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52.xml" ContentType="application/vnd.openxmlformats-officedocument.presentationml.tags+xml"/>
  <Override PartName="/ppt/notesSlides/notesSlide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2.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822" r:id="rId4"/>
    <p:sldMasterId id="2147484135" r:id="rId5"/>
  </p:sldMasterIdLst>
  <p:notesMasterIdLst>
    <p:notesMasterId r:id="rId26"/>
  </p:notesMasterIdLst>
  <p:handoutMasterIdLst>
    <p:handoutMasterId r:id="rId27"/>
  </p:handoutMasterIdLst>
  <p:sldIdLst>
    <p:sldId id="1881838538" r:id="rId6"/>
    <p:sldId id="1881838692" r:id="rId7"/>
    <p:sldId id="1881838676" r:id="rId8"/>
    <p:sldId id="1881838712" r:id="rId9"/>
    <p:sldId id="1881838711" r:id="rId10"/>
    <p:sldId id="1881838710" r:id="rId11"/>
    <p:sldId id="1881838709" r:id="rId12"/>
    <p:sldId id="1881838708" r:id="rId13"/>
    <p:sldId id="1881838707" r:id="rId14"/>
    <p:sldId id="1881838668" r:id="rId15"/>
    <p:sldId id="1881838687" r:id="rId16"/>
    <p:sldId id="1881838690" r:id="rId17"/>
    <p:sldId id="1881838706" r:id="rId18"/>
    <p:sldId id="1881838693" r:id="rId19"/>
    <p:sldId id="1881838705" r:id="rId20"/>
    <p:sldId id="1881838713" r:id="rId21"/>
    <p:sldId id="1881838714" r:id="rId22"/>
    <p:sldId id="1881838689" r:id="rId23"/>
    <p:sldId id="1881838677" r:id="rId24"/>
    <p:sldId id="1881838688" r:id="rId25"/>
  </p:sldIdLst>
  <p:sldSz cx="12198350" cy="6858000"/>
  <p:notesSz cx="6794500" cy="9906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 Titel &amp; Content" id="{FA3E3A1E-145F-49BC-BD12-4B93F0DF26D2}">
          <p14:sldIdLst>
            <p14:sldId id="1881838538"/>
            <p14:sldId id="1881838692"/>
            <p14:sldId id="1881838676"/>
          </p14:sldIdLst>
        </p14:section>
        <p14:section name="IT" id="{8C40ABDC-5E66-4EC2-83B2-7E1ACFEDCD2F}">
          <p14:sldIdLst>
            <p14:sldId id="1881838712"/>
            <p14:sldId id="1881838711"/>
            <p14:sldId id="1881838710"/>
            <p14:sldId id="1881838709"/>
            <p14:sldId id="1881838708"/>
            <p14:sldId id="1881838707"/>
            <p14:sldId id="1881838668"/>
            <p14:sldId id="1881838687"/>
            <p14:sldId id="1881838690"/>
            <p14:sldId id="1881838706"/>
            <p14:sldId id="1881838693"/>
            <p14:sldId id="1881838705"/>
            <p14:sldId id="1881838713"/>
            <p14:sldId id="1881838714"/>
          </p14:sldIdLst>
        </p14:section>
        <p14:section name="Token / Financials" id="{87CBAC8E-6B44-47B2-9E24-371AD337F011}">
          <p14:sldIdLst>
            <p14:sldId id="1881838689"/>
          </p14:sldIdLst>
        </p14:section>
        <p14:section name="Value addition" id="{64832A56-712C-4C8C-906C-D071B811FA51}">
          <p14:sldIdLst>
            <p14:sldId id="1881838677"/>
            <p14:sldId id="188183868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3120" userDrawn="1">
          <p15:clr>
            <a:srgbClr val="A4A3A4"/>
          </p15:clr>
        </p15:guide>
        <p15:guide id="2" pos="214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0" name="Autor" initials="A" lastIdx="0" clrIdx="19"/>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A1D9"/>
    <a:srgbClr val="FF00FF"/>
    <a:srgbClr val="2E2E38"/>
    <a:srgbClr val="F6F6FA"/>
    <a:srgbClr val="FFE600"/>
    <a:srgbClr val="000000"/>
    <a:srgbClr val="FFFFFF"/>
    <a:srgbClr val="4B4B4B"/>
    <a:srgbClr val="323232"/>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28DAB5-9061-495A-3DEA-967A53CE0E1E}" v="1062" dt="2024-03-14T22:51:30.635"/>
    <p1510:client id="{0C8B916C-E14B-480A-BC38-3D5CE731C848}" v="85" dt="2024-03-14T22:48:50.161"/>
    <p1510:client id="{1A2A52B6-BDFE-30DA-584C-4D2AC31839DB}" v="248" dt="2024-03-14T22:58:47.864"/>
    <p1510:client id="{1D085EFE-D351-4918-A8D8-0E5F8E5BF94F}" v="177" dt="2024-03-14T22:40:19.778"/>
    <p1510:client id="{23C122CA-8CC9-4392-8C3A-4F60A0EAA393}" v="260" dt="2024-03-14T22:59:02.778"/>
    <p1510:client id="{26DBDC79-5761-492D-BE01-64D1E9E6B68B}" v="16" dt="2024-03-14T20:59:36.153"/>
    <p1510:client id="{2F885D81-6C06-4DAD-A5F6-421DD82CE8E5}" v="14" dt="2024-03-14T22:51:31.814"/>
    <p1510:client id="{4E02B096-DAA5-4B69-A67F-08172A752C11}" v="233" dt="2024-03-14T22:20:23.088"/>
    <p1510:client id="{50995A7F-1817-980D-98E6-E43F2A3D8421}" v="63" dt="2024-03-14T19:09:18.923"/>
    <p1510:client id="{60B8C9CF-A1AF-69D3-3F5E-8F81713A54AF}" v="111" dt="2024-03-14T22:30:25.725"/>
    <p1510:client id="{69E660F6-4906-4569-91DD-3CB706F7143F}" v="65" dt="2024-03-14T22:22:42.936"/>
    <p1510:client id="{70F73C34-00C7-F704-CBDB-6D2ED9E68193}" v="351" dt="2024-03-14T22:40:59.009"/>
    <p1510:client id="{8171D47E-4FAA-432F-BF18-3157AB0ACFB3}" v="6" dt="2024-03-14T22:24:26.416"/>
    <p1510:client id="{8256FD84-F35A-0B74-163C-CF735D57BC76}" v="966" dt="2024-03-14T16:59:31.774"/>
    <p1510:client id="{AA378196-EAA7-C949-62C2-86332C88D3CE}" v="46" dt="2024-03-14T22:51:47.218"/>
    <p1510:client id="{B1A8B7C9-8A76-48B4-AA76-6A4B421960F3}" v="176" dt="2024-03-14T19:30:42.838"/>
    <p1510:client id="{B71B3D2A-6679-461B-914C-F724FE518980}" v="338" dt="2024-03-14T22:09:59.842"/>
    <p1510:client id="{BDB90652-D9F8-4C42-8EB6-2FDB183C7D9C}" v="1107" dt="2024-03-14T22:51:09.671"/>
    <p1510:client id="{DE976B28-1559-4CEB-BBF5-CC6B52A20859}" v="414" dt="2024-03-14T22:01:04.441"/>
    <p1510:client id="{ED303B9C-5F73-489D-9EB5-1A37B28ABC32}" v="299" dt="2024-03-14T22:32:38.620"/>
    <p1510:client id="{FF305B72-D561-4B44-B915-578F2FE53421}" v="8002" dt="2024-03-14T22:38:47.526"/>
    <p1510:client id="{FFBF3A4A-3F2A-4DFE-9F65-9B18A0FB556E}" v="2" dt="2024-03-14T18:42:17.2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318" autoAdjust="0"/>
    <p:restoredTop sz="94660"/>
  </p:normalViewPr>
  <p:slideViewPr>
    <p:cSldViewPr snapToGrid="0" snapToObjects="1" showGuides="1">
      <p:cViewPr varScale="1">
        <p:scale>
          <a:sx n="108" d="100"/>
          <a:sy n="108" d="100"/>
        </p:scale>
        <p:origin x="208" y="528"/>
      </p:cViewPr>
      <p:guideLst/>
    </p:cSldViewPr>
  </p:slideViewPr>
  <p:outlineViewPr>
    <p:cViewPr>
      <p:scale>
        <a:sx n="33" d="100"/>
        <a:sy n="33" d="100"/>
      </p:scale>
      <p:origin x="0" y="-7456"/>
    </p:cViewPr>
  </p:outlineViewPr>
  <p:notesTextViewPr>
    <p:cViewPr>
      <p:scale>
        <a:sx n="150" d="100"/>
        <a:sy n="150" d="100"/>
      </p:scale>
      <p:origin x="0" y="0"/>
    </p:cViewPr>
  </p:notesTextViewPr>
  <p:sorterViewPr>
    <p:cViewPr varScale="1">
      <p:scale>
        <a:sx n="1" d="1"/>
        <a:sy n="1" d="1"/>
      </p:scale>
      <p:origin x="0" y="-79440"/>
    </p:cViewPr>
  </p:sorterViewPr>
  <p:notesViewPr>
    <p:cSldViewPr snapToGrid="0" snapToObjects="1" showGuides="1">
      <p:cViewPr varScale="1">
        <p:scale>
          <a:sx n="110" d="100"/>
          <a:sy n="110" d="100"/>
        </p:scale>
        <p:origin x="4884" y="56"/>
      </p:cViewPr>
      <p:guideLst>
        <p:guide orient="horz" pos="3120"/>
        <p:guide pos="214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tags" Target="tags/tag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handoutMaster" Target="handoutMasters/handout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5300"/>
          </a:xfrm>
          <a:prstGeom prst="rect">
            <a:avLst/>
          </a:prstGeom>
        </p:spPr>
        <p:txBody>
          <a:bodyPr vert="horz" lIns="92492" tIns="46246" rIns="92492" bIns="46246" rtlCol="0"/>
          <a:lstStyle>
            <a:lvl1pPr algn="l">
              <a:defRPr sz="1200"/>
            </a:lvl1pPr>
          </a:lstStyle>
          <a:p>
            <a:endParaRPr lang="en-GB" dirty="0">
              <a:latin typeface="EYInterstate Light" panose="02000506000000020004" pitchFamily="2" charset="0"/>
            </a:endParaRPr>
          </a:p>
        </p:txBody>
      </p:sp>
      <p:sp>
        <p:nvSpPr>
          <p:cNvPr id="3" name="Date Placeholder 2"/>
          <p:cNvSpPr>
            <a:spLocks noGrp="1"/>
          </p:cNvSpPr>
          <p:nvPr>
            <p:ph type="dt" sz="quarter" idx="1"/>
          </p:nvPr>
        </p:nvSpPr>
        <p:spPr>
          <a:xfrm>
            <a:off x="3848645" y="0"/>
            <a:ext cx="2944283" cy="495300"/>
          </a:xfrm>
          <a:prstGeom prst="rect">
            <a:avLst/>
          </a:prstGeom>
        </p:spPr>
        <p:txBody>
          <a:bodyPr vert="horz" lIns="92492" tIns="46246" rIns="92492" bIns="46246" rtlCol="0"/>
          <a:lstStyle>
            <a:lvl1pPr algn="r">
              <a:defRPr sz="1200"/>
            </a:lvl1pPr>
          </a:lstStyle>
          <a:p>
            <a:fld id="{75A85089-C692-4DEA-AC49-04CF34D4FE14}" type="datetimeFigureOut">
              <a:rPr lang="en-GB" smtClean="0">
                <a:latin typeface="EYInterstate Light" panose="02000506000000020004" pitchFamily="2" charset="0"/>
              </a:rPr>
              <a:pPr/>
              <a:t>15/03/2024</a:t>
            </a:fld>
            <a:endParaRPr lang="en-GB" dirty="0">
              <a:latin typeface="EYInterstate Light" panose="02000506000000020004" pitchFamily="2" charset="0"/>
            </a:endParaRPr>
          </a:p>
        </p:txBody>
      </p:sp>
      <p:sp>
        <p:nvSpPr>
          <p:cNvPr id="4" name="Footer Placeholder 3"/>
          <p:cNvSpPr>
            <a:spLocks noGrp="1"/>
          </p:cNvSpPr>
          <p:nvPr>
            <p:ph type="ftr" sz="quarter" idx="2"/>
          </p:nvPr>
        </p:nvSpPr>
        <p:spPr>
          <a:xfrm>
            <a:off x="1" y="9408981"/>
            <a:ext cx="2944283" cy="495300"/>
          </a:xfrm>
          <a:prstGeom prst="rect">
            <a:avLst/>
          </a:prstGeom>
        </p:spPr>
        <p:txBody>
          <a:bodyPr vert="horz" lIns="92492" tIns="46246" rIns="92492" bIns="46246" rtlCol="0" anchor="b"/>
          <a:lstStyle>
            <a:lvl1pPr algn="l">
              <a:defRPr sz="1200"/>
            </a:lvl1pPr>
          </a:lstStyle>
          <a:p>
            <a:endParaRPr lang="en-GB" dirty="0">
              <a:latin typeface="EYInterstate Light" panose="02000506000000020004" pitchFamily="2" charset="0"/>
            </a:endParaRPr>
          </a:p>
        </p:txBody>
      </p:sp>
      <p:sp>
        <p:nvSpPr>
          <p:cNvPr id="5" name="Slide Number Placeholder 4"/>
          <p:cNvSpPr>
            <a:spLocks noGrp="1"/>
          </p:cNvSpPr>
          <p:nvPr>
            <p:ph type="sldNum" sz="quarter" idx="3"/>
          </p:nvPr>
        </p:nvSpPr>
        <p:spPr>
          <a:xfrm>
            <a:off x="3848645" y="9408981"/>
            <a:ext cx="2944283" cy="495300"/>
          </a:xfrm>
          <a:prstGeom prst="rect">
            <a:avLst/>
          </a:prstGeom>
        </p:spPr>
        <p:txBody>
          <a:bodyPr vert="horz" lIns="92492" tIns="46246" rIns="92492" bIns="46246" rtlCol="0" anchor="b"/>
          <a:lstStyle>
            <a:lvl1pPr algn="r">
              <a:defRPr sz="1200"/>
            </a:lvl1pPr>
          </a:lstStyle>
          <a:p>
            <a:fld id="{D3A5C721-4BB5-4DB6-AD65-4BA2A62B05B6}" type="slidenum">
              <a:rPr lang="en-GB" smtClean="0">
                <a:latin typeface="EYInterstate Light" panose="02000506000000020004" pitchFamily="2" charset="0"/>
              </a:rPr>
              <a:pPr/>
              <a:t>‹#›</a:t>
            </a:fld>
            <a:endParaRPr lang="en-GB" dirty="0">
              <a:latin typeface="EYInterstate Light" panose="02000506000000020004" pitchFamily="2" charset="0"/>
            </a:endParaRPr>
          </a:p>
        </p:txBody>
      </p:sp>
    </p:spTree>
    <p:extLst>
      <p:ext uri="{BB962C8B-B14F-4D97-AF65-F5344CB8AC3E}">
        <p14:creationId xmlns:p14="http://schemas.microsoft.com/office/powerpoint/2010/main" val="19916323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2944283" cy="495300"/>
          </a:xfrm>
          <a:prstGeom prst="rect">
            <a:avLst/>
          </a:prstGeom>
        </p:spPr>
        <p:txBody>
          <a:bodyPr vert="horz" lIns="92492" tIns="46246" rIns="92492" bIns="46246" rtlCol="0"/>
          <a:lstStyle>
            <a:lvl1pPr algn="l">
              <a:defRPr sz="1200">
                <a:latin typeface="EYInterstate Light" panose="02000506000000020004" pitchFamily="2" charset="0"/>
              </a:defRPr>
            </a:lvl1pPr>
          </a:lstStyle>
          <a:p>
            <a:endParaRPr lang="en-GB" dirty="0"/>
          </a:p>
        </p:txBody>
      </p:sp>
      <p:sp>
        <p:nvSpPr>
          <p:cNvPr id="3" name="Date Placeholder 2"/>
          <p:cNvSpPr>
            <a:spLocks noGrp="1"/>
          </p:cNvSpPr>
          <p:nvPr>
            <p:ph type="dt" idx="1"/>
          </p:nvPr>
        </p:nvSpPr>
        <p:spPr>
          <a:xfrm>
            <a:off x="3848645" y="0"/>
            <a:ext cx="2944283" cy="495300"/>
          </a:xfrm>
          <a:prstGeom prst="rect">
            <a:avLst/>
          </a:prstGeom>
        </p:spPr>
        <p:txBody>
          <a:bodyPr vert="horz" lIns="92492" tIns="46246" rIns="92492" bIns="46246" rtlCol="0"/>
          <a:lstStyle>
            <a:lvl1pPr algn="r">
              <a:defRPr sz="1200">
                <a:latin typeface="EYInterstate Light" panose="02000506000000020004" pitchFamily="2" charset="0"/>
              </a:defRPr>
            </a:lvl1pPr>
          </a:lstStyle>
          <a:p>
            <a:fld id="{8045EBA9-A28D-4849-BFEA-AA04F6A21B63}" type="datetimeFigureOut">
              <a:rPr lang="en-GB" smtClean="0"/>
              <a:pPr/>
              <a:t>15/03/2024</a:t>
            </a:fld>
            <a:endParaRPr lang="en-GB" dirty="0"/>
          </a:p>
        </p:txBody>
      </p:sp>
      <p:sp>
        <p:nvSpPr>
          <p:cNvPr id="4" name="Slide Image Placeholder 3"/>
          <p:cNvSpPr>
            <a:spLocks noGrp="1" noRot="1" noChangeAspect="1"/>
          </p:cNvSpPr>
          <p:nvPr>
            <p:ph type="sldImg" idx="2"/>
          </p:nvPr>
        </p:nvSpPr>
        <p:spPr>
          <a:xfrm>
            <a:off x="93663" y="742950"/>
            <a:ext cx="6607175" cy="3714750"/>
          </a:xfrm>
          <a:prstGeom prst="rect">
            <a:avLst/>
          </a:prstGeom>
          <a:noFill/>
          <a:ln w="12700">
            <a:solidFill>
              <a:prstClr val="black"/>
            </a:solidFill>
          </a:ln>
        </p:spPr>
        <p:txBody>
          <a:bodyPr vert="horz" lIns="92492" tIns="46246" rIns="92492" bIns="46246" rtlCol="0" anchor="ctr"/>
          <a:lstStyle/>
          <a:p>
            <a:endParaRPr lang="en-GB" dirty="0"/>
          </a:p>
        </p:txBody>
      </p:sp>
      <p:sp>
        <p:nvSpPr>
          <p:cNvPr id="5" name="Notes Placeholder 4"/>
          <p:cNvSpPr>
            <a:spLocks noGrp="1"/>
          </p:cNvSpPr>
          <p:nvPr>
            <p:ph type="body" sz="quarter" idx="3"/>
          </p:nvPr>
        </p:nvSpPr>
        <p:spPr>
          <a:xfrm>
            <a:off x="679450" y="4705351"/>
            <a:ext cx="5435600" cy="4457700"/>
          </a:xfrm>
          <a:prstGeom prst="rect">
            <a:avLst/>
          </a:prstGeom>
        </p:spPr>
        <p:txBody>
          <a:bodyPr vert="horz" lIns="92492" tIns="46246" rIns="92492" bIns="46246"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1" y="9408981"/>
            <a:ext cx="2944283" cy="495300"/>
          </a:xfrm>
          <a:prstGeom prst="rect">
            <a:avLst/>
          </a:prstGeom>
        </p:spPr>
        <p:txBody>
          <a:bodyPr vert="horz" lIns="92492" tIns="46246" rIns="92492" bIns="46246" rtlCol="0" anchor="b"/>
          <a:lstStyle>
            <a:lvl1pPr algn="l">
              <a:defRPr sz="1200">
                <a:latin typeface="EYInterstate Light" panose="02000506000000020004" pitchFamily="2" charset="0"/>
              </a:defRPr>
            </a:lvl1pPr>
          </a:lstStyle>
          <a:p>
            <a:endParaRPr lang="en-GB" dirty="0"/>
          </a:p>
        </p:txBody>
      </p:sp>
      <p:sp>
        <p:nvSpPr>
          <p:cNvPr id="7" name="Slide Number Placeholder 6"/>
          <p:cNvSpPr>
            <a:spLocks noGrp="1"/>
          </p:cNvSpPr>
          <p:nvPr>
            <p:ph type="sldNum" sz="quarter" idx="5"/>
          </p:nvPr>
        </p:nvSpPr>
        <p:spPr>
          <a:xfrm>
            <a:off x="3848645" y="9408981"/>
            <a:ext cx="2944283" cy="495300"/>
          </a:xfrm>
          <a:prstGeom prst="rect">
            <a:avLst/>
          </a:prstGeom>
        </p:spPr>
        <p:txBody>
          <a:bodyPr vert="horz" lIns="92492" tIns="46246" rIns="92492" bIns="46246" rtlCol="0" anchor="b"/>
          <a:lstStyle>
            <a:lvl1pPr algn="r">
              <a:defRPr sz="1200">
                <a:latin typeface="EYInterstate Light" panose="02000506000000020004" pitchFamily="2" charset="0"/>
              </a:defRPr>
            </a:lvl1pPr>
          </a:lstStyle>
          <a:p>
            <a:fld id="{5B43D19E-BFDB-4C92-8EDD-32EDDA8F41DF}" type="slidenum">
              <a:rPr lang="en-GB" smtClean="0"/>
              <a:pPr/>
              <a:t>‹#›</a:t>
            </a:fld>
            <a:endParaRPr lang="en-GB" dirty="0"/>
          </a:p>
        </p:txBody>
      </p:sp>
    </p:spTree>
    <p:extLst>
      <p:ext uri="{BB962C8B-B14F-4D97-AF65-F5344CB8AC3E}">
        <p14:creationId xmlns:p14="http://schemas.microsoft.com/office/powerpoint/2010/main" val="16062703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EYInterstate Light" panose="02000506000000020004" pitchFamily="2" charset="0"/>
        <a:ea typeface="+mn-ea"/>
        <a:cs typeface="+mn-cs"/>
      </a:defRPr>
    </a:lvl1pPr>
    <a:lvl2pPr marL="457200" algn="l" defTabSz="914400" rtl="0" eaLnBrk="1" latinLnBrk="0" hangingPunct="1">
      <a:defRPr sz="1200" kern="1200">
        <a:solidFill>
          <a:schemeClr val="tx1"/>
        </a:solidFill>
        <a:latin typeface="EYInterstate Light" panose="02000506000000020004" pitchFamily="2" charset="0"/>
        <a:ea typeface="+mn-ea"/>
        <a:cs typeface="+mn-cs"/>
      </a:defRPr>
    </a:lvl2pPr>
    <a:lvl3pPr marL="914400" algn="l" defTabSz="914400" rtl="0" eaLnBrk="1" latinLnBrk="0" hangingPunct="1">
      <a:defRPr sz="1200" kern="1200">
        <a:solidFill>
          <a:schemeClr val="tx1"/>
        </a:solidFill>
        <a:latin typeface="EYInterstate Light" panose="02000506000000020004" pitchFamily="2" charset="0"/>
        <a:ea typeface="+mn-ea"/>
        <a:cs typeface="+mn-cs"/>
      </a:defRPr>
    </a:lvl3pPr>
    <a:lvl4pPr marL="1371600" algn="l" defTabSz="914400" rtl="0" eaLnBrk="1" latinLnBrk="0" hangingPunct="1">
      <a:defRPr sz="1200" kern="1200">
        <a:solidFill>
          <a:schemeClr val="tx1"/>
        </a:solidFill>
        <a:latin typeface="EYInterstate Light" panose="02000506000000020004" pitchFamily="2" charset="0"/>
        <a:ea typeface="+mn-ea"/>
        <a:cs typeface="+mn-cs"/>
      </a:defRPr>
    </a:lvl4pPr>
    <a:lvl5pPr marL="1828800" algn="l" defTabSz="914400" rtl="0" eaLnBrk="1" latinLnBrk="0" hangingPunct="1">
      <a:defRPr sz="1200" kern="1200">
        <a:solidFill>
          <a:schemeClr val="tx1"/>
        </a:solidFill>
        <a:latin typeface="EYInterstate Light" panose="02000506000000020004"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1200" dirty="0"/>
          </a:p>
        </p:txBody>
      </p:sp>
      <p:sp>
        <p:nvSpPr>
          <p:cNvPr id="4" name="Foliennummernplatzhalter 3"/>
          <p:cNvSpPr>
            <a:spLocks noGrp="1"/>
          </p:cNvSpPr>
          <p:nvPr>
            <p:ph type="sldNum" sz="quarter" idx="10"/>
          </p:nvPr>
        </p:nvSpPr>
        <p:spPr/>
        <p:txBody>
          <a:bodyPr/>
          <a:lstStyle/>
          <a:p>
            <a:fld id="{5B43D19E-BFDB-4C92-8EDD-32EDDA8F41DF}" type="slidenum">
              <a:rPr lang="en-GB" smtClean="0"/>
              <a:pPr/>
              <a:t>1</a:t>
            </a:fld>
            <a:endParaRPr lang="en-GB" dirty="0"/>
          </a:p>
        </p:txBody>
      </p:sp>
    </p:spTree>
    <p:extLst>
      <p:ext uri="{BB962C8B-B14F-4D97-AF65-F5344CB8AC3E}">
        <p14:creationId xmlns:p14="http://schemas.microsoft.com/office/powerpoint/2010/main" val="4156236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43D19E-BFDB-4C92-8EDD-32EDDA8F41DF}" type="slidenum">
              <a:rPr lang="en-GB" smtClean="0"/>
              <a:pPr/>
              <a:t>5</a:t>
            </a:fld>
            <a:endParaRPr lang="en-GB" dirty="0"/>
          </a:p>
        </p:txBody>
      </p:sp>
    </p:spTree>
    <p:extLst>
      <p:ext uri="{BB962C8B-B14F-4D97-AF65-F5344CB8AC3E}">
        <p14:creationId xmlns:p14="http://schemas.microsoft.com/office/powerpoint/2010/main" val="318503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43D19E-BFDB-4C92-8EDD-32EDDA8F41DF}" type="slidenum">
              <a:rPr lang="en-GB" smtClean="0"/>
              <a:pPr/>
              <a:t>11</a:t>
            </a:fld>
            <a:endParaRPr lang="en-GB" dirty="0"/>
          </a:p>
        </p:txBody>
      </p:sp>
    </p:spTree>
    <p:extLst>
      <p:ext uri="{BB962C8B-B14F-4D97-AF65-F5344CB8AC3E}">
        <p14:creationId xmlns:p14="http://schemas.microsoft.com/office/powerpoint/2010/main" val="3578430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B43D19E-BFDB-4C92-8EDD-32EDDA8F41DF}" type="slidenum">
              <a:rPr lang="en-GB" smtClean="0"/>
              <a:pPr/>
              <a:t>12</a:t>
            </a:fld>
            <a:endParaRPr lang="en-GB" dirty="0"/>
          </a:p>
        </p:txBody>
      </p:sp>
    </p:spTree>
    <p:extLst>
      <p:ext uri="{BB962C8B-B14F-4D97-AF65-F5344CB8AC3E}">
        <p14:creationId xmlns:p14="http://schemas.microsoft.com/office/powerpoint/2010/main" val="2738758152"/>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image" Target="../media/image10.jpeg"/></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image" Target="../media/image11.jpe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4.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3.jpe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2.xml"/><Relationship Id="rId1" Type="http://schemas.openxmlformats.org/officeDocument/2006/relationships/tags" Target="../tags/tag41.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image" Target="../media/image6.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7.jpe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2.xml"/><Relationship Id="rId7" Type="http://schemas.openxmlformats.org/officeDocument/2006/relationships/image" Target="../media/image9.png"/><Relationship Id="rId2" Type="http://schemas.openxmlformats.org/officeDocument/2006/relationships/tags" Target="../tags/tag47.xml"/><Relationship Id="rId1" Type="http://schemas.openxmlformats.org/officeDocument/2006/relationships/tags" Target="../tags/tag46.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1.emf"/><Relationship Id="rId5" Type="http://schemas.openxmlformats.org/officeDocument/2006/relationships/oleObject" Target="../embeddings/oleObject15.bin"/><Relationship Id="rId4" Type="http://schemas.openxmlformats.org/officeDocument/2006/relationships/image" Target="../media/image10.jpeg"/></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image" Target="../media/image1.emf"/><Relationship Id="rId5" Type="http://schemas.openxmlformats.org/officeDocument/2006/relationships/oleObject" Target="../embeddings/oleObject16.bin"/><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image" Target="../media/image6.jpeg"/></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7.jpe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9.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8.jpeg"/><Relationship Id="rId5" Type="http://schemas.openxmlformats.org/officeDocument/2006/relationships/image" Target="../media/image1.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6_Cover">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49A4F40-859E-4EF4-95F4-1C556D78B45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36" y="0"/>
            <a:ext cx="12192677" cy="6858000"/>
          </a:xfrm>
          <a:prstGeom prst="rect">
            <a:avLst/>
          </a:prstGeom>
        </p:spPr>
      </p:pic>
      <p:graphicFrame>
        <p:nvGraphicFramePr>
          <p:cNvPr id="11" name="Objekt 10" hidden="1">
            <a:extLst>
              <a:ext uri="{FF2B5EF4-FFF2-40B4-BE49-F238E27FC236}">
                <a16:creationId xmlns:a16="http://schemas.microsoft.com/office/drawing/2014/main" id="{576DE017-86A7-4C6D-BB8C-59DE6F188C12}"/>
              </a:ext>
            </a:extLst>
          </p:cNvPr>
          <p:cNvGraphicFramePr>
            <a:graphicFrameLocks noChangeAspect="1"/>
          </p:cNvGraphicFramePr>
          <p:nvPr userDrawn="1">
            <p:custDataLst>
              <p:tags r:id="rId1"/>
            </p:custDataLst>
            <p:extLst>
              <p:ext uri="{D42A27DB-BD31-4B8C-83A1-F6EECF244321}">
                <p14:modId xmlns:p14="http://schemas.microsoft.com/office/powerpoint/2010/main" val="6863507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52" imgH="318" progId="TCLayout.ActiveDocument.1">
                  <p:embed/>
                </p:oleObj>
              </mc:Choice>
              <mc:Fallback>
                <p:oleObj name="think-cell Folie" r:id="rId5" imgW="352" imgH="318" progId="TCLayout.ActiveDocument.1">
                  <p:embed/>
                  <p:pic>
                    <p:nvPicPr>
                      <p:cNvPr id="11" name="Objekt 10" hidden="1">
                        <a:extLst>
                          <a:ext uri="{FF2B5EF4-FFF2-40B4-BE49-F238E27FC236}">
                            <a16:creationId xmlns:a16="http://schemas.microsoft.com/office/drawing/2014/main" id="{576DE017-86A7-4C6D-BB8C-59DE6F188C1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hteck 9" hidden="1">
            <a:extLst>
              <a:ext uri="{FF2B5EF4-FFF2-40B4-BE49-F238E27FC236}">
                <a16:creationId xmlns:a16="http://schemas.microsoft.com/office/drawing/2014/main" id="{5D5E9AE9-AEC6-45A6-BB0F-E145C7CB6D04}"/>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30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3" name="Title 1"/>
          <p:cNvSpPr>
            <a:spLocks noGrp="1"/>
          </p:cNvSpPr>
          <p:nvPr>
            <p:ph type="ctrTitle" hasCustomPrompt="1"/>
          </p:nvPr>
        </p:nvSpPr>
        <p:spPr>
          <a:xfrm>
            <a:off x="900329"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noProof="0" dirty="0"/>
              <a:t>Click to edit Master title style</a:t>
            </a:r>
          </a:p>
        </p:txBody>
      </p:sp>
      <p:sp>
        <p:nvSpPr>
          <p:cNvPr id="4" name="Subtitle 2"/>
          <p:cNvSpPr>
            <a:spLocks noGrp="1"/>
          </p:cNvSpPr>
          <p:nvPr>
            <p:ph type="subTitle" idx="1" hasCustomPrompt="1"/>
          </p:nvPr>
        </p:nvSpPr>
        <p:spPr>
          <a:xfrm>
            <a:off x="900329" y="3046158"/>
            <a:ext cx="4328932" cy="1046323"/>
          </a:xfrm>
          <a:prstGeom prst="rect">
            <a:avLst/>
          </a:prstGeom>
        </p:spPr>
        <p:txBody>
          <a:bodyPr>
            <a:noAutofit/>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dirty="0"/>
              <a:t>Click to edit Master subtitle style</a:t>
            </a:r>
          </a:p>
        </p:txBody>
      </p:sp>
      <p:pic>
        <p:nvPicPr>
          <p:cNvPr id="16" name="Grafik 15">
            <a:extLst>
              <a:ext uri="{FF2B5EF4-FFF2-40B4-BE49-F238E27FC236}">
                <a16:creationId xmlns:a16="http://schemas.microsoft.com/office/drawing/2014/main" id="{1BDD42D0-6BC2-486E-A22E-2913772944C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29700" y="3883151"/>
            <a:ext cx="5516891" cy="643129"/>
          </a:xfrm>
          <a:prstGeom prst="rect">
            <a:avLst/>
          </a:prstGeom>
        </p:spPr>
      </p:pic>
      <p:pic>
        <p:nvPicPr>
          <p:cNvPr id="5" name="Grafik 4" descr="un-logo.png | United Nations">
            <a:extLst>
              <a:ext uri="{FF2B5EF4-FFF2-40B4-BE49-F238E27FC236}">
                <a16:creationId xmlns:a16="http://schemas.microsoft.com/office/drawing/2014/main" id="{CD825AB4-6F0C-4885-CEB3-4A6A6CEE71AA}"/>
              </a:ext>
            </a:extLst>
          </p:cNvPr>
          <p:cNvPicPr>
            <a:picLocks noChangeAspect="1"/>
          </p:cNvPicPr>
          <p:nvPr userDrawn="1"/>
        </p:nvPicPr>
        <p:blipFill>
          <a:blip r:embed="rId8"/>
          <a:stretch>
            <a:fillRect/>
          </a:stretch>
        </p:blipFill>
        <p:spPr>
          <a:xfrm>
            <a:off x="11522689" y="81287"/>
            <a:ext cx="587924" cy="495183"/>
          </a:xfrm>
          <a:prstGeom prst="rect">
            <a:avLst/>
          </a:prstGeom>
        </p:spPr>
      </p:pic>
    </p:spTree>
    <p:extLst>
      <p:ext uri="{BB962C8B-B14F-4D97-AF65-F5344CB8AC3E}">
        <p14:creationId xmlns:p14="http://schemas.microsoft.com/office/powerpoint/2010/main" val="2713997341"/>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Standar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7A84450B-E946-4307-A583-1AAA759C796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8351" cy="6858000"/>
          </a:xfrm>
          <a:prstGeom prst="rect">
            <a:avLst/>
          </a:prstGeom>
        </p:spPr>
      </p:pic>
      <p:sp>
        <p:nvSpPr>
          <p:cNvPr id="2" name="Rechteck 1">
            <a:extLst>
              <a:ext uri="{FF2B5EF4-FFF2-40B4-BE49-F238E27FC236}">
                <a16:creationId xmlns:a16="http://schemas.microsoft.com/office/drawing/2014/main" id="{DCD790D2-8CC5-4114-B48E-538D2707FFD8}"/>
              </a:ext>
            </a:extLst>
          </p:cNvPr>
          <p:cNvSpPr/>
          <p:nvPr userDrawn="1"/>
        </p:nvSpPr>
        <p:spPr>
          <a:xfrm>
            <a:off x="0" y="-4754"/>
            <a:ext cx="12198351" cy="6862754"/>
          </a:xfrm>
          <a:prstGeom prst="rect">
            <a:avLst/>
          </a:prstGeom>
          <a:gradFill flip="none" rotWithShape="1">
            <a:gsLst>
              <a:gs pos="3000">
                <a:schemeClr val="bg2">
                  <a:alpha val="91000"/>
                </a:schemeClr>
              </a:gs>
              <a:gs pos="100000">
                <a:schemeClr val="bg2">
                  <a:alpha val="29000"/>
                </a:schemeClr>
              </a:gs>
            </a:gsLst>
            <a:lin ang="0" scaled="1"/>
            <a:tileRect/>
          </a:gra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2E2E38"/>
              </a:solidFill>
              <a:effectLst/>
              <a:uLnTx/>
              <a:uFillTx/>
            </a:endParaRPr>
          </a:p>
        </p:txBody>
      </p:sp>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52" imgH="318" progId="TCLayout.ActiveDocument.1">
                  <p:embed/>
                </p:oleObj>
              </mc:Choice>
              <mc:Fallback>
                <p:oleObj name="think-cell Folie" r:id="rId5"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1" name="Line 10">
            <a:extLst>
              <a:ext uri="{FF2B5EF4-FFF2-40B4-BE49-F238E27FC236}">
                <a16:creationId xmlns:a16="http://schemas.microsoft.com/office/drawing/2014/main" id="{F35D77D5-0149-4F43-83C5-2A556C863BD5}"/>
              </a:ext>
            </a:extLst>
          </p:cNvPr>
          <p:cNvSpPr>
            <a:spLocks noChangeShapeType="1"/>
          </p:cNvSpPr>
          <p:nvPr userDrawn="1"/>
        </p:nvSpPr>
        <p:spPr bwMode="auto">
          <a:xfrm>
            <a:off x="609918" y="1047450"/>
            <a:ext cx="914082" cy="0"/>
          </a:xfrm>
          <a:prstGeom prst="line">
            <a:avLst/>
          </a:prstGeom>
          <a:noFill/>
          <a:ln w="41275">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4" name="Title 1">
            <a:extLst>
              <a:ext uri="{FF2B5EF4-FFF2-40B4-BE49-F238E27FC236}">
                <a16:creationId xmlns:a16="http://schemas.microsoft.com/office/drawing/2014/main" id="{A0F52ABD-8248-4CFD-BBB1-C4BF7477C72F}"/>
              </a:ext>
            </a:extLst>
          </p:cNvPr>
          <p:cNvSpPr>
            <a:spLocks noGrp="1"/>
          </p:cNvSpPr>
          <p:nvPr>
            <p:ph type="title"/>
          </p:nvPr>
        </p:nvSpPr>
        <p:spPr>
          <a:xfrm>
            <a:off x="609918" y="294200"/>
            <a:ext cx="10978515" cy="603422"/>
          </a:xfrm>
        </p:spPr>
        <p:txBody>
          <a:bodyPr/>
          <a:lstStyle>
            <a:lvl1pPr>
              <a:defRPr sz="2600">
                <a:solidFill>
                  <a:schemeClr val="bg1"/>
                </a:solidFill>
              </a:defRPr>
            </a:lvl1pPr>
          </a:lstStyle>
          <a:p>
            <a:r>
              <a:rPr lang="de-DE"/>
              <a:t>Mastertitelformat bearbeiten</a:t>
            </a:r>
            <a:endParaRPr lang="en-GB" dirty="0"/>
          </a:p>
        </p:txBody>
      </p:sp>
      <p:sp>
        <p:nvSpPr>
          <p:cNvPr id="15" name="Content Placeholder 2">
            <a:extLst>
              <a:ext uri="{FF2B5EF4-FFF2-40B4-BE49-F238E27FC236}">
                <a16:creationId xmlns:a16="http://schemas.microsoft.com/office/drawing/2014/main" id="{EA4146C4-1406-4248-9CE2-4F622C7CA9A3}"/>
              </a:ext>
            </a:extLst>
          </p:cNvPr>
          <p:cNvSpPr>
            <a:spLocks noGrp="1"/>
          </p:cNvSpPr>
          <p:nvPr>
            <p:ph idx="1" hasCustomPrompt="1"/>
          </p:nvPr>
        </p:nvSpPr>
        <p:spPr>
          <a:xfrm>
            <a:off x="609917" y="1449395"/>
            <a:ext cx="10978515" cy="4643430"/>
          </a:xfrm>
        </p:spPr>
        <p:txBody>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a:solidFill>
                  <a:schemeClr val="bg1"/>
                </a:solidFill>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a:solidFill>
                  <a:schemeClr val="bg1"/>
                </a:solidFill>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a:solidFill>
                  <a:schemeClr val="bg1"/>
                </a:solidFill>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a:solidFill>
                  <a:schemeClr val="bg1"/>
                </a:solidFill>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a:solidFill>
                  <a:schemeClr val="bg1"/>
                </a:solidFill>
              </a:defRPr>
            </a:lvl5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Click to edit Master text styles</a:t>
            </a:r>
          </a:p>
          <a:p>
            <a:pPr marL="713232" marR="0" lvl="1"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Second level</a:t>
            </a:r>
          </a:p>
          <a:p>
            <a:pPr marL="1069848" marR="0" lvl="2"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Third level</a:t>
            </a:r>
          </a:p>
          <a:p>
            <a:pPr marL="1426464" marR="0" lvl="3"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Fourth level</a:t>
            </a:r>
          </a:p>
          <a:p>
            <a:pPr marL="1783080" marR="0" lvl="4"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Fifth level</a:t>
            </a:r>
            <a:endParaRPr kumimoji="0" lang="en-GB" sz="12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435036334"/>
      </p:ext>
    </p:extLst>
  </p:cSld>
  <p:clrMapOvr>
    <a:masterClrMapping/>
  </p:clrMapOvr>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Standard">
    <p:spTree>
      <p:nvGrpSpPr>
        <p:cNvPr id="1" name=""/>
        <p:cNvGrpSpPr/>
        <p:nvPr/>
      </p:nvGrpSpPr>
      <p:grpSpPr>
        <a:xfrm>
          <a:off x="0" y="0"/>
          <a:ext cx="0" cy="0"/>
          <a:chOff x="0" y="0"/>
          <a:chExt cx="0" cy="0"/>
        </a:xfrm>
      </p:grpSpPr>
      <p:pic>
        <p:nvPicPr>
          <p:cNvPr id="8" name="Picture 40">
            <a:extLst>
              <a:ext uri="{FF2B5EF4-FFF2-40B4-BE49-F238E27FC236}">
                <a16:creationId xmlns:a16="http://schemas.microsoft.com/office/drawing/2014/main" id="{97B9B08E-1FD8-40CD-BC4D-F95F6DE9343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54"/>
          <a:stretch/>
        </p:blipFill>
        <p:spPr>
          <a:xfrm>
            <a:off x="1589" y="0"/>
            <a:ext cx="12234149" cy="6865937"/>
          </a:xfrm>
          <a:prstGeom prst="rect">
            <a:avLst/>
          </a:prstGeom>
        </p:spPr>
      </p:pic>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52" imgH="318" progId="TCLayout.ActiveDocument.1">
                  <p:embed/>
                </p:oleObj>
              </mc:Choice>
              <mc:Fallback>
                <p:oleObj name="think-cell Folie" r:id="rId5"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1" name="Line 10">
            <a:extLst>
              <a:ext uri="{FF2B5EF4-FFF2-40B4-BE49-F238E27FC236}">
                <a16:creationId xmlns:a16="http://schemas.microsoft.com/office/drawing/2014/main" id="{F35D77D5-0149-4F43-83C5-2A556C863BD5}"/>
              </a:ext>
            </a:extLst>
          </p:cNvPr>
          <p:cNvSpPr>
            <a:spLocks noChangeShapeType="1"/>
          </p:cNvSpPr>
          <p:nvPr userDrawn="1"/>
        </p:nvSpPr>
        <p:spPr bwMode="auto">
          <a:xfrm>
            <a:off x="609918" y="1047450"/>
            <a:ext cx="914082" cy="0"/>
          </a:xfrm>
          <a:prstGeom prst="line">
            <a:avLst/>
          </a:prstGeom>
          <a:noFill/>
          <a:ln w="41275">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4" name="Title 1">
            <a:extLst>
              <a:ext uri="{FF2B5EF4-FFF2-40B4-BE49-F238E27FC236}">
                <a16:creationId xmlns:a16="http://schemas.microsoft.com/office/drawing/2014/main" id="{A0F52ABD-8248-4CFD-BBB1-C4BF7477C72F}"/>
              </a:ext>
            </a:extLst>
          </p:cNvPr>
          <p:cNvSpPr>
            <a:spLocks noGrp="1"/>
          </p:cNvSpPr>
          <p:nvPr>
            <p:ph type="title"/>
          </p:nvPr>
        </p:nvSpPr>
        <p:spPr>
          <a:xfrm>
            <a:off x="609918" y="294200"/>
            <a:ext cx="10978515" cy="603422"/>
          </a:xfrm>
        </p:spPr>
        <p:txBody>
          <a:bodyPr/>
          <a:lstStyle>
            <a:lvl1pPr>
              <a:defRPr sz="2400">
                <a:solidFill>
                  <a:schemeClr val="bg1"/>
                </a:solidFill>
              </a:defRPr>
            </a:lvl1pPr>
          </a:lstStyle>
          <a:p>
            <a:r>
              <a:rPr lang="de-DE"/>
              <a:t>Mastertitelformat bearbeiten</a:t>
            </a:r>
            <a:endParaRPr lang="en-GB" dirty="0"/>
          </a:p>
        </p:txBody>
      </p:sp>
      <p:sp>
        <p:nvSpPr>
          <p:cNvPr id="15" name="Content Placeholder 2">
            <a:extLst>
              <a:ext uri="{FF2B5EF4-FFF2-40B4-BE49-F238E27FC236}">
                <a16:creationId xmlns:a16="http://schemas.microsoft.com/office/drawing/2014/main" id="{EA4146C4-1406-4248-9CE2-4F622C7CA9A3}"/>
              </a:ext>
            </a:extLst>
          </p:cNvPr>
          <p:cNvSpPr>
            <a:spLocks noGrp="1"/>
          </p:cNvSpPr>
          <p:nvPr>
            <p:ph idx="1" hasCustomPrompt="1"/>
          </p:nvPr>
        </p:nvSpPr>
        <p:spPr>
          <a:xfrm>
            <a:off x="609917" y="1137920"/>
            <a:ext cx="10978515" cy="4954905"/>
          </a:xfrm>
        </p:spPr>
        <p:txBody>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a:solidFill>
                  <a:schemeClr val="bg1"/>
                </a:solidFill>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a:solidFill>
                  <a:schemeClr val="bg1"/>
                </a:solidFill>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a:solidFill>
                  <a:schemeClr val="bg1"/>
                </a:solidFill>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a:solidFill>
                  <a:schemeClr val="bg1"/>
                </a:solidFill>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a:solidFill>
                  <a:schemeClr val="bg1"/>
                </a:solidFill>
              </a:defRPr>
            </a:lvl5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Click to edit Master text styles</a:t>
            </a:r>
          </a:p>
          <a:p>
            <a:pPr marL="713232" marR="0" lvl="1"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Second level</a:t>
            </a:r>
          </a:p>
          <a:p>
            <a:pPr marL="1069848" marR="0" lvl="2"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Third level</a:t>
            </a:r>
          </a:p>
          <a:p>
            <a:pPr marL="1426464" marR="0" lvl="3"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Fourth level</a:t>
            </a:r>
          </a:p>
          <a:p>
            <a:pPr marL="1783080" marR="0" lvl="4"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Fifth level</a:t>
            </a:r>
            <a:endParaRPr kumimoji="0" lang="en-GB" sz="12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626914138"/>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07528"/>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a:solidFill>
                  <a:schemeClr val="bg1"/>
                </a:solidFill>
              </a:defRPr>
            </a:lvl1pPr>
          </a:lstStyle>
          <a:p>
            <a:r>
              <a:rPr lang="en-US" noProof="0" dirty="0"/>
              <a:t>Click to edit Master title style</a:t>
            </a: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91DEBBD0-ED69-42F7-AE02-53D61B52F7DB}" type="datetime3">
              <a:rPr lang="en-US" noProof="0" smtClean="0"/>
              <a:t>15 March 2024</a:t>
            </a:fld>
            <a:endParaRPr lang="en-US" noProof="0"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noProof="0"/>
              <a:t>EY DE PPT Gallery</a:t>
            </a:r>
            <a:endParaRPr lang="en-US" noProof="0"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a:t>
            </a:fld>
            <a:endParaRPr lang="en-US" noProof="0" dirty="0"/>
          </a:p>
        </p:txBody>
      </p:sp>
      <p:sp>
        <p:nvSpPr>
          <p:cNvPr id="8" name="Line 10">
            <a:extLst>
              <a:ext uri="{FF2B5EF4-FFF2-40B4-BE49-F238E27FC236}">
                <a16:creationId xmlns:a16="http://schemas.microsoft.com/office/drawing/2014/main" id="{E3C29BC2-BC37-43DD-B618-05FAFA7E3D82}"/>
              </a:ext>
            </a:extLst>
          </p:cNvPr>
          <p:cNvSpPr>
            <a:spLocks noChangeShapeType="1"/>
          </p:cNvSpPr>
          <p:nvPr userDrawn="1"/>
        </p:nvSpPr>
        <p:spPr bwMode="auto">
          <a:xfrm>
            <a:off x="609918" y="1047450"/>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5608230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2921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8_Final_legal_tex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0" y="-1"/>
            <a:ext cx="12198349" cy="6861931"/>
          </a:xfrm>
          <a:prstGeom prst="rect">
            <a:avLst/>
          </a:prstGeom>
        </p:spPr>
      </p:pic>
      <p:sp>
        <p:nvSpPr>
          <p:cNvPr id="6" name="Textplatzhalter 2"/>
          <p:cNvSpPr>
            <a:spLocks noGrp="1"/>
          </p:cNvSpPr>
          <p:nvPr>
            <p:ph type="body" sz="quarter" idx="10" hasCustomPrompt="1"/>
          </p:nvPr>
        </p:nvSpPr>
        <p:spPr bwMode="gray">
          <a:xfrm>
            <a:off x="628566" y="292413"/>
            <a:ext cx="3142800" cy="5210175"/>
          </a:xfrm>
          <a:prstGeom prst="rect">
            <a:avLst/>
          </a:prstGeom>
        </p:spPr>
        <p:txBody>
          <a:bodyPr>
            <a:noAutofit/>
          </a:bodyPr>
          <a:lstStyle>
            <a:lvl1pPr marL="0" marR="0" indent="0" algn="l" defTabSz="914400" rtl="0" eaLnBrk="1" fontAlgn="auto" latinLnBrk="0" hangingPunct="1">
              <a:lnSpc>
                <a:spcPct val="100000"/>
              </a:lnSpc>
              <a:spcBef>
                <a:spcPts val="0"/>
              </a:spcBef>
              <a:spcAft>
                <a:spcPts val="0"/>
              </a:spcAft>
              <a:buClr>
                <a:srgbClr val="FFD200"/>
              </a:buClr>
              <a:buSzPct val="70000"/>
              <a:buFontTx/>
              <a:buNone/>
              <a:tabLst/>
              <a:defRPr kumimoji="0" lang="de-DE" sz="1100" b="1" i="0" u="none" strike="noStrike" kern="0" cap="none" spc="0" normalizeH="0" baseline="0">
                <a:ln>
                  <a:noFill/>
                </a:ln>
                <a:solidFill>
                  <a:schemeClr val="bg1"/>
                </a:solidFill>
                <a:effectLst/>
                <a:uLnTx/>
                <a:uFillTx/>
                <a:latin typeface="+mn-lt"/>
                <a:ea typeface="+mn-ea"/>
                <a:cs typeface="+mn-cs"/>
              </a:defRPr>
            </a:lvl1pPr>
          </a:lstStyle>
          <a:p>
            <a:pPr marL="0" marR="0" lvl="0" indent="0" algn="l" defTabSz="914400" rtl="0" eaLnBrk="1" fontAlgn="auto" latinLnBrk="0" hangingPunct="1">
              <a:lnSpc>
                <a:spcPct val="100000"/>
              </a:lnSpc>
              <a:spcBef>
                <a:spcPts val="0"/>
              </a:spcBef>
              <a:spcAft>
                <a:spcPts val="600"/>
              </a:spcAft>
              <a:buClr>
                <a:srgbClr val="FFD200"/>
              </a:buClr>
              <a:buSzPct val="70000"/>
              <a:buFontTx/>
              <a:buNone/>
              <a:tabLst/>
              <a:defRPr/>
            </a:pPr>
            <a:r>
              <a:rPr kumimoji="0" lang="en-US" sz="1000" b="1" i="0" u="none" strike="noStrike" kern="0" cap="none" spc="0" normalizeH="0" baseline="0" noProof="0" dirty="0">
                <a:ln>
                  <a:noFill/>
                </a:ln>
                <a:solidFill>
                  <a:prstClr val="white"/>
                </a:solidFill>
                <a:effectLst/>
                <a:uLnTx/>
                <a:uFillTx/>
                <a:latin typeface="+mn-lt"/>
                <a:ea typeface="+mn-ea"/>
                <a:cs typeface="+mn-cs"/>
              </a:rPr>
              <a:t>EY </a:t>
            </a:r>
            <a:r>
              <a:rPr kumimoji="0" lang="en-US" sz="1000" b="0" i="0" u="none" strike="noStrike" kern="0" cap="none" spc="0" normalizeH="0" baseline="0" noProof="0" dirty="0">
                <a:ln>
                  <a:noFill/>
                </a:ln>
                <a:solidFill>
                  <a:prstClr val="white"/>
                </a:solidFill>
                <a:effectLst/>
                <a:uLnTx/>
                <a:uFillTx/>
                <a:latin typeface="+mn-lt"/>
                <a:ea typeface="+mn-ea"/>
                <a:cs typeface="+mn-cs"/>
              </a:rPr>
              <a:t> </a:t>
            </a:r>
            <a:r>
              <a:rPr kumimoji="0" lang="en-US" sz="1000" b="0" i="0" u="none" strike="noStrike" kern="0" cap="none" spc="0" normalizeH="0" baseline="0" noProof="0" dirty="0">
                <a:ln>
                  <a:noFill/>
                </a:ln>
                <a:solidFill>
                  <a:prstClr val="white"/>
                </a:solidFill>
                <a:effectLst/>
                <a:uLnTx/>
                <a:uFillTx/>
                <a:latin typeface="+mn-lt"/>
                <a:ea typeface="+mn-ea"/>
                <a:cs typeface="Arial"/>
              </a:rPr>
              <a:t>|  Assurance | Tax | Transactions | Advisory </a:t>
            </a:r>
            <a:br>
              <a:rPr kumimoji="0" lang="en-US" sz="1000" b="0" i="0" u="none" strike="noStrike" kern="0" cap="none" spc="0" normalizeH="0" baseline="0" noProof="0" dirty="0">
                <a:ln>
                  <a:noFill/>
                </a:ln>
                <a:solidFill>
                  <a:prstClr val="white"/>
                </a:solidFill>
                <a:effectLst/>
                <a:uLnTx/>
                <a:uFillTx/>
                <a:latin typeface="+mn-lt"/>
                <a:ea typeface="+mn-ea"/>
                <a:cs typeface="Arial"/>
              </a:rPr>
            </a:br>
            <a:br>
              <a:rPr kumimoji="0" lang="en-US" sz="1000" b="0" i="0" u="none" strike="noStrike" kern="0" cap="none" spc="0" normalizeH="0" baseline="0" noProof="0" dirty="0">
                <a:ln>
                  <a:noFill/>
                </a:ln>
                <a:solidFill>
                  <a:prstClr val="white"/>
                </a:solidFill>
                <a:effectLst/>
                <a:uLnTx/>
                <a:uFillTx/>
                <a:latin typeface="+mn-lt"/>
                <a:ea typeface="+mn-ea"/>
                <a:cs typeface="Arial"/>
              </a:rPr>
            </a:br>
            <a:r>
              <a:rPr kumimoji="0" lang="en-US" sz="1000" b="0" i="0" u="none" strike="noStrike" kern="0" cap="none" spc="0" normalizeH="0" baseline="0" noProof="0" dirty="0">
                <a:ln>
                  <a:noFill/>
                </a:ln>
                <a:solidFill>
                  <a:prstClr val="white"/>
                </a:solidFill>
                <a:effectLst/>
                <a:uLnTx/>
                <a:uFillTx/>
                <a:latin typeface="+mn-lt"/>
                <a:ea typeface="+mn-ea"/>
                <a:cs typeface="Arial"/>
              </a:rPr>
              <a:t>Refer to The Branding Zone for the latest boilerplate language. </a:t>
            </a:r>
          </a:p>
          <a:p>
            <a:pPr marL="0" marR="0" lvl="0" indent="0" algn="l" defTabSz="914400" rtl="0" eaLnBrk="1" fontAlgn="auto" latinLnBrk="0" hangingPunct="1">
              <a:lnSpc>
                <a:spcPct val="100000"/>
              </a:lnSpc>
              <a:spcBef>
                <a:spcPts val="0"/>
              </a:spcBef>
              <a:spcAft>
                <a:spcPts val="600"/>
              </a:spcAft>
              <a:buClr>
                <a:srgbClr val="FFD200"/>
              </a:buClr>
              <a:buSzPct val="70000"/>
              <a:buFontTx/>
              <a:buNone/>
              <a:tabLst/>
              <a:defRPr/>
            </a:pPr>
            <a:endParaRPr lang="de-DE" dirty="0"/>
          </a:p>
        </p:txBody>
      </p:sp>
    </p:spTree>
    <p:extLst>
      <p:ext uri="{BB962C8B-B14F-4D97-AF65-F5344CB8AC3E}">
        <p14:creationId xmlns:p14="http://schemas.microsoft.com/office/powerpoint/2010/main" val="24920829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6_Cover">
    <p:spTree>
      <p:nvGrpSpPr>
        <p:cNvPr id="1" name=""/>
        <p:cNvGrpSpPr/>
        <p:nvPr/>
      </p:nvGrpSpPr>
      <p:grpSpPr>
        <a:xfrm>
          <a:off x="0" y="0"/>
          <a:ext cx="0" cy="0"/>
          <a:chOff x="0" y="0"/>
          <a:chExt cx="0" cy="0"/>
        </a:xfrm>
      </p:grpSpPr>
      <p:pic>
        <p:nvPicPr>
          <p:cNvPr id="9" name="Grafik 8">
            <a:extLst>
              <a:ext uri="{FF2B5EF4-FFF2-40B4-BE49-F238E27FC236}">
                <a16:creationId xmlns:a16="http://schemas.microsoft.com/office/drawing/2014/main" id="{F49A4F40-859E-4EF4-95F4-1C556D78B45E}"/>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2836" y="0"/>
            <a:ext cx="12192677" cy="6858000"/>
          </a:xfrm>
          <a:prstGeom prst="rect">
            <a:avLst/>
          </a:prstGeom>
        </p:spPr>
      </p:pic>
      <p:graphicFrame>
        <p:nvGraphicFramePr>
          <p:cNvPr id="11" name="Objekt 10" hidden="1">
            <a:extLst>
              <a:ext uri="{FF2B5EF4-FFF2-40B4-BE49-F238E27FC236}">
                <a16:creationId xmlns:a16="http://schemas.microsoft.com/office/drawing/2014/main" id="{576DE017-86A7-4C6D-BB8C-59DE6F188C12}"/>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52" imgH="318" progId="TCLayout.ActiveDocument.1">
                  <p:embed/>
                </p:oleObj>
              </mc:Choice>
              <mc:Fallback>
                <p:oleObj name="think-cell Folie" r:id="rId5" imgW="352" imgH="318" progId="TCLayout.ActiveDocument.1">
                  <p:embed/>
                  <p:pic>
                    <p:nvPicPr>
                      <p:cNvPr id="11" name="Objekt 10" hidden="1">
                        <a:extLst>
                          <a:ext uri="{FF2B5EF4-FFF2-40B4-BE49-F238E27FC236}">
                            <a16:creationId xmlns:a16="http://schemas.microsoft.com/office/drawing/2014/main" id="{576DE017-86A7-4C6D-BB8C-59DE6F188C1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hteck 9" hidden="1">
            <a:extLst>
              <a:ext uri="{FF2B5EF4-FFF2-40B4-BE49-F238E27FC236}">
                <a16:creationId xmlns:a16="http://schemas.microsoft.com/office/drawing/2014/main" id="{5D5E9AE9-AEC6-45A6-BB0F-E145C7CB6D04}"/>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30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Freeform 56">
            <a:extLst>
              <a:ext uri="{FF2B5EF4-FFF2-40B4-BE49-F238E27FC236}">
                <a16:creationId xmlns:a16="http://schemas.microsoft.com/office/drawing/2014/main" id="{13A7AC18-CF42-4EC5-8D40-441EAE30A06C}"/>
              </a:ext>
            </a:extLst>
          </p:cNvPr>
          <p:cNvSpPr/>
          <p:nvPr userDrawn="1"/>
        </p:nvSpPr>
        <p:spPr>
          <a:xfrm>
            <a:off x="622940"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itle 1"/>
          <p:cNvSpPr>
            <a:spLocks noGrp="1"/>
          </p:cNvSpPr>
          <p:nvPr>
            <p:ph type="ctrTitle" hasCustomPrompt="1"/>
          </p:nvPr>
        </p:nvSpPr>
        <p:spPr>
          <a:xfrm>
            <a:off x="900329" y="1954221"/>
            <a:ext cx="4328932" cy="979702"/>
          </a:xfrm>
        </p:spPr>
        <p:txBody>
          <a:bodyPr/>
          <a:lstStyle>
            <a:lvl1pPr>
              <a:defRPr sz="3000" b="0">
                <a:solidFill>
                  <a:schemeClr val="tx1"/>
                </a:solidFill>
                <a:latin typeface="EYInterstate Light" panose="02000506000000020004" pitchFamily="2" charset="0"/>
                <a:cs typeface="Arial" pitchFamily="34" charset="0"/>
              </a:defRPr>
            </a:lvl1pPr>
          </a:lstStyle>
          <a:p>
            <a:r>
              <a:rPr lang="en-US" noProof="0" dirty="0"/>
              <a:t>Click to edit Master title style</a:t>
            </a:r>
          </a:p>
        </p:txBody>
      </p:sp>
      <p:sp>
        <p:nvSpPr>
          <p:cNvPr id="4" name="Subtitle 2"/>
          <p:cNvSpPr>
            <a:spLocks noGrp="1"/>
          </p:cNvSpPr>
          <p:nvPr>
            <p:ph type="subTitle" idx="1" hasCustomPrompt="1"/>
          </p:nvPr>
        </p:nvSpPr>
        <p:spPr>
          <a:xfrm>
            <a:off x="900329" y="3046158"/>
            <a:ext cx="4328932" cy="1046323"/>
          </a:xfrm>
          <a:prstGeom prst="rect">
            <a:avLst/>
          </a:prstGeom>
        </p:spPr>
        <p:txBody>
          <a:bodyPr>
            <a:noAutofit/>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dirty="0"/>
              <a:t>Click to edit Master subtitle style</a:t>
            </a:r>
          </a:p>
        </p:txBody>
      </p:sp>
      <p:pic>
        <p:nvPicPr>
          <p:cNvPr id="16" name="Grafik 15">
            <a:extLst>
              <a:ext uri="{FF2B5EF4-FFF2-40B4-BE49-F238E27FC236}">
                <a16:creationId xmlns:a16="http://schemas.microsoft.com/office/drawing/2014/main" id="{1BDD42D0-6BC2-486E-A22E-2913772944C0}"/>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329700" y="3883151"/>
            <a:ext cx="5516891" cy="643129"/>
          </a:xfrm>
          <a:prstGeom prst="rect">
            <a:avLst/>
          </a:prstGeom>
        </p:spPr>
      </p:pic>
    </p:spTree>
    <p:extLst>
      <p:ext uri="{BB962C8B-B14F-4D97-AF65-F5344CB8AC3E}">
        <p14:creationId xmlns:p14="http://schemas.microsoft.com/office/powerpoint/2010/main" val="2713997341"/>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a:solidFill>
                  <a:schemeClr val="bg1"/>
                </a:solidFill>
              </a:defRPr>
            </a:lvl1pPr>
          </a:lstStyle>
          <a:p>
            <a:r>
              <a:rPr lang="en-US" noProof="0" dirty="0"/>
              <a:t>Click to edit Master title style</a:t>
            </a: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6B3A3103-A6C0-4AC8-B5D2-D11453B0FBBD}" type="datetime3">
              <a:rPr lang="en-US" noProof="0" smtClean="0"/>
              <a:t>15 March 2024</a:t>
            </a:fld>
            <a:endParaRPr lang="en-US" noProof="0"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noProof="0"/>
              <a:t>EY DE PPT Gallery</a:t>
            </a:r>
            <a:endParaRPr lang="en-US" noProof="0"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a:t>
            </a:fld>
            <a:endParaRPr lang="en-US" noProof="0" dirty="0"/>
          </a:p>
        </p:txBody>
      </p:sp>
      <p:sp>
        <p:nvSpPr>
          <p:cNvPr id="10" name="Textplatzhalter 9"/>
          <p:cNvSpPr>
            <a:spLocks noGrp="1"/>
          </p:cNvSpPr>
          <p:nvPr>
            <p:ph type="body" sz="quarter" idx="14" hasCustomPrompt="1"/>
          </p:nvPr>
        </p:nvSpPr>
        <p:spPr>
          <a:xfrm>
            <a:off x="609917" y="1137920"/>
            <a:ext cx="8254800" cy="4946400"/>
          </a:xfrm>
          <a:prstGeom prst="rect">
            <a:avLst/>
          </a:prstGeom>
        </p:spPr>
        <p:txBody>
          <a:bodyPr vert="horz" lIns="0" tIns="0" rIns="0" bIns="0" rtlCol="0">
            <a:noAutofit/>
          </a:bodyPr>
          <a:lstStyle>
            <a:lvl1pPr marL="0" marR="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lang="en-US" noProof="0" dirty="0" smtClean="0"/>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2pPr>
            <a:lvl3pPr marL="511175" marR="0"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3pPr>
            <a:lvl4pPr marL="746125" marR="0"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4pPr>
            <a:lvl5pPr marL="944563" marR="0"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5pPr>
          </a:lstStyle>
          <a:p>
            <a:pPr marL="0" marR="0" lvl="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a:pPr>
            <a:r>
              <a:rPr kumimoji="0" lang="en-US" sz="20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Click to edit Master text styles</a:t>
            </a:r>
          </a:p>
          <a:p>
            <a:pPr marL="271463" marR="0" lvl="1"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Second level</a:t>
            </a:r>
          </a:p>
          <a:p>
            <a:pPr marL="511175" marR="0" lvl="2"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Third level</a:t>
            </a:r>
          </a:p>
          <a:p>
            <a:pPr marL="746125" marR="0" lvl="3"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Fourth level</a:t>
            </a:r>
          </a:p>
          <a:p>
            <a:pPr marL="944563" marR="0" lvl="4"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Text</a:t>
            </a:r>
          </a:p>
        </p:txBody>
      </p:sp>
      <p:sp>
        <p:nvSpPr>
          <p:cNvPr id="7" name="Line 10">
            <a:extLst>
              <a:ext uri="{FF2B5EF4-FFF2-40B4-BE49-F238E27FC236}">
                <a16:creationId xmlns:a16="http://schemas.microsoft.com/office/drawing/2014/main" id="{FBB59D39-6114-41B0-8E75-E6A062D80427}"/>
              </a:ext>
            </a:extLst>
          </p:cNvPr>
          <p:cNvSpPr>
            <a:spLocks noChangeShapeType="1"/>
          </p:cNvSpPr>
          <p:nvPr userDrawn="1"/>
        </p:nvSpPr>
        <p:spPr bwMode="auto">
          <a:xfrm>
            <a:off x="609918" y="907750"/>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3857231349"/>
      </p:ext>
    </p:extLst>
  </p:cSld>
  <p:clrMapOvr>
    <a:masterClrMapping/>
  </p:clrMapOvr>
  <p:extLst>
    <p:ext uri="{DCECCB84-F9BA-43D5-87BE-67443E8EF086}">
      <p15:sldGuideLst xmlns:p15="http://schemas.microsoft.com/office/powerpoint/2012/main">
        <p15:guide id="1" orient="horz" pos="561"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_Divider_1">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64FA27B8-9154-4F95-8315-DB0CCE984224}"/>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2" imgH="318" progId="TCLayout.ActiveDocument.1">
                  <p:embed/>
                </p:oleObj>
              </mc:Choice>
              <mc:Fallback>
                <p:oleObj name="think-cell Folie" r:id="rId3" imgW="352" imgH="318" progId="TCLayout.ActiveDocument.1">
                  <p:embed/>
                  <p:pic>
                    <p:nvPicPr>
                      <p:cNvPr id="10" name="Objekt 9" hidden="1">
                        <a:extLst>
                          <a:ext uri="{FF2B5EF4-FFF2-40B4-BE49-F238E27FC236}">
                            <a16:creationId xmlns:a16="http://schemas.microsoft.com/office/drawing/2014/main" id="{64FA27B8-9154-4F95-8315-DB0CCE9842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Grafik 8">
            <a:extLst>
              <a:ext uri="{FF2B5EF4-FFF2-40B4-BE49-F238E27FC236}">
                <a16:creationId xmlns:a16="http://schemas.microsoft.com/office/drawing/2014/main" id="{20CDEFBF-D514-4A85-8F6B-0A9A6C4F26E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164"/>
            <a:ext cx="12198350" cy="6866621"/>
          </a:xfrm>
          <a:prstGeom prst="rect">
            <a:avLst/>
          </a:prstGeom>
        </p:spPr>
      </p:pic>
      <p:sp>
        <p:nvSpPr>
          <p:cNvPr id="7" name="Text Placeholder 4">
            <a:extLst>
              <a:ext uri="{FF2B5EF4-FFF2-40B4-BE49-F238E27FC236}">
                <a16:creationId xmlns:a16="http://schemas.microsoft.com/office/drawing/2014/main" id="{626E96BA-E9E4-496B-8CA5-6DA27B8AD7E4}"/>
              </a:ext>
            </a:extLst>
          </p:cNvPr>
          <p:cNvSpPr>
            <a:spLocks noGrp="1"/>
          </p:cNvSpPr>
          <p:nvPr>
            <p:ph type="body" sz="quarter" idx="14" hasCustomPrompt="1"/>
          </p:nvPr>
        </p:nvSpPr>
        <p:spPr>
          <a:xfrm>
            <a:off x="611343" y="3789040"/>
            <a:ext cx="4537959" cy="1055708"/>
          </a:xfrm>
          <a:prstGeom prst="rect">
            <a:avLst/>
          </a:prstGeom>
        </p:spPr>
        <p:txBody>
          <a:bodyPr anchor="b" anchorCtr="0">
            <a:noAutofit/>
          </a:bodyPr>
          <a:lstStyle>
            <a:lvl1pPr marL="0" indent="0">
              <a:buNone/>
              <a:defRPr sz="3000"/>
            </a:lvl1pPr>
          </a:lstStyle>
          <a:p>
            <a:pPr lvl="0"/>
            <a:r>
              <a:rPr lang="en-US" noProof="0" dirty="0"/>
              <a:t>Chapter Title</a:t>
            </a:r>
          </a:p>
          <a:p>
            <a:pPr lvl="0"/>
            <a:r>
              <a:rPr lang="en-US" noProof="0" dirty="0"/>
              <a:t>EY Interstate Light</a:t>
            </a:r>
          </a:p>
        </p:txBody>
      </p:sp>
      <p:sp>
        <p:nvSpPr>
          <p:cNvPr id="11" name="Line 10">
            <a:extLst>
              <a:ext uri="{FF2B5EF4-FFF2-40B4-BE49-F238E27FC236}">
                <a16:creationId xmlns:a16="http://schemas.microsoft.com/office/drawing/2014/main" id="{511DE75E-C218-487C-9B44-8A9A7AC1A5B8}"/>
              </a:ext>
            </a:extLst>
          </p:cNvPr>
          <p:cNvSpPr>
            <a:spLocks noChangeShapeType="1"/>
          </p:cNvSpPr>
          <p:nvPr userDrawn="1"/>
        </p:nvSpPr>
        <p:spPr bwMode="auto">
          <a:xfrm>
            <a:off x="609918" y="5085184"/>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28379851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7880642"/>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a:solidFill>
                  <a:schemeClr val="bg1"/>
                </a:solidFill>
              </a:defRPr>
            </a:lvl1pPr>
          </a:lstStyle>
          <a:p>
            <a:r>
              <a:rPr lang="en-US" noProof="0" dirty="0"/>
              <a:t>Click to edit Master title style</a:t>
            </a: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6B3A3103-A6C0-4AC8-B5D2-D11453B0FBBD}" type="datetime3">
              <a:rPr lang="en-US" noProof="0" smtClean="0"/>
              <a:t>15 March 2024</a:t>
            </a:fld>
            <a:endParaRPr lang="en-US" noProof="0"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noProof="0"/>
              <a:t>EY DE PPT Gallery</a:t>
            </a:r>
            <a:endParaRPr lang="en-US" noProof="0"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a:t>
            </a:fld>
            <a:endParaRPr lang="en-US" noProof="0" dirty="0"/>
          </a:p>
        </p:txBody>
      </p:sp>
      <p:sp>
        <p:nvSpPr>
          <p:cNvPr id="10" name="Textplatzhalter 9"/>
          <p:cNvSpPr>
            <a:spLocks noGrp="1"/>
          </p:cNvSpPr>
          <p:nvPr>
            <p:ph type="body" sz="quarter" idx="14" hasCustomPrompt="1"/>
          </p:nvPr>
        </p:nvSpPr>
        <p:spPr>
          <a:xfrm>
            <a:off x="609917" y="1137920"/>
            <a:ext cx="8254800" cy="4946400"/>
          </a:xfrm>
          <a:prstGeom prst="rect">
            <a:avLst/>
          </a:prstGeom>
        </p:spPr>
        <p:txBody>
          <a:bodyPr vert="horz" lIns="0" tIns="0" rIns="0" bIns="0" rtlCol="0">
            <a:noAutofit/>
          </a:bodyPr>
          <a:lstStyle>
            <a:lvl1pPr marL="0" marR="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lang="en-US" noProof="0" dirty="0" smtClean="0"/>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2pPr>
            <a:lvl3pPr marL="511175" marR="0"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3pPr>
            <a:lvl4pPr marL="746125" marR="0"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4pPr>
            <a:lvl5pPr marL="944563" marR="0"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lang="en-US" noProof="0" dirty="0" smtClean="0"/>
            </a:lvl5pPr>
          </a:lstStyle>
          <a:p>
            <a:pPr marL="0" marR="0" lvl="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a:pPr>
            <a:r>
              <a:rPr kumimoji="0" lang="en-US" sz="20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Click to edit Master text styles</a:t>
            </a:r>
          </a:p>
          <a:p>
            <a:pPr marL="271463" marR="0" lvl="1"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Second level</a:t>
            </a:r>
          </a:p>
          <a:p>
            <a:pPr marL="511175" marR="0" lvl="2"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Third level</a:t>
            </a:r>
          </a:p>
          <a:p>
            <a:pPr marL="746125" marR="0" lvl="3"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Fourth level</a:t>
            </a:r>
          </a:p>
          <a:p>
            <a:pPr marL="944563" marR="0" lvl="4"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EYInterstate Light" panose="02000506000000020004" pitchFamily="2" charset="0"/>
                <a:ea typeface="+mn-ea"/>
                <a:cs typeface="+mn-cs"/>
              </a:rPr>
              <a:t>Text</a:t>
            </a:r>
          </a:p>
        </p:txBody>
      </p:sp>
      <p:sp>
        <p:nvSpPr>
          <p:cNvPr id="7" name="Line 10">
            <a:extLst>
              <a:ext uri="{FF2B5EF4-FFF2-40B4-BE49-F238E27FC236}">
                <a16:creationId xmlns:a16="http://schemas.microsoft.com/office/drawing/2014/main" id="{FBB59D39-6114-41B0-8E75-E6A062D80427}"/>
              </a:ext>
            </a:extLst>
          </p:cNvPr>
          <p:cNvSpPr>
            <a:spLocks noChangeShapeType="1"/>
          </p:cNvSpPr>
          <p:nvPr userDrawn="1"/>
        </p:nvSpPr>
        <p:spPr bwMode="auto">
          <a:xfrm>
            <a:off x="609918" y="907750"/>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highlight>
                <a:srgbClr val="00A1D9"/>
              </a:highlight>
            </a:endParaRPr>
          </a:p>
        </p:txBody>
      </p:sp>
    </p:spTree>
    <p:extLst>
      <p:ext uri="{BB962C8B-B14F-4D97-AF65-F5344CB8AC3E}">
        <p14:creationId xmlns:p14="http://schemas.microsoft.com/office/powerpoint/2010/main" val="3857231349"/>
      </p:ext>
    </p:extLst>
  </p:cSld>
  <p:clrMapOvr>
    <a:masterClrMapping/>
  </p:clrMapOvr>
  <p:extLst>
    <p:ext uri="{DCECCB84-F9BA-43D5-87BE-67443E8EF086}">
      <p15:sldGuideLst xmlns:p15="http://schemas.microsoft.com/office/powerpoint/2012/main">
        <p15:guide id="1" orient="horz" pos="561"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Blank_with_foot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8DCEC99-3975-402E-836C-A005CC9EA577}" type="datetime3">
              <a:rPr lang="en-US" smtClean="0"/>
              <a:t>15 March 2024</a:t>
            </a:fld>
            <a:endParaRPr lang="en-US" dirty="0"/>
          </a:p>
        </p:txBody>
      </p:sp>
      <p:sp>
        <p:nvSpPr>
          <p:cNvPr id="4" name="Fußzeilenplatzhalter 3"/>
          <p:cNvSpPr>
            <a:spLocks noGrp="1"/>
          </p:cNvSpPr>
          <p:nvPr>
            <p:ph type="ftr" sz="quarter" idx="11"/>
          </p:nvPr>
        </p:nvSpPr>
        <p:spPr/>
        <p:txBody>
          <a:bodyPr/>
          <a:lstStyle/>
          <a:p>
            <a:r>
              <a:rPr lang="en-US"/>
              <a:t>EY DE PPT Gallery</a:t>
            </a:r>
            <a:endParaRPr lang="en-US" dirty="0"/>
          </a:p>
        </p:txBody>
      </p:sp>
      <p:sp>
        <p:nvSpPr>
          <p:cNvPr id="5" name="Foliennummernplatzhalter 4"/>
          <p:cNvSpPr>
            <a:spLocks noGrp="1"/>
          </p:cNvSpPr>
          <p:nvPr>
            <p:ph type="sldNum" sz="quarter" idx="12"/>
          </p:nvPr>
        </p:nvSpPr>
        <p:spPr/>
        <p:txBody>
          <a:bodyPr/>
          <a:lstStyle/>
          <a:p>
            <a:r>
              <a:rPr lang="en-US" dirty="0"/>
              <a:t>Page </a:t>
            </a:r>
            <a:fld id="{F1BC30E3-FFE5-4B91-AA19-87A149EBB9EE}" type="slidenum">
              <a:rPr lang="en-US" smtClean="0"/>
              <a:pPr/>
              <a:t>‹#›</a:t>
            </a:fld>
            <a:endParaRPr lang="en-US" dirty="0"/>
          </a:p>
        </p:txBody>
      </p:sp>
      <p:sp>
        <p:nvSpPr>
          <p:cNvPr id="6" name="Picture Placeholder 19">
            <a:extLst>
              <a:ext uri="{FF2B5EF4-FFF2-40B4-BE49-F238E27FC236}">
                <a16:creationId xmlns:a16="http://schemas.microsoft.com/office/drawing/2014/main" id="{00A15EA9-2372-4E06-83C2-1E13AB1FA626}"/>
              </a:ext>
            </a:extLst>
          </p:cNvPr>
          <p:cNvSpPr>
            <a:spLocks noGrp="1"/>
          </p:cNvSpPr>
          <p:nvPr>
            <p:ph type="pic" sz="quarter" idx="16" hasCustomPrompt="1"/>
          </p:nvPr>
        </p:nvSpPr>
        <p:spPr>
          <a:xfrm>
            <a:off x="609600" y="4207757"/>
            <a:ext cx="648000" cy="648000"/>
          </a:xfrm>
          <a:prstGeom prst="ellipse">
            <a:avLst/>
          </a:prstGeom>
        </p:spPr>
        <p:txBody>
          <a:bodyPr anchor="ctr"/>
          <a:lstStyle>
            <a:lvl1pPr marL="0" indent="0" algn="ctr">
              <a:buNone/>
              <a:defRPr sz="900">
                <a:solidFill>
                  <a:schemeClr val="bg1"/>
                </a:solidFill>
              </a:defRPr>
            </a:lvl1pPr>
          </a:lstStyle>
          <a:p>
            <a:r>
              <a:rPr lang="en-US" noProof="0" dirty="0"/>
              <a:t>Click icon to add picture</a:t>
            </a:r>
          </a:p>
        </p:txBody>
      </p:sp>
    </p:spTree>
    <p:extLst>
      <p:ext uri="{BB962C8B-B14F-4D97-AF65-F5344CB8AC3E}">
        <p14:creationId xmlns:p14="http://schemas.microsoft.com/office/powerpoint/2010/main" val="395797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Standar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B630CFFD-C074-452D-9993-6A513744EC12}" type="datetime3">
              <a:rPr lang="en-US" smtClean="0"/>
              <a:t>15 March 2024</a:t>
            </a:fld>
            <a:endParaRPr lang="en-IN"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a:t>EY DE PPT Gallery</a:t>
            </a:r>
            <a:endParaRPr lang="en-US"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
        <p:nvSpPr>
          <p:cNvPr id="8" name="Title Placeholder 1">
            <a:extLst>
              <a:ext uri="{FF2B5EF4-FFF2-40B4-BE49-F238E27FC236}">
                <a16:creationId xmlns:a16="http://schemas.microsoft.com/office/drawing/2014/main" id="{73848B0B-B80F-44E5-9F04-26FD9ABAEB97}"/>
              </a:ext>
            </a:extLst>
          </p:cNvPr>
          <p:cNvSpPr>
            <a:spLocks noGrp="1"/>
          </p:cNvSpPr>
          <p:nvPr>
            <p:ph type="title"/>
          </p:nvPr>
        </p:nvSpPr>
        <p:spPr>
          <a:xfrm>
            <a:off x="4996800" y="411875"/>
            <a:ext cx="6556058" cy="826616"/>
          </a:xfrm>
          <a:prstGeom prst="rect">
            <a:avLst/>
          </a:prstGeom>
        </p:spPr>
        <p:txBody>
          <a:bodyPr vert="horz" lIns="0" tIns="0" rIns="0" bIns="0" rtlCol="0" anchor="b" anchorCtr="0">
            <a:noAutofit/>
          </a:bodyPr>
          <a:lstStyle/>
          <a:p>
            <a:r>
              <a:rPr lang="en-US" noProof="0" dirty="0"/>
              <a:t>Click to edit Master title style</a:t>
            </a:r>
          </a:p>
        </p:txBody>
      </p:sp>
    </p:spTree>
    <p:extLst>
      <p:ext uri="{BB962C8B-B14F-4D97-AF65-F5344CB8AC3E}">
        <p14:creationId xmlns:p14="http://schemas.microsoft.com/office/powerpoint/2010/main" val="42827559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4_Standard">
    <p:spTree>
      <p:nvGrpSpPr>
        <p:cNvPr id="1" name=""/>
        <p:cNvGrpSpPr/>
        <p:nvPr/>
      </p:nvGrpSpPr>
      <p:grpSpPr>
        <a:xfrm>
          <a:off x="0" y="0"/>
          <a:ext cx="0" cy="0"/>
          <a:chOff x="0" y="0"/>
          <a:chExt cx="0" cy="0"/>
        </a:xfrm>
      </p:grpSpPr>
      <p:pic>
        <p:nvPicPr>
          <p:cNvPr id="17" name="Picture 5">
            <a:extLst>
              <a:ext uri="{FF2B5EF4-FFF2-40B4-BE49-F238E27FC236}">
                <a16:creationId xmlns:a16="http://schemas.microsoft.com/office/drawing/2014/main" id="{4C7BCABB-32D3-42EB-9E03-9DA2EF61030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98350" cy="6863840"/>
          </a:xfrm>
          <a:prstGeom prst="rect">
            <a:avLst/>
          </a:prstGeom>
        </p:spPr>
      </p:pic>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52" imgH="318" progId="TCLayout.ActiveDocument.1">
                  <p:embed/>
                </p:oleObj>
              </mc:Choice>
              <mc:Fallback>
                <p:oleObj name="think-cell Folie" r:id="rId5"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26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8" name="Rectangle 1">
            <a:extLst>
              <a:ext uri="{FF2B5EF4-FFF2-40B4-BE49-F238E27FC236}">
                <a16:creationId xmlns:a16="http://schemas.microsoft.com/office/drawing/2014/main" id="{718D1579-E3C4-443A-89CF-388267001CDE}"/>
              </a:ext>
            </a:extLst>
          </p:cNvPr>
          <p:cNvSpPr/>
          <p:nvPr userDrawn="1"/>
        </p:nvSpPr>
        <p:spPr>
          <a:xfrm flipH="1">
            <a:off x="0" y="0"/>
            <a:ext cx="12198351" cy="6858000"/>
          </a:xfrm>
          <a:prstGeom prst="rect">
            <a:avLst/>
          </a:prstGeom>
          <a:gradFill flip="none" rotWithShape="1">
            <a:gsLst>
              <a:gs pos="50000">
                <a:srgbClr val="000000">
                  <a:alpha val="35000"/>
                </a:srgbClr>
              </a:gs>
              <a:gs pos="100000">
                <a:srgbClr val="2E2E38">
                  <a:alpha val="0"/>
                  <a:lumMod val="100000"/>
                </a:srgbClr>
              </a:gs>
            </a:gsLst>
            <a:lin ang="8100000" scaled="1"/>
            <a:tileRect/>
          </a:gra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2E2E38"/>
              </a:solidFill>
              <a:effectLst/>
              <a:uLnTx/>
              <a:uFillTx/>
            </a:endParaRPr>
          </a:p>
        </p:txBody>
      </p:sp>
      <p:sp>
        <p:nvSpPr>
          <p:cNvPr id="14" name="Title 1">
            <a:extLst>
              <a:ext uri="{FF2B5EF4-FFF2-40B4-BE49-F238E27FC236}">
                <a16:creationId xmlns:a16="http://schemas.microsoft.com/office/drawing/2014/main" id="{A0F52ABD-8248-4CFD-BBB1-C4BF7477C72F}"/>
              </a:ext>
            </a:extLst>
          </p:cNvPr>
          <p:cNvSpPr>
            <a:spLocks noGrp="1"/>
          </p:cNvSpPr>
          <p:nvPr>
            <p:ph type="title"/>
          </p:nvPr>
        </p:nvSpPr>
        <p:spPr>
          <a:xfrm>
            <a:off x="609918" y="294200"/>
            <a:ext cx="10978515" cy="603422"/>
          </a:xfrm>
        </p:spPr>
        <p:txBody>
          <a:bodyPr/>
          <a:lstStyle>
            <a:lvl1pPr>
              <a:defRPr sz="2600">
                <a:solidFill>
                  <a:schemeClr val="bg1"/>
                </a:solidFill>
              </a:defRPr>
            </a:lvl1pPr>
          </a:lstStyle>
          <a:p>
            <a:r>
              <a:rPr lang="en-US" dirty="0"/>
              <a:t>Click to edit Master title style</a:t>
            </a:r>
            <a:endParaRPr lang="en-GB" dirty="0"/>
          </a:p>
        </p:txBody>
      </p:sp>
      <p:sp>
        <p:nvSpPr>
          <p:cNvPr id="15" name="Content Placeholder 2">
            <a:extLst>
              <a:ext uri="{FF2B5EF4-FFF2-40B4-BE49-F238E27FC236}">
                <a16:creationId xmlns:a16="http://schemas.microsoft.com/office/drawing/2014/main" id="{EA4146C4-1406-4248-9CE2-4F622C7CA9A3}"/>
              </a:ext>
            </a:extLst>
          </p:cNvPr>
          <p:cNvSpPr>
            <a:spLocks noGrp="1"/>
          </p:cNvSpPr>
          <p:nvPr>
            <p:ph idx="1" hasCustomPrompt="1"/>
          </p:nvPr>
        </p:nvSpPr>
        <p:spPr>
          <a:xfrm>
            <a:off x="609917" y="1137920"/>
            <a:ext cx="10978515" cy="4954905"/>
          </a:xfrm>
        </p:spPr>
        <p:txBody>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a:solidFill>
                  <a:schemeClr val="bg1"/>
                </a:solidFill>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a:solidFill>
                  <a:schemeClr val="bg1"/>
                </a:solidFill>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a:solidFill>
                  <a:schemeClr val="bg1"/>
                </a:solidFill>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a:solidFill>
                  <a:schemeClr val="bg1"/>
                </a:solidFill>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a:solidFill>
                  <a:schemeClr val="bg1"/>
                </a:solidFill>
              </a:defRPr>
            </a:lvl5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Click to edit Master text styles</a:t>
            </a:r>
          </a:p>
          <a:p>
            <a:pPr marL="713232" marR="0" lvl="1"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Second level</a:t>
            </a:r>
          </a:p>
          <a:p>
            <a:pPr marL="1069848" marR="0" lvl="2"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Third level</a:t>
            </a:r>
          </a:p>
          <a:p>
            <a:pPr marL="1426464" marR="0" lvl="3"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Fourth level</a:t>
            </a:r>
          </a:p>
          <a:p>
            <a:pPr marL="1783080" marR="0" lvl="4"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Fifth level</a:t>
            </a:r>
            <a:endParaRPr kumimoji="0" lang="en-GB"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Line 10">
            <a:extLst>
              <a:ext uri="{FF2B5EF4-FFF2-40B4-BE49-F238E27FC236}">
                <a16:creationId xmlns:a16="http://schemas.microsoft.com/office/drawing/2014/main" id="{4FA71CD7-FAA8-4970-82AF-E318FDDDFD04}"/>
              </a:ext>
            </a:extLst>
          </p:cNvPr>
          <p:cNvSpPr>
            <a:spLocks noChangeShapeType="1"/>
          </p:cNvSpPr>
          <p:nvPr userDrawn="1"/>
        </p:nvSpPr>
        <p:spPr bwMode="auto">
          <a:xfrm>
            <a:off x="609918" y="907750"/>
            <a:ext cx="1080000" cy="0"/>
          </a:xfrm>
          <a:prstGeom prst="line">
            <a:avLst/>
          </a:prstGeom>
          <a:noFill/>
          <a:ln w="381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925924652"/>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a:solidFill>
                  <a:schemeClr val="bg1"/>
                </a:solidFill>
              </a:defRPr>
            </a:lvl1pPr>
          </a:lstStyle>
          <a:p>
            <a:r>
              <a:rPr lang="en-US" noProof="0" dirty="0"/>
              <a:t>Click to edit Master title style</a:t>
            </a:r>
          </a:p>
        </p:txBody>
      </p:sp>
      <p:sp>
        <p:nvSpPr>
          <p:cNvPr id="5" name="Table Placeholder 4">
            <a:extLst>
              <a:ext uri="{FF2B5EF4-FFF2-40B4-BE49-F238E27FC236}">
                <a16:creationId xmlns:a16="http://schemas.microsoft.com/office/drawing/2014/main" id="{95A2BE92-ABF7-4A82-BC35-00F28F500FED}"/>
              </a:ext>
            </a:extLst>
          </p:cNvPr>
          <p:cNvSpPr>
            <a:spLocks noGrp="1"/>
          </p:cNvSpPr>
          <p:nvPr>
            <p:ph type="tbl" sz="quarter" idx="10" hasCustomPrompt="1"/>
          </p:nvPr>
        </p:nvSpPr>
        <p:spPr>
          <a:xfrm>
            <a:off x="609917" y="1137920"/>
            <a:ext cx="4957505" cy="4267457"/>
          </a:xfrm>
          <a:prstGeom prst="rect">
            <a:avLst/>
          </a:prstGeom>
        </p:spPr>
        <p:txBody>
          <a:bodyPr>
            <a:noAutofit/>
          </a:bodyPr>
          <a:lstStyle>
            <a:lvl1pPr marL="0" indent="0">
              <a:buNone/>
              <a:defRPr/>
            </a:lvl1pPr>
          </a:lstStyle>
          <a:p>
            <a:r>
              <a:rPr lang="en-US" noProof="0" dirty="0"/>
              <a:t>Click icon to add table</a:t>
            </a:r>
          </a:p>
        </p:txBody>
      </p:sp>
      <p:sp>
        <p:nvSpPr>
          <p:cNvPr id="10" name="Text Placeholder 16">
            <a:extLst>
              <a:ext uri="{FF2B5EF4-FFF2-40B4-BE49-F238E27FC236}">
                <a16:creationId xmlns:a16="http://schemas.microsoft.com/office/drawing/2014/main" id="{DA81FCAA-64D2-4A9C-B16E-9C4E3BB431BB}"/>
              </a:ext>
            </a:extLst>
          </p:cNvPr>
          <p:cNvSpPr>
            <a:spLocks noGrp="1"/>
          </p:cNvSpPr>
          <p:nvPr>
            <p:ph type="body" sz="quarter" idx="14" hasCustomPrompt="1"/>
          </p:nvPr>
        </p:nvSpPr>
        <p:spPr>
          <a:xfrm>
            <a:off x="7133461" y="3813288"/>
            <a:ext cx="3089275" cy="180000"/>
          </a:xfrm>
          <a:prstGeom prst="rect">
            <a:avLst/>
          </a:prstGeom>
        </p:spPr>
        <p:txBody>
          <a:bodyPr>
            <a:noAutofit/>
          </a:bodyPr>
          <a:lstStyle>
            <a:lvl1pPr marL="0" indent="0">
              <a:buNone/>
              <a:defRPr sz="1200">
                <a:solidFill>
                  <a:schemeClr val="tx2"/>
                </a:solidFill>
              </a:defRPr>
            </a:lvl1pPr>
          </a:lstStyle>
          <a:p>
            <a:pPr lvl="0"/>
            <a:r>
              <a:rPr lang="en-US" noProof="0" dirty="0"/>
              <a:t>Name Surname</a:t>
            </a:r>
          </a:p>
        </p:txBody>
      </p:sp>
      <p:sp>
        <p:nvSpPr>
          <p:cNvPr id="11" name="Text Placeholder 16">
            <a:extLst>
              <a:ext uri="{FF2B5EF4-FFF2-40B4-BE49-F238E27FC236}">
                <a16:creationId xmlns:a16="http://schemas.microsoft.com/office/drawing/2014/main" id="{03CDC117-35F2-47B2-85B2-29CB8EE7E096}"/>
              </a:ext>
            </a:extLst>
          </p:cNvPr>
          <p:cNvSpPr>
            <a:spLocks noGrp="1"/>
          </p:cNvSpPr>
          <p:nvPr>
            <p:ph type="body" sz="quarter" idx="15" hasCustomPrompt="1"/>
          </p:nvPr>
        </p:nvSpPr>
        <p:spPr>
          <a:xfrm>
            <a:off x="7133461" y="4055931"/>
            <a:ext cx="3089275" cy="180000"/>
          </a:xfrm>
          <a:prstGeom prst="rect">
            <a:avLst/>
          </a:prstGeom>
        </p:spPr>
        <p:txBody>
          <a:bodyPr>
            <a:noAutofit/>
          </a:bodyPr>
          <a:lstStyle>
            <a:lvl1pPr marL="0" indent="0">
              <a:buNone/>
              <a:defRPr sz="1200">
                <a:solidFill>
                  <a:schemeClr val="bg1"/>
                </a:solidFill>
              </a:defRPr>
            </a:lvl1pPr>
          </a:lstStyle>
          <a:p>
            <a:pPr lvl="0"/>
            <a:r>
              <a:rPr lang="en-US" noProof="0" dirty="0"/>
              <a:t>Job Title to go here</a:t>
            </a:r>
          </a:p>
        </p:txBody>
      </p:sp>
      <p:sp>
        <p:nvSpPr>
          <p:cNvPr id="14" name="Picture Placeholder 19">
            <a:extLst>
              <a:ext uri="{FF2B5EF4-FFF2-40B4-BE49-F238E27FC236}">
                <a16:creationId xmlns:a16="http://schemas.microsoft.com/office/drawing/2014/main" id="{00A15EA9-2372-4E06-83C2-1E13AB1FA626}"/>
              </a:ext>
            </a:extLst>
          </p:cNvPr>
          <p:cNvSpPr>
            <a:spLocks noGrp="1"/>
          </p:cNvSpPr>
          <p:nvPr>
            <p:ph type="pic" sz="quarter" idx="16" hasCustomPrompt="1"/>
          </p:nvPr>
        </p:nvSpPr>
        <p:spPr>
          <a:xfrm>
            <a:off x="6123007" y="3578083"/>
            <a:ext cx="778959" cy="778959"/>
          </a:xfrm>
          <a:prstGeom prst="ellipse">
            <a:avLst/>
          </a:prstGeom>
        </p:spPr>
        <p:txBody>
          <a:bodyPr anchor="ctr"/>
          <a:lstStyle>
            <a:lvl1pPr marL="0" indent="0" algn="ctr">
              <a:buNone/>
              <a:defRPr sz="900">
                <a:solidFill>
                  <a:schemeClr val="bg1"/>
                </a:solidFill>
              </a:defRPr>
            </a:lvl1pPr>
          </a:lstStyle>
          <a:p>
            <a:r>
              <a:rPr lang="en-US" noProof="0" dirty="0"/>
              <a:t>Click icon to add table</a:t>
            </a:r>
          </a:p>
        </p:txBody>
      </p:sp>
      <p:sp>
        <p:nvSpPr>
          <p:cNvPr id="9" name="Text Placeholder 8">
            <a:extLst>
              <a:ext uri="{FF2B5EF4-FFF2-40B4-BE49-F238E27FC236}">
                <a16:creationId xmlns:a16="http://schemas.microsoft.com/office/drawing/2014/main" id="{5DB83DAE-9FEB-4E9C-85BA-A34BD239275A}"/>
              </a:ext>
            </a:extLst>
          </p:cNvPr>
          <p:cNvSpPr>
            <a:spLocks noGrp="1"/>
          </p:cNvSpPr>
          <p:nvPr>
            <p:ph type="body" sz="quarter" idx="17" hasCustomPrompt="1"/>
          </p:nvPr>
        </p:nvSpPr>
        <p:spPr>
          <a:xfrm>
            <a:off x="6123008" y="1137920"/>
            <a:ext cx="5465425" cy="373807"/>
          </a:xfrm>
          <a:prstGeom prst="rect">
            <a:avLst/>
          </a:prstGeom>
        </p:spPr>
        <p:txBody>
          <a:bodyPr>
            <a:noAutofit/>
          </a:bodyPr>
          <a:lstStyle>
            <a:lvl1pPr marL="0" indent="0">
              <a:buNone/>
              <a:defRPr/>
            </a:lvl1pPr>
          </a:lstStyle>
          <a:p>
            <a:pPr lvl="0"/>
            <a:r>
              <a:rPr lang="en-US" noProof="0" dirty="0"/>
              <a:t>Key Takeaways</a:t>
            </a:r>
          </a:p>
        </p:txBody>
      </p:sp>
      <p:sp>
        <p:nvSpPr>
          <p:cNvPr id="15" name="Text Placeholder 8">
            <a:extLst>
              <a:ext uri="{FF2B5EF4-FFF2-40B4-BE49-F238E27FC236}">
                <a16:creationId xmlns:a16="http://schemas.microsoft.com/office/drawing/2014/main" id="{C1ABE303-7041-4312-AD03-0E872AEF99BE}"/>
              </a:ext>
            </a:extLst>
          </p:cNvPr>
          <p:cNvSpPr>
            <a:spLocks noGrp="1"/>
          </p:cNvSpPr>
          <p:nvPr>
            <p:ph type="body" sz="quarter" idx="18" hasCustomPrompt="1"/>
          </p:nvPr>
        </p:nvSpPr>
        <p:spPr>
          <a:xfrm>
            <a:off x="6123008" y="1635009"/>
            <a:ext cx="5465425" cy="1611554"/>
          </a:xfrm>
          <a:prstGeom prst="rect">
            <a:avLst/>
          </a:prstGeom>
        </p:spPr>
        <p:txBody>
          <a:bodyPr>
            <a:noAutofit/>
          </a:bodyPr>
          <a:lstStyle>
            <a:lvl1pPr marL="0" indent="0">
              <a:buNone/>
              <a:defRPr sz="1600"/>
            </a:lvl1pPr>
          </a:lstStyle>
          <a:p>
            <a:pPr lvl="0"/>
            <a:r>
              <a:rPr lang="en-US" noProof="0" dirty="0"/>
              <a:t>Content EY Interstate Light, 16pt, Lorem ipsum dolor, 12pt, </a:t>
            </a:r>
            <a:r>
              <a:rPr lang="en-US" noProof="0" dirty="0" err="1"/>
              <a:t>Utinam</a:t>
            </a:r>
            <a:r>
              <a:rPr lang="en-US" noProof="0" dirty="0"/>
              <a:t> </a:t>
            </a:r>
            <a:r>
              <a:rPr lang="en-US" noProof="0" dirty="0" err="1"/>
              <a:t>nonumy</a:t>
            </a:r>
            <a:r>
              <a:rPr lang="en-US" noProof="0" dirty="0"/>
              <a:t> </a:t>
            </a:r>
            <a:r>
              <a:rPr lang="en-US" noProof="0" dirty="0" err="1"/>
              <a:t>abhorreant</a:t>
            </a:r>
            <a:r>
              <a:rPr lang="en-US" noProof="0" dirty="0"/>
              <a:t> </a:t>
            </a:r>
            <a:r>
              <a:rPr lang="en-US" noProof="0" dirty="0" err="1"/>
              <a:t>sead</a:t>
            </a:r>
            <a:r>
              <a:rPr lang="en-US" noProof="0" dirty="0"/>
              <a:t>. </a:t>
            </a:r>
            <a:r>
              <a:rPr lang="en-US" noProof="0" dirty="0" err="1"/>
              <a:t>Putant</a:t>
            </a:r>
            <a:r>
              <a:rPr lang="en-US" noProof="0" dirty="0"/>
              <a:t> </a:t>
            </a:r>
            <a:r>
              <a:rPr lang="en-US" noProof="0" dirty="0" err="1"/>
              <a:t>probatus</a:t>
            </a:r>
            <a:r>
              <a:rPr lang="en-US" noProof="0" dirty="0"/>
              <a:t> id vis, ad his </a:t>
            </a:r>
            <a:r>
              <a:rPr lang="en-US" noProof="0" dirty="0" err="1"/>
              <a:t>meis</a:t>
            </a:r>
            <a:r>
              <a:rPr lang="en-US" noProof="0" dirty="0"/>
              <a:t> </a:t>
            </a:r>
            <a:r>
              <a:rPr lang="en-US" noProof="0" dirty="0" err="1"/>
              <a:t>habemus</a:t>
            </a:r>
            <a:r>
              <a:rPr lang="en-US" noProof="0" dirty="0"/>
              <a:t> </a:t>
            </a:r>
            <a:r>
              <a:rPr lang="en-US" noProof="0" dirty="0" err="1"/>
              <a:t>repudiare</a:t>
            </a:r>
            <a:r>
              <a:rPr lang="en-US" noProof="0" dirty="0"/>
              <a:t>, has an </a:t>
            </a:r>
            <a:r>
              <a:rPr lang="en-US" noProof="0" dirty="0" err="1"/>
              <a:t>pericula</a:t>
            </a:r>
            <a:r>
              <a:rPr lang="en-US" noProof="0" dirty="0"/>
              <a:t> </a:t>
            </a:r>
            <a:r>
              <a:rPr lang="en-US" noProof="0" dirty="0" err="1"/>
              <a:t>tractatos</a:t>
            </a:r>
            <a:r>
              <a:rPr lang="en-US" noProof="0" dirty="0"/>
              <a:t>. </a:t>
            </a:r>
            <a:r>
              <a:rPr lang="en-US" noProof="0" dirty="0" err="1"/>
              <a:t>Nec</a:t>
            </a:r>
            <a:r>
              <a:rPr lang="en-US" noProof="0" dirty="0"/>
              <a:t> </a:t>
            </a:r>
            <a:r>
              <a:rPr lang="en-US" noProof="0" dirty="0" err="1"/>
              <a:t>debitis</a:t>
            </a:r>
            <a:r>
              <a:rPr lang="en-US" noProof="0" dirty="0"/>
              <a:t> </a:t>
            </a:r>
            <a:r>
              <a:rPr lang="en-US" noProof="0" dirty="0" err="1"/>
              <a:t>dissentias</a:t>
            </a:r>
            <a:r>
              <a:rPr lang="en-US" noProof="0" dirty="0"/>
              <a:t> ad. </a:t>
            </a:r>
            <a:r>
              <a:rPr lang="en-US" noProof="0" dirty="0" err="1"/>
              <a:t>Patrioque</a:t>
            </a:r>
            <a:r>
              <a:rPr lang="en-US" noProof="0" dirty="0"/>
              <a:t> </a:t>
            </a:r>
            <a:r>
              <a:rPr lang="en-US" noProof="0" dirty="0" err="1"/>
              <a:t>voluptatum</a:t>
            </a:r>
            <a:r>
              <a:rPr lang="en-US" noProof="0" dirty="0"/>
              <a:t> </a:t>
            </a:r>
            <a:r>
              <a:rPr lang="en-US" noProof="0" dirty="0" err="1"/>
              <a:t>sed</a:t>
            </a:r>
            <a:r>
              <a:rPr lang="en-US" noProof="0" dirty="0"/>
              <a:t> ex, id </a:t>
            </a:r>
            <a:r>
              <a:rPr lang="en-US" noProof="0" dirty="0" err="1"/>
              <a:t>admodum</a:t>
            </a:r>
            <a:r>
              <a:rPr lang="en-US" noProof="0" dirty="0"/>
              <a:t>.</a:t>
            </a:r>
          </a:p>
          <a:p>
            <a:pPr lvl="0"/>
            <a:endParaRPr lang="en-US" noProof="0" dirty="0"/>
          </a:p>
        </p:txBody>
      </p:sp>
      <p:sp>
        <p:nvSpPr>
          <p:cNvPr id="20" name="Line 10">
            <a:extLst>
              <a:ext uri="{FF2B5EF4-FFF2-40B4-BE49-F238E27FC236}">
                <a16:creationId xmlns:a16="http://schemas.microsoft.com/office/drawing/2014/main" id="{B69EB865-6B86-419B-923C-F7DDC68C9C66}"/>
              </a:ext>
            </a:extLst>
          </p:cNvPr>
          <p:cNvSpPr>
            <a:spLocks noChangeShapeType="1"/>
          </p:cNvSpPr>
          <p:nvPr userDrawn="1"/>
        </p:nvSpPr>
        <p:spPr bwMode="auto">
          <a:xfrm>
            <a:off x="609918" y="907750"/>
            <a:ext cx="10980000"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3" name="Date Placeholder 2">
            <a:extLst>
              <a:ext uri="{FF2B5EF4-FFF2-40B4-BE49-F238E27FC236}">
                <a16:creationId xmlns:a16="http://schemas.microsoft.com/office/drawing/2014/main" id="{C5822E28-B24F-4CF6-8F50-70ED7C22A114}"/>
              </a:ext>
            </a:extLst>
          </p:cNvPr>
          <p:cNvSpPr>
            <a:spLocks noGrp="1"/>
          </p:cNvSpPr>
          <p:nvPr>
            <p:ph type="dt" sz="half" idx="19"/>
          </p:nvPr>
        </p:nvSpPr>
        <p:spPr/>
        <p:txBody>
          <a:bodyPr/>
          <a:lstStyle/>
          <a:p>
            <a:fld id="{0B0FC22C-51B8-4BBE-A811-8709A4736A15}" type="datetime3">
              <a:rPr lang="en-US" noProof="0" smtClean="0"/>
              <a:t>15 March 2024</a:t>
            </a:fld>
            <a:endParaRPr lang="en-US" noProof="0" dirty="0"/>
          </a:p>
        </p:txBody>
      </p:sp>
      <p:sp>
        <p:nvSpPr>
          <p:cNvPr id="4" name="Footer Placeholder 3">
            <a:extLst>
              <a:ext uri="{FF2B5EF4-FFF2-40B4-BE49-F238E27FC236}">
                <a16:creationId xmlns:a16="http://schemas.microsoft.com/office/drawing/2014/main" id="{6865E1CD-A05B-41DC-B488-E4BA204E7AE5}"/>
              </a:ext>
            </a:extLst>
          </p:cNvPr>
          <p:cNvSpPr>
            <a:spLocks noGrp="1"/>
          </p:cNvSpPr>
          <p:nvPr>
            <p:ph type="ftr" sz="quarter" idx="20"/>
          </p:nvPr>
        </p:nvSpPr>
        <p:spPr/>
        <p:txBody>
          <a:bodyPr/>
          <a:lstStyle/>
          <a:p>
            <a:r>
              <a:rPr lang="en-US" noProof="0"/>
              <a:t>EY DE PPT Gallery</a:t>
            </a:r>
            <a:endParaRPr lang="en-US" noProof="0" dirty="0"/>
          </a:p>
        </p:txBody>
      </p:sp>
      <p:sp>
        <p:nvSpPr>
          <p:cNvPr id="6" name="Slide Number Placeholder 5">
            <a:extLst>
              <a:ext uri="{FF2B5EF4-FFF2-40B4-BE49-F238E27FC236}">
                <a16:creationId xmlns:a16="http://schemas.microsoft.com/office/drawing/2014/main" id="{5716ABDB-CF45-4001-9487-F3BA3DD8DACD}"/>
              </a:ext>
            </a:extLst>
          </p:cNvPr>
          <p:cNvSpPr>
            <a:spLocks noGrp="1"/>
          </p:cNvSpPr>
          <p:nvPr>
            <p:ph type="sldNum" sz="quarter" idx="21"/>
          </p:nvPr>
        </p:nvSpPr>
        <p:spPr/>
        <p:txBody>
          <a:bodyPr/>
          <a:lstStyle/>
          <a:p>
            <a:r>
              <a:rPr lang="en-US" noProof="0" dirty="0"/>
              <a:t>Page </a:t>
            </a:r>
            <a:fld id="{F1BC30E3-FFE5-4B91-AA19-87A149EBB9EE}" type="slidenum">
              <a:rPr lang="en-US" noProof="0" smtClean="0"/>
              <a:pPr/>
              <a:t>‹#›</a:t>
            </a:fld>
            <a:endParaRPr lang="en-US" noProof="0" dirty="0"/>
          </a:p>
        </p:txBody>
      </p:sp>
    </p:spTree>
    <p:extLst>
      <p:ext uri="{BB962C8B-B14F-4D97-AF65-F5344CB8AC3E}">
        <p14:creationId xmlns:p14="http://schemas.microsoft.com/office/powerpoint/2010/main" val="28602573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Standar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2" imgH="318" progId="TCLayout.ActiveDocument.1">
                  <p:embed/>
                </p:oleObj>
              </mc:Choice>
              <mc:Fallback>
                <p:oleObj name="think-cell Folie" r:id="rId4"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26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pic>
        <p:nvPicPr>
          <p:cNvPr id="9" name="Grafik 8">
            <a:extLst>
              <a:ext uri="{FF2B5EF4-FFF2-40B4-BE49-F238E27FC236}">
                <a16:creationId xmlns:a16="http://schemas.microsoft.com/office/drawing/2014/main" id="{A7759E70-5D15-4411-8DED-F9D2BDD7BE3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980" y="0"/>
            <a:ext cx="12188389" cy="6858000"/>
          </a:xfrm>
          <a:prstGeom prst="rect">
            <a:avLst/>
          </a:prstGeom>
        </p:spPr>
      </p:pic>
      <p:sp>
        <p:nvSpPr>
          <p:cNvPr id="6" name="Rechteck 10">
            <a:extLst>
              <a:ext uri="{FF2B5EF4-FFF2-40B4-BE49-F238E27FC236}">
                <a16:creationId xmlns:a16="http://schemas.microsoft.com/office/drawing/2014/main" id="{B51D8BC7-BDA4-4E36-A3CE-F77554EE1A1A}"/>
              </a:ext>
            </a:extLst>
          </p:cNvPr>
          <p:cNvSpPr/>
          <p:nvPr userDrawn="1"/>
        </p:nvSpPr>
        <p:spPr>
          <a:xfrm>
            <a:off x="4980" y="3176"/>
            <a:ext cx="12169094" cy="6854824"/>
          </a:xfrm>
          <a:prstGeom prst="rect">
            <a:avLst/>
          </a:prstGeom>
          <a:gradFill flip="none" rotWithShape="1">
            <a:gsLst>
              <a:gs pos="16000">
                <a:schemeClr val="bg2"/>
              </a:gs>
              <a:gs pos="57000">
                <a:schemeClr val="bg2">
                  <a:alpha val="0"/>
                </a:schemeClr>
              </a:gs>
            </a:gsLst>
            <a:lin ang="19200000" scaled="0"/>
            <a:tileRect/>
          </a:gra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2E2E38"/>
              </a:solidFill>
              <a:effectLst/>
              <a:uLnTx/>
              <a:uFillTx/>
            </a:endParaRPr>
          </a:p>
        </p:txBody>
      </p:sp>
    </p:spTree>
    <p:extLst>
      <p:ext uri="{BB962C8B-B14F-4D97-AF65-F5344CB8AC3E}">
        <p14:creationId xmlns:p14="http://schemas.microsoft.com/office/powerpoint/2010/main" val="1520084559"/>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graphicFrame>
        <p:nvGraphicFramePr>
          <p:cNvPr id="46" name="Objekt 45" hidden="1">
            <a:extLst>
              <a:ext uri="{FF2B5EF4-FFF2-40B4-BE49-F238E27FC236}">
                <a16:creationId xmlns:a16="http://schemas.microsoft.com/office/drawing/2014/main" id="{D39DD8B5-29D5-4255-8546-08AF2D6221F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2" imgH="318" progId="TCLayout.ActiveDocument.1">
                  <p:embed/>
                </p:oleObj>
              </mc:Choice>
              <mc:Fallback>
                <p:oleObj name="think-cell Folie" r:id="rId4" imgW="352" imgH="318" progId="TCLayout.ActiveDocument.1">
                  <p:embed/>
                  <p:pic>
                    <p:nvPicPr>
                      <p:cNvPr id="46" name="Objekt 45" hidden="1">
                        <a:extLst>
                          <a:ext uri="{FF2B5EF4-FFF2-40B4-BE49-F238E27FC236}">
                            <a16:creationId xmlns:a16="http://schemas.microsoft.com/office/drawing/2014/main" id="{D39DD8B5-29D5-4255-8546-08AF2D6221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5" name="Rechteck 44" hidden="1">
            <a:extLst>
              <a:ext uri="{FF2B5EF4-FFF2-40B4-BE49-F238E27FC236}">
                <a16:creationId xmlns:a16="http://schemas.microsoft.com/office/drawing/2014/main" id="{D561E5CB-7648-4CCC-ADDC-A258EC914496}"/>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30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pic>
        <p:nvPicPr>
          <p:cNvPr id="44" name="Grafik 43">
            <a:extLst>
              <a:ext uri="{FF2B5EF4-FFF2-40B4-BE49-F238E27FC236}">
                <a16:creationId xmlns:a16="http://schemas.microsoft.com/office/drawing/2014/main" id="{4A1B1425-4BE4-46EA-A15F-54E7A3B79F12}"/>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9331" y="0"/>
            <a:ext cx="12207681" cy="6858000"/>
          </a:xfrm>
          <a:prstGeom prst="rect">
            <a:avLst/>
          </a:prstGeom>
        </p:spPr>
      </p:pic>
      <p:sp>
        <p:nvSpPr>
          <p:cNvPr id="2" name="Freeform 56">
            <a:extLst>
              <a:ext uri="{FF2B5EF4-FFF2-40B4-BE49-F238E27FC236}">
                <a16:creationId xmlns:a16="http://schemas.microsoft.com/office/drawing/2014/main" id="{13A7AC18-CF42-4EC5-8D40-441EAE30A06C}"/>
              </a:ext>
            </a:extLst>
          </p:cNvPr>
          <p:cNvSpPr/>
          <p:nvPr userDrawn="1"/>
        </p:nvSpPr>
        <p:spPr>
          <a:xfrm>
            <a:off x="622940"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itle 1"/>
          <p:cNvSpPr>
            <a:spLocks noGrp="1"/>
          </p:cNvSpPr>
          <p:nvPr>
            <p:ph type="ctrTitle" hasCustomPrompt="1"/>
          </p:nvPr>
        </p:nvSpPr>
        <p:spPr>
          <a:xfrm>
            <a:off x="900329" y="1954221"/>
            <a:ext cx="3902702" cy="979702"/>
          </a:xfrm>
          <a:prstGeom prst="rect">
            <a:avLst/>
          </a:prstGeom>
        </p:spPr>
        <p:txBody>
          <a:bodyPr/>
          <a:lstStyle>
            <a:lvl1pPr>
              <a:defRPr sz="3000" b="0">
                <a:solidFill>
                  <a:schemeClr val="tx1"/>
                </a:solidFill>
                <a:latin typeface="EYInterstate Light" panose="02000506000000020004" pitchFamily="2" charset="0"/>
                <a:cs typeface="Arial" pitchFamily="34" charset="0"/>
              </a:defRPr>
            </a:lvl1pPr>
          </a:lstStyle>
          <a:p>
            <a:r>
              <a:rPr lang="en-US" noProof="0" dirty="0"/>
              <a:t>Click to edit Master title style</a:t>
            </a:r>
          </a:p>
        </p:txBody>
      </p:sp>
      <p:sp>
        <p:nvSpPr>
          <p:cNvPr id="4" name="Subtitle 2"/>
          <p:cNvSpPr>
            <a:spLocks noGrp="1"/>
          </p:cNvSpPr>
          <p:nvPr>
            <p:ph type="subTitle" idx="1" hasCustomPrompt="1"/>
          </p:nvPr>
        </p:nvSpPr>
        <p:spPr>
          <a:xfrm>
            <a:off x="900329" y="3046158"/>
            <a:ext cx="4328932" cy="1046323"/>
          </a:xfrm>
          <a:prstGeom prst="rect">
            <a:avLst/>
          </a:prstGeom>
        </p:spPr>
        <p:txBody>
          <a:bodyPr>
            <a:noAutofit/>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dirty="0"/>
              <a:t>Click to edit Master subtitle style</a:t>
            </a:r>
          </a:p>
        </p:txBody>
      </p:sp>
      <p:pic>
        <p:nvPicPr>
          <p:cNvPr id="48" name="Grafik 47">
            <a:extLst>
              <a:ext uri="{FF2B5EF4-FFF2-40B4-BE49-F238E27FC236}">
                <a16:creationId xmlns:a16="http://schemas.microsoft.com/office/drawing/2014/main" id="{CD8CFB81-0F8A-4957-9F71-2E5C7E4E72C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25868" t="30525" r="48266" b="26518"/>
          <a:stretch/>
        </p:blipFill>
        <p:spPr>
          <a:xfrm>
            <a:off x="4911043" y="1055364"/>
            <a:ext cx="2556284" cy="2511054"/>
          </a:xfrm>
          <a:prstGeom prst="rect">
            <a:avLst/>
          </a:prstGeom>
        </p:spPr>
      </p:pic>
    </p:spTree>
    <p:extLst>
      <p:ext uri="{BB962C8B-B14F-4D97-AF65-F5344CB8AC3E}">
        <p14:creationId xmlns:p14="http://schemas.microsoft.com/office/powerpoint/2010/main" val="842101213"/>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Standard">
    <p:spTree>
      <p:nvGrpSpPr>
        <p:cNvPr id="1" name=""/>
        <p:cNvGrpSpPr/>
        <p:nvPr/>
      </p:nvGrpSpPr>
      <p:grpSpPr>
        <a:xfrm>
          <a:off x="0" y="0"/>
          <a:ext cx="0" cy="0"/>
          <a:chOff x="0" y="0"/>
          <a:chExt cx="0" cy="0"/>
        </a:xfrm>
      </p:grpSpPr>
      <p:pic>
        <p:nvPicPr>
          <p:cNvPr id="17" name="Grafik 16">
            <a:extLst>
              <a:ext uri="{FF2B5EF4-FFF2-40B4-BE49-F238E27FC236}">
                <a16:creationId xmlns:a16="http://schemas.microsoft.com/office/drawing/2014/main" id="{7A84450B-E946-4307-A583-1AAA759C7969}"/>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0" y="0"/>
            <a:ext cx="12198351" cy="6858000"/>
          </a:xfrm>
          <a:prstGeom prst="rect">
            <a:avLst/>
          </a:prstGeom>
        </p:spPr>
      </p:pic>
      <p:sp>
        <p:nvSpPr>
          <p:cNvPr id="2" name="Rechteck 1">
            <a:extLst>
              <a:ext uri="{FF2B5EF4-FFF2-40B4-BE49-F238E27FC236}">
                <a16:creationId xmlns:a16="http://schemas.microsoft.com/office/drawing/2014/main" id="{DCD790D2-8CC5-4114-B48E-538D2707FFD8}"/>
              </a:ext>
            </a:extLst>
          </p:cNvPr>
          <p:cNvSpPr/>
          <p:nvPr userDrawn="1"/>
        </p:nvSpPr>
        <p:spPr>
          <a:xfrm>
            <a:off x="0" y="-4754"/>
            <a:ext cx="12198351" cy="6862754"/>
          </a:xfrm>
          <a:prstGeom prst="rect">
            <a:avLst/>
          </a:prstGeom>
          <a:gradFill flip="none" rotWithShape="1">
            <a:gsLst>
              <a:gs pos="3000">
                <a:schemeClr val="bg2">
                  <a:alpha val="91000"/>
                </a:schemeClr>
              </a:gs>
              <a:gs pos="100000">
                <a:schemeClr val="bg2">
                  <a:alpha val="29000"/>
                </a:schemeClr>
              </a:gs>
            </a:gsLst>
            <a:lin ang="0" scaled="1"/>
            <a:tileRect/>
          </a:gra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2E2E38"/>
              </a:solidFill>
              <a:effectLst/>
              <a:uLnTx/>
              <a:uFillTx/>
            </a:endParaRPr>
          </a:p>
        </p:txBody>
      </p:sp>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52" imgH="318" progId="TCLayout.ActiveDocument.1">
                  <p:embed/>
                </p:oleObj>
              </mc:Choice>
              <mc:Fallback>
                <p:oleObj name="think-cell Folie" r:id="rId5"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1" name="Line 10">
            <a:extLst>
              <a:ext uri="{FF2B5EF4-FFF2-40B4-BE49-F238E27FC236}">
                <a16:creationId xmlns:a16="http://schemas.microsoft.com/office/drawing/2014/main" id="{F35D77D5-0149-4F43-83C5-2A556C863BD5}"/>
              </a:ext>
            </a:extLst>
          </p:cNvPr>
          <p:cNvSpPr>
            <a:spLocks noChangeShapeType="1"/>
          </p:cNvSpPr>
          <p:nvPr userDrawn="1"/>
        </p:nvSpPr>
        <p:spPr bwMode="auto">
          <a:xfrm>
            <a:off x="609918" y="1047450"/>
            <a:ext cx="914082" cy="0"/>
          </a:xfrm>
          <a:prstGeom prst="line">
            <a:avLst/>
          </a:prstGeom>
          <a:noFill/>
          <a:ln w="41275">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4" name="Title 1">
            <a:extLst>
              <a:ext uri="{FF2B5EF4-FFF2-40B4-BE49-F238E27FC236}">
                <a16:creationId xmlns:a16="http://schemas.microsoft.com/office/drawing/2014/main" id="{A0F52ABD-8248-4CFD-BBB1-C4BF7477C72F}"/>
              </a:ext>
            </a:extLst>
          </p:cNvPr>
          <p:cNvSpPr>
            <a:spLocks noGrp="1"/>
          </p:cNvSpPr>
          <p:nvPr>
            <p:ph type="title"/>
          </p:nvPr>
        </p:nvSpPr>
        <p:spPr>
          <a:xfrm>
            <a:off x="609918" y="294200"/>
            <a:ext cx="10978515" cy="603422"/>
          </a:xfrm>
        </p:spPr>
        <p:txBody>
          <a:bodyPr/>
          <a:lstStyle>
            <a:lvl1pPr>
              <a:defRPr sz="2600">
                <a:solidFill>
                  <a:schemeClr val="bg1"/>
                </a:solidFill>
              </a:defRPr>
            </a:lvl1pPr>
          </a:lstStyle>
          <a:p>
            <a:r>
              <a:rPr lang="de-DE"/>
              <a:t>Mastertitelformat bearbeiten</a:t>
            </a:r>
            <a:endParaRPr lang="en-GB" dirty="0"/>
          </a:p>
        </p:txBody>
      </p:sp>
      <p:sp>
        <p:nvSpPr>
          <p:cNvPr id="15" name="Content Placeholder 2">
            <a:extLst>
              <a:ext uri="{FF2B5EF4-FFF2-40B4-BE49-F238E27FC236}">
                <a16:creationId xmlns:a16="http://schemas.microsoft.com/office/drawing/2014/main" id="{EA4146C4-1406-4248-9CE2-4F622C7CA9A3}"/>
              </a:ext>
            </a:extLst>
          </p:cNvPr>
          <p:cNvSpPr>
            <a:spLocks noGrp="1"/>
          </p:cNvSpPr>
          <p:nvPr>
            <p:ph idx="1" hasCustomPrompt="1"/>
          </p:nvPr>
        </p:nvSpPr>
        <p:spPr>
          <a:xfrm>
            <a:off x="609917" y="1449395"/>
            <a:ext cx="10978515" cy="4643430"/>
          </a:xfrm>
        </p:spPr>
        <p:txBody>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a:solidFill>
                  <a:schemeClr val="bg1"/>
                </a:solidFill>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a:solidFill>
                  <a:schemeClr val="bg1"/>
                </a:solidFill>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a:solidFill>
                  <a:schemeClr val="bg1"/>
                </a:solidFill>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a:solidFill>
                  <a:schemeClr val="bg1"/>
                </a:solidFill>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a:solidFill>
                  <a:schemeClr val="bg1"/>
                </a:solidFill>
              </a:defRPr>
            </a:lvl5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Click to edit Master text styles</a:t>
            </a:r>
          </a:p>
          <a:p>
            <a:pPr marL="713232" marR="0" lvl="1"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Second level</a:t>
            </a:r>
          </a:p>
          <a:p>
            <a:pPr marL="1069848" marR="0" lvl="2"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Third level</a:t>
            </a:r>
          </a:p>
          <a:p>
            <a:pPr marL="1426464" marR="0" lvl="3"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Fourth level</a:t>
            </a:r>
          </a:p>
          <a:p>
            <a:pPr marL="1783080" marR="0" lvl="4"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Fifth level</a:t>
            </a:r>
            <a:endParaRPr kumimoji="0" lang="en-GB" sz="12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343503633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Standard">
    <p:spTree>
      <p:nvGrpSpPr>
        <p:cNvPr id="1" name=""/>
        <p:cNvGrpSpPr/>
        <p:nvPr/>
      </p:nvGrpSpPr>
      <p:grpSpPr>
        <a:xfrm>
          <a:off x="0" y="0"/>
          <a:ext cx="0" cy="0"/>
          <a:chOff x="0" y="0"/>
          <a:chExt cx="0" cy="0"/>
        </a:xfrm>
      </p:grpSpPr>
      <p:pic>
        <p:nvPicPr>
          <p:cNvPr id="8" name="Picture 40">
            <a:extLst>
              <a:ext uri="{FF2B5EF4-FFF2-40B4-BE49-F238E27FC236}">
                <a16:creationId xmlns:a16="http://schemas.microsoft.com/office/drawing/2014/main" id="{97B9B08E-1FD8-40CD-BC4D-F95F6DE9343E}"/>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r="-154"/>
          <a:stretch/>
        </p:blipFill>
        <p:spPr>
          <a:xfrm>
            <a:off x="1589" y="0"/>
            <a:ext cx="12234149" cy="6865937"/>
          </a:xfrm>
          <a:prstGeom prst="rect">
            <a:avLst/>
          </a:prstGeom>
        </p:spPr>
      </p:pic>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52" imgH="318" progId="TCLayout.ActiveDocument.1">
                  <p:embed/>
                </p:oleObj>
              </mc:Choice>
              <mc:Fallback>
                <p:oleObj name="think-cell Folie" r:id="rId5"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24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1" name="Line 10">
            <a:extLst>
              <a:ext uri="{FF2B5EF4-FFF2-40B4-BE49-F238E27FC236}">
                <a16:creationId xmlns:a16="http://schemas.microsoft.com/office/drawing/2014/main" id="{F35D77D5-0149-4F43-83C5-2A556C863BD5}"/>
              </a:ext>
            </a:extLst>
          </p:cNvPr>
          <p:cNvSpPr>
            <a:spLocks noChangeShapeType="1"/>
          </p:cNvSpPr>
          <p:nvPr userDrawn="1"/>
        </p:nvSpPr>
        <p:spPr bwMode="auto">
          <a:xfrm>
            <a:off x="609918" y="1047450"/>
            <a:ext cx="914082" cy="0"/>
          </a:xfrm>
          <a:prstGeom prst="line">
            <a:avLst/>
          </a:prstGeom>
          <a:noFill/>
          <a:ln w="41275">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4" name="Title 1">
            <a:extLst>
              <a:ext uri="{FF2B5EF4-FFF2-40B4-BE49-F238E27FC236}">
                <a16:creationId xmlns:a16="http://schemas.microsoft.com/office/drawing/2014/main" id="{A0F52ABD-8248-4CFD-BBB1-C4BF7477C72F}"/>
              </a:ext>
            </a:extLst>
          </p:cNvPr>
          <p:cNvSpPr>
            <a:spLocks noGrp="1"/>
          </p:cNvSpPr>
          <p:nvPr>
            <p:ph type="title"/>
          </p:nvPr>
        </p:nvSpPr>
        <p:spPr>
          <a:xfrm>
            <a:off x="609918" y="294200"/>
            <a:ext cx="10978515" cy="603422"/>
          </a:xfrm>
        </p:spPr>
        <p:txBody>
          <a:bodyPr/>
          <a:lstStyle>
            <a:lvl1pPr>
              <a:defRPr sz="2400">
                <a:solidFill>
                  <a:schemeClr val="bg1"/>
                </a:solidFill>
              </a:defRPr>
            </a:lvl1pPr>
          </a:lstStyle>
          <a:p>
            <a:r>
              <a:rPr lang="de-DE"/>
              <a:t>Mastertitelformat bearbeiten</a:t>
            </a:r>
            <a:endParaRPr lang="en-GB" dirty="0"/>
          </a:p>
        </p:txBody>
      </p:sp>
      <p:sp>
        <p:nvSpPr>
          <p:cNvPr id="15" name="Content Placeholder 2">
            <a:extLst>
              <a:ext uri="{FF2B5EF4-FFF2-40B4-BE49-F238E27FC236}">
                <a16:creationId xmlns:a16="http://schemas.microsoft.com/office/drawing/2014/main" id="{EA4146C4-1406-4248-9CE2-4F622C7CA9A3}"/>
              </a:ext>
            </a:extLst>
          </p:cNvPr>
          <p:cNvSpPr>
            <a:spLocks noGrp="1"/>
          </p:cNvSpPr>
          <p:nvPr>
            <p:ph idx="1" hasCustomPrompt="1"/>
          </p:nvPr>
        </p:nvSpPr>
        <p:spPr>
          <a:xfrm>
            <a:off x="609917" y="1137920"/>
            <a:ext cx="10978515" cy="4954905"/>
          </a:xfrm>
        </p:spPr>
        <p:txBody>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a:solidFill>
                  <a:schemeClr val="bg1"/>
                </a:solidFill>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a:solidFill>
                  <a:schemeClr val="bg1"/>
                </a:solidFill>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a:solidFill>
                  <a:schemeClr val="bg1"/>
                </a:solidFill>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a:solidFill>
                  <a:schemeClr val="bg1"/>
                </a:solidFill>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a:solidFill>
                  <a:schemeClr val="bg1"/>
                </a:solidFill>
              </a:defRPr>
            </a:lvl5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Click to edit Master text styles</a:t>
            </a:r>
          </a:p>
          <a:p>
            <a:pPr marL="713232" marR="0" lvl="1"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Second level</a:t>
            </a:r>
          </a:p>
          <a:p>
            <a:pPr marL="1069848" marR="0" lvl="2"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Third level</a:t>
            </a:r>
          </a:p>
          <a:p>
            <a:pPr marL="1426464" marR="0" lvl="3"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Fourth level</a:t>
            </a:r>
          </a:p>
          <a:p>
            <a:pPr marL="1783080" marR="0" lvl="4"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Fifth level</a:t>
            </a:r>
            <a:endParaRPr kumimoji="0" lang="en-GB" sz="1200" b="0" i="0" u="none" strike="noStrike" kern="1200" cap="none" spc="0" normalizeH="0" baseline="0" noProof="0" dirty="0">
              <a:ln>
                <a:noFill/>
              </a:ln>
              <a:solidFill>
                <a:prstClr val="white"/>
              </a:solidFill>
              <a:effectLst/>
              <a:uLnTx/>
              <a:uFillTx/>
              <a:latin typeface="Arial"/>
              <a:ea typeface="+mn-ea"/>
              <a:cs typeface="+mn-cs"/>
            </a:endParaRPr>
          </a:p>
        </p:txBody>
      </p:sp>
    </p:spTree>
    <p:extLst>
      <p:ext uri="{BB962C8B-B14F-4D97-AF65-F5344CB8AC3E}">
        <p14:creationId xmlns:p14="http://schemas.microsoft.com/office/powerpoint/2010/main" val="626914138"/>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40752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7_Standar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918" y="294200"/>
            <a:ext cx="10978515" cy="590400"/>
          </a:xfrm>
        </p:spPr>
        <p:txBody>
          <a:bodyPr/>
          <a:lstStyle>
            <a:lvl1pPr>
              <a:defRPr>
                <a:solidFill>
                  <a:schemeClr val="bg1"/>
                </a:solidFill>
              </a:defRPr>
            </a:lvl1pPr>
          </a:lstStyle>
          <a:p>
            <a:r>
              <a:rPr lang="en-US" noProof="0" dirty="0"/>
              <a:t>Click to edit Master title style</a:t>
            </a:r>
          </a:p>
        </p:txBody>
      </p:sp>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91DEBBD0-ED69-42F7-AE02-53D61B52F7DB}" type="datetime3">
              <a:rPr lang="en-US" noProof="0" smtClean="0"/>
              <a:t>15 March 2024</a:t>
            </a:fld>
            <a:endParaRPr lang="en-US" noProof="0"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noProof="0"/>
              <a:t>EY DE PPT Gallery</a:t>
            </a:r>
            <a:endParaRPr lang="en-US" noProof="0"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a:t>
            </a:fld>
            <a:endParaRPr lang="en-US" noProof="0" dirty="0"/>
          </a:p>
        </p:txBody>
      </p:sp>
      <p:sp>
        <p:nvSpPr>
          <p:cNvPr id="8" name="Line 10">
            <a:extLst>
              <a:ext uri="{FF2B5EF4-FFF2-40B4-BE49-F238E27FC236}">
                <a16:creationId xmlns:a16="http://schemas.microsoft.com/office/drawing/2014/main" id="{E3C29BC2-BC37-43DD-B618-05FAFA7E3D82}"/>
              </a:ext>
            </a:extLst>
          </p:cNvPr>
          <p:cNvSpPr>
            <a:spLocks noChangeShapeType="1"/>
          </p:cNvSpPr>
          <p:nvPr userDrawn="1"/>
        </p:nvSpPr>
        <p:spPr bwMode="auto">
          <a:xfrm>
            <a:off x="609918" y="1047450"/>
            <a:ext cx="1080000" cy="0"/>
          </a:xfrm>
          <a:prstGeom prst="line">
            <a:avLst/>
          </a:prstGeom>
          <a:noFill/>
          <a:ln w="381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560823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2_Divider_1">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64FA27B8-9154-4F95-8315-DB0CCE984224}"/>
              </a:ext>
            </a:extLst>
          </p:cNvPr>
          <p:cNvGraphicFramePr>
            <a:graphicFrameLocks noChangeAspect="1"/>
          </p:cNvGraphicFramePr>
          <p:nvPr userDrawn="1">
            <p:custDataLst>
              <p:tags r:id="rId1"/>
            </p:custDataLst>
            <p:extLst>
              <p:ext uri="{D42A27DB-BD31-4B8C-83A1-F6EECF244321}">
                <p14:modId xmlns:p14="http://schemas.microsoft.com/office/powerpoint/2010/main" val="2610090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2" imgH="318" progId="TCLayout.ActiveDocument.1">
                  <p:embed/>
                </p:oleObj>
              </mc:Choice>
              <mc:Fallback>
                <p:oleObj name="think-cell Folie" r:id="rId3" imgW="352" imgH="318" progId="TCLayout.ActiveDocument.1">
                  <p:embed/>
                  <p:pic>
                    <p:nvPicPr>
                      <p:cNvPr id="10" name="Objekt 9" hidden="1">
                        <a:extLst>
                          <a:ext uri="{FF2B5EF4-FFF2-40B4-BE49-F238E27FC236}">
                            <a16:creationId xmlns:a16="http://schemas.microsoft.com/office/drawing/2014/main" id="{64FA27B8-9154-4F95-8315-DB0CCE9842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9" name="Grafik 8">
            <a:extLst>
              <a:ext uri="{FF2B5EF4-FFF2-40B4-BE49-F238E27FC236}">
                <a16:creationId xmlns:a16="http://schemas.microsoft.com/office/drawing/2014/main" id="{20CDEFBF-D514-4A85-8F6B-0A9A6C4F26EB}"/>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0" y="-164"/>
            <a:ext cx="12198350" cy="6866621"/>
          </a:xfrm>
          <a:prstGeom prst="rect">
            <a:avLst/>
          </a:prstGeom>
        </p:spPr>
      </p:pic>
      <p:sp>
        <p:nvSpPr>
          <p:cNvPr id="7" name="Text Placeholder 4">
            <a:extLst>
              <a:ext uri="{FF2B5EF4-FFF2-40B4-BE49-F238E27FC236}">
                <a16:creationId xmlns:a16="http://schemas.microsoft.com/office/drawing/2014/main" id="{626E96BA-E9E4-496B-8CA5-6DA27B8AD7E4}"/>
              </a:ext>
            </a:extLst>
          </p:cNvPr>
          <p:cNvSpPr>
            <a:spLocks noGrp="1"/>
          </p:cNvSpPr>
          <p:nvPr>
            <p:ph type="body" sz="quarter" idx="14" hasCustomPrompt="1"/>
          </p:nvPr>
        </p:nvSpPr>
        <p:spPr>
          <a:xfrm>
            <a:off x="611343" y="3789040"/>
            <a:ext cx="4537959" cy="1055708"/>
          </a:xfrm>
          <a:prstGeom prst="rect">
            <a:avLst/>
          </a:prstGeom>
        </p:spPr>
        <p:txBody>
          <a:bodyPr anchor="b" anchorCtr="0">
            <a:noAutofit/>
          </a:bodyPr>
          <a:lstStyle>
            <a:lvl1pPr marL="0" indent="0">
              <a:buNone/>
              <a:defRPr sz="3000"/>
            </a:lvl1pPr>
          </a:lstStyle>
          <a:p>
            <a:pPr lvl="0"/>
            <a:r>
              <a:rPr lang="en-US" noProof="0" dirty="0"/>
              <a:t>Chapter Title</a:t>
            </a:r>
          </a:p>
          <a:p>
            <a:pPr lvl="0"/>
            <a:r>
              <a:rPr lang="en-US" noProof="0" dirty="0"/>
              <a:t>EY Interstate Light</a:t>
            </a:r>
          </a:p>
        </p:txBody>
      </p:sp>
      <p:sp>
        <p:nvSpPr>
          <p:cNvPr id="11" name="Line 10">
            <a:extLst>
              <a:ext uri="{FF2B5EF4-FFF2-40B4-BE49-F238E27FC236}">
                <a16:creationId xmlns:a16="http://schemas.microsoft.com/office/drawing/2014/main" id="{511DE75E-C218-487C-9B44-8A9A7AC1A5B8}"/>
              </a:ext>
            </a:extLst>
          </p:cNvPr>
          <p:cNvSpPr>
            <a:spLocks noChangeShapeType="1"/>
          </p:cNvSpPr>
          <p:nvPr userDrawn="1"/>
        </p:nvSpPr>
        <p:spPr bwMode="auto">
          <a:xfrm>
            <a:off x="609918" y="5085184"/>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pic>
        <p:nvPicPr>
          <p:cNvPr id="2" name="Grafik 1" descr="un-logo.png | United Nations">
            <a:extLst>
              <a:ext uri="{FF2B5EF4-FFF2-40B4-BE49-F238E27FC236}">
                <a16:creationId xmlns:a16="http://schemas.microsoft.com/office/drawing/2014/main" id="{59B83375-6E42-0F8E-1E8A-4DE015690190}"/>
              </a:ext>
            </a:extLst>
          </p:cNvPr>
          <p:cNvPicPr>
            <a:picLocks noChangeAspect="1"/>
          </p:cNvPicPr>
          <p:nvPr userDrawn="1"/>
        </p:nvPicPr>
        <p:blipFill>
          <a:blip r:embed="rId6"/>
          <a:stretch>
            <a:fillRect/>
          </a:stretch>
        </p:blipFill>
        <p:spPr>
          <a:xfrm>
            <a:off x="11522689" y="81287"/>
            <a:ext cx="587924" cy="495183"/>
          </a:xfrm>
          <a:prstGeom prst="rect">
            <a:avLst/>
          </a:prstGeom>
        </p:spPr>
      </p:pic>
    </p:spTree>
    <p:extLst>
      <p:ext uri="{BB962C8B-B14F-4D97-AF65-F5344CB8AC3E}">
        <p14:creationId xmlns:p14="http://schemas.microsoft.com/office/powerpoint/2010/main" val="28379851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enutzerdefiniertes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2921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userDrawn="1">
  <p:cSld name="18_Final_legal_text">
    <p:spTree>
      <p:nvGrpSpPr>
        <p:cNvPr id="1" name=""/>
        <p:cNvGrpSpPr/>
        <p:nvPr/>
      </p:nvGrpSpPr>
      <p:grpSpPr>
        <a:xfrm>
          <a:off x="0" y="0"/>
          <a:ext cx="0" cy="0"/>
          <a:chOff x="0" y="0"/>
          <a:chExt cx="0" cy="0"/>
        </a:xfrm>
      </p:grpSpPr>
      <p:pic>
        <p:nvPicPr>
          <p:cNvPr id="5" name="Grafik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bwMode="ltGray">
          <a:xfrm>
            <a:off x="0" y="-1"/>
            <a:ext cx="12198349" cy="6861931"/>
          </a:xfrm>
          <a:prstGeom prst="rect">
            <a:avLst/>
          </a:prstGeom>
        </p:spPr>
      </p:pic>
      <p:sp>
        <p:nvSpPr>
          <p:cNvPr id="6" name="Textplatzhalter 2"/>
          <p:cNvSpPr>
            <a:spLocks noGrp="1"/>
          </p:cNvSpPr>
          <p:nvPr>
            <p:ph type="body" sz="quarter" idx="10" hasCustomPrompt="1"/>
          </p:nvPr>
        </p:nvSpPr>
        <p:spPr bwMode="gray">
          <a:xfrm>
            <a:off x="628566" y="292413"/>
            <a:ext cx="3142800" cy="5210175"/>
          </a:xfrm>
          <a:prstGeom prst="rect">
            <a:avLst/>
          </a:prstGeom>
        </p:spPr>
        <p:txBody>
          <a:bodyPr>
            <a:noAutofit/>
          </a:bodyPr>
          <a:lstStyle>
            <a:lvl1pPr marL="0" marR="0" indent="0" algn="l" defTabSz="914400" rtl="0" eaLnBrk="1" fontAlgn="auto" latinLnBrk="0" hangingPunct="1">
              <a:lnSpc>
                <a:spcPct val="100000"/>
              </a:lnSpc>
              <a:spcBef>
                <a:spcPts val="0"/>
              </a:spcBef>
              <a:spcAft>
                <a:spcPts val="0"/>
              </a:spcAft>
              <a:buClr>
                <a:srgbClr val="FFD200"/>
              </a:buClr>
              <a:buSzPct val="70000"/>
              <a:buFontTx/>
              <a:buNone/>
              <a:tabLst/>
              <a:defRPr kumimoji="0" lang="de-DE" sz="1100" b="1" i="0" u="none" strike="noStrike" kern="0" cap="none" spc="0" normalizeH="0" baseline="0">
                <a:ln>
                  <a:noFill/>
                </a:ln>
                <a:solidFill>
                  <a:schemeClr val="bg1"/>
                </a:solidFill>
                <a:effectLst/>
                <a:uLnTx/>
                <a:uFillTx/>
                <a:latin typeface="+mn-lt"/>
                <a:ea typeface="+mn-ea"/>
                <a:cs typeface="+mn-cs"/>
              </a:defRPr>
            </a:lvl1pPr>
          </a:lstStyle>
          <a:p>
            <a:pPr marL="0" marR="0" lvl="0" indent="0" algn="l" defTabSz="914400" rtl="0" eaLnBrk="1" fontAlgn="auto" latinLnBrk="0" hangingPunct="1">
              <a:lnSpc>
                <a:spcPct val="100000"/>
              </a:lnSpc>
              <a:spcBef>
                <a:spcPts val="0"/>
              </a:spcBef>
              <a:spcAft>
                <a:spcPts val="600"/>
              </a:spcAft>
              <a:buClr>
                <a:srgbClr val="FFD200"/>
              </a:buClr>
              <a:buSzPct val="70000"/>
              <a:buFontTx/>
              <a:buNone/>
              <a:tabLst/>
              <a:defRPr/>
            </a:pPr>
            <a:r>
              <a:rPr kumimoji="0" lang="en-US" sz="1000" b="1" i="0" u="none" strike="noStrike" kern="0" cap="none" spc="0" normalizeH="0" baseline="0" noProof="0" dirty="0">
                <a:ln>
                  <a:noFill/>
                </a:ln>
                <a:solidFill>
                  <a:prstClr val="white"/>
                </a:solidFill>
                <a:effectLst/>
                <a:uLnTx/>
                <a:uFillTx/>
                <a:latin typeface="+mn-lt"/>
                <a:ea typeface="+mn-ea"/>
                <a:cs typeface="+mn-cs"/>
              </a:rPr>
              <a:t>EY </a:t>
            </a:r>
            <a:r>
              <a:rPr kumimoji="0" lang="en-US" sz="1000" b="0" i="0" u="none" strike="noStrike" kern="0" cap="none" spc="0" normalizeH="0" baseline="0" noProof="0" dirty="0">
                <a:ln>
                  <a:noFill/>
                </a:ln>
                <a:solidFill>
                  <a:prstClr val="white"/>
                </a:solidFill>
                <a:effectLst/>
                <a:uLnTx/>
                <a:uFillTx/>
                <a:latin typeface="+mn-lt"/>
                <a:ea typeface="+mn-ea"/>
                <a:cs typeface="+mn-cs"/>
              </a:rPr>
              <a:t> </a:t>
            </a:r>
            <a:r>
              <a:rPr kumimoji="0" lang="en-US" sz="1000" b="0" i="0" u="none" strike="noStrike" kern="0" cap="none" spc="0" normalizeH="0" baseline="0" noProof="0" dirty="0">
                <a:ln>
                  <a:noFill/>
                </a:ln>
                <a:solidFill>
                  <a:prstClr val="white"/>
                </a:solidFill>
                <a:effectLst/>
                <a:uLnTx/>
                <a:uFillTx/>
                <a:latin typeface="+mn-lt"/>
                <a:ea typeface="+mn-ea"/>
                <a:cs typeface="Arial"/>
              </a:rPr>
              <a:t>|  Assurance | Tax | Transactions | Advisory </a:t>
            </a:r>
            <a:br>
              <a:rPr kumimoji="0" lang="en-US" sz="1000" b="0" i="0" u="none" strike="noStrike" kern="0" cap="none" spc="0" normalizeH="0" baseline="0" noProof="0" dirty="0">
                <a:ln>
                  <a:noFill/>
                </a:ln>
                <a:solidFill>
                  <a:prstClr val="white"/>
                </a:solidFill>
                <a:effectLst/>
                <a:uLnTx/>
                <a:uFillTx/>
                <a:latin typeface="+mn-lt"/>
                <a:ea typeface="+mn-ea"/>
                <a:cs typeface="Arial"/>
              </a:rPr>
            </a:br>
            <a:br>
              <a:rPr kumimoji="0" lang="en-US" sz="1000" b="0" i="0" u="none" strike="noStrike" kern="0" cap="none" spc="0" normalizeH="0" baseline="0" noProof="0" dirty="0">
                <a:ln>
                  <a:noFill/>
                </a:ln>
                <a:solidFill>
                  <a:prstClr val="white"/>
                </a:solidFill>
                <a:effectLst/>
                <a:uLnTx/>
                <a:uFillTx/>
                <a:latin typeface="+mn-lt"/>
                <a:ea typeface="+mn-ea"/>
                <a:cs typeface="Arial"/>
              </a:rPr>
            </a:br>
            <a:r>
              <a:rPr kumimoji="0" lang="en-US" sz="1000" b="0" i="0" u="none" strike="noStrike" kern="0" cap="none" spc="0" normalizeH="0" baseline="0" noProof="0" dirty="0">
                <a:ln>
                  <a:noFill/>
                </a:ln>
                <a:solidFill>
                  <a:prstClr val="white"/>
                </a:solidFill>
                <a:effectLst/>
                <a:uLnTx/>
                <a:uFillTx/>
                <a:latin typeface="+mn-lt"/>
                <a:ea typeface="+mn-ea"/>
                <a:cs typeface="Arial"/>
              </a:rPr>
              <a:t>Refer to The Branding Zone for the latest boilerplate language. </a:t>
            </a:r>
          </a:p>
          <a:p>
            <a:pPr marL="0" marR="0" lvl="0" indent="0" algn="l" defTabSz="914400" rtl="0" eaLnBrk="1" fontAlgn="auto" latinLnBrk="0" hangingPunct="1">
              <a:lnSpc>
                <a:spcPct val="100000"/>
              </a:lnSpc>
              <a:spcBef>
                <a:spcPts val="0"/>
              </a:spcBef>
              <a:spcAft>
                <a:spcPts val="600"/>
              </a:spcAft>
              <a:buClr>
                <a:srgbClr val="FFD200"/>
              </a:buClr>
              <a:buSzPct val="70000"/>
              <a:buFontTx/>
              <a:buNone/>
              <a:tabLst/>
              <a:defRPr/>
            </a:pPr>
            <a:endParaRPr lang="de-DE" dirty="0"/>
          </a:p>
        </p:txBody>
      </p:sp>
    </p:spTree>
    <p:extLst>
      <p:ext uri="{BB962C8B-B14F-4D97-AF65-F5344CB8AC3E}">
        <p14:creationId xmlns:p14="http://schemas.microsoft.com/office/powerpoint/2010/main" val="2492082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2_Blank">
    <p:spTree>
      <p:nvGrpSpPr>
        <p:cNvPr id="1" name=""/>
        <p:cNvGrpSpPr/>
        <p:nvPr/>
      </p:nvGrpSpPr>
      <p:grpSpPr>
        <a:xfrm>
          <a:off x="0" y="0"/>
          <a:ext cx="0" cy="0"/>
          <a:chOff x="0" y="0"/>
          <a:chExt cx="0" cy="0"/>
        </a:xfrm>
      </p:grpSpPr>
      <p:pic>
        <p:nvPicPr>
          <p:cNvPr id="2" name="Grafik 1" descr="un-logo.png | United Nations">
            <a:extLst>
              <a:ext uri="{FF2B5EF4-FFF2-40B4-BE49-F238E27FC236}">
                <a16:creationId xmlns:a16="http://schemas.microsoft.com/office/drawing/2014/main" id="{E44A2501-0D0C-2C88-0134-AA5FA798EE40}"/>
              </a:ext>
            </a:extLst>
          </p:cNvPr>
          <p:cNvPicPr>
            <a:picLocks noChangeAspect="1"/>
          </p:cNvPicPr>
          <p:nvPr userDrawn="1"/>
        </p:nvPicPr>
        <p:blipFill>
          <a:blip r:embed="rId2"/>
          <a:stretch>
            <a:fillRect/>
          </a:stretch>
        </p:blipFill>
        <p:spPr>
          <a:xfrm>
            <a:off x="11522689" y="81287"/>
            <a:ext cx="587924" cy="495183"/>
          </a:xfrm>
          <a:prstGeom prst="rect">
            <a:avLst/>
          </a:prstGeom>
        </p:spPr>
      </p:pic>
    </p:spTree>
    <p:extLst>
      <p:ext uri="{BB962C8B-B14F-4D97-AF65-F5344CB8AC3E}">
        <p14:creationId xmlns:p14="http://schemas.microsoft.com/office/powerpoint/2010/main" val="393788064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3_Blank_with_footer">
    <p:spTree>
      <p:nvGrpSpPr>
        <p:cNvPr id="1" name=""/>
        <p:cNvGrpSpPr/>
        <p:nvPr/>
      </p:nvGrpSpPr>
      <p:grpSpPr>
        <a:xfrm>
          <a:off x="0" y="0"/>
          <a:ext cx="0" cy="0"/>
          <a:chOff x="0" y="0"/>
          <a:chExt cx="0" cy="0"/>
        </a:xfrm>
      </p:grpSpPr>
      <p:sp>
        <p:nvSpPr>
          <p:cNvPr id="3" name="Datumsplatzhalter 2"/>
          <p:cNvSpPr>
            <a:spLocks noGrp="1"/>
          </p:cNvSpPr>
          <p:nvPr>
            <p:ph type="dt" sz="half" idx="10"/>
          </p:nvPr>
        </p:nvSpPr>
        <p:spPr/>
        <p:txBody>
          <a:bodyPr/>
          <a:lstStyle/>
          <a:p>
            <a:fld id="{E8DCEC99-3975-402E-836C-A005CC9EA577}" type="datetime3">
              <a:rPr lang="en-US" smtClean="0"/>
              <a:t>15 March 2024</a:t>
            </a:fld>
            <a:endParaRPr lang="en-US" dirty="0"/>
          </a:p>
        </p:txBody>
      </p:sp>
      <p:sp>
        <p:nvSpPr>
          <p:cNvPr id="4" name="Fußzeilenplatzhalter 3"/>
          <p:cNvSpPr>
            <a:spLocks noGrp="1"/>
          </p:cNvSpPr>
          <p:nvPr>
            <p:ph type="ftr" sz="quarter" idx="11"/>
          </p:nvPr>
        </p:nvSpPr>
        <p:spPr/>
        <p:txBody>
          <a:bodyPr/>
          <a:lstStyle/>
          <a:p>
            <a:r>
              <a:rPr lang="en-US"/>
              <a:t>EY DE PPT Gallery</a:t>
            </a:r>
            <a:endParaRPr lang="en-US" dirty="0"/>
          </a:p>
        </p:txBody>
      </p:sp>
      <p:sp>
        <p:nvSpPr>
          <p:cNvPr id="5" name="Foliennummernplatzhalter 4"/>
          <p:cNvSpPr>
            <a:spLocks noGrp="1"/>
          </p:cNvSpPr>
          <p:nvPr>
            <p:ph type="sldNum" sz="quarter" idx="12"/>
          </p:nvPr>
        </p:nvSpPr>
        <p:spPr/>
        <p:txBody>
          <a:bodyPr/>
          <a:lstStyle/>
          <a:p>
            <a:r>
              <a:rPr lang="en-US" dirty="0"/>
              <a:t>Page </a:t>
            </a:r>
            <a:fld id="{F1BC30E3-FFE5-4B91-AA19-87A149EBB9EE}" type="slidenum">
              <a:rPr lang="en-US" smtClean="0"/>
              <a:pPr/>
              <a:t>‹#›</a:t>
            </a:fld>
            <a:endParaRPr lang="en-US" dirty="0"/>
          </a:p>
        </p:txBody>
      </p:sp>
      <p:sp>
        <p:nvSpPr>
          <p:cNvPr id="6" name="Picture Placeholder 19">
            <a:extLst>
              <a:ext uri="{FF2B5EF4-FFF2-40B4-BE49-F238E27FC236}">
                <a16:creationId xmlns:a16="http://schemas.microsoft.com/office/drawing/2014/main" id="{00A15EA9-2372-4E06-83C2-1E13AB1FA626}"/>
              </a:ext>
            </a:extLst>
          </p:cNvPr>
          <p:cNvSpPr>
            <a:spLocks noGrp="1"/>
          </p:cNvSpPr>
          <p:nvPr>
            <p:ph type="pic" sz="quarter" idx="16" hasCustomPrompt="1"/>
          </p:nvPr>
        </p:nvSpPr>
        <p:spPr>
          <a:xfrm>
            <a:off x="609600" y="4207757"/>
            <a:ext cx="648000" cy="648000"/>
          </a:xfrm>
          <a:prstGeom prst="ellipse">
            <a:avLst/>
          </a:prstGeom>
        </p:spPr>
        <p:txBody>
          <a:bodyPr anchor="ctr"/>
          <a:lstStyle>
            <a:lvl1pPr marL="0" indent="0" algn="ctr">
              <a:buNone/>
              <a:defRPr sz="900">
                <a:solidFill>
                  <a:schemeClr val="bg1"/>
                </a:solidFill>
              </a:defRPr>
            </a:lvl1pPr>
          </a:lstStyle>
          <a:p>
            <a:r>
              <a:rPr lang="en-US" noProof="0" dirty="0"/>
              <a:t>Click icon to add picture</a:t>
            </a:r>
          </a:p>
        </p:txBody>
      </p:sp>
    </p:spTree>
    <p:extLst>
      <p:ext uri="{BB962C8B-B14F-4D97-AF65-F5344CB8AC3E}">
        <p14:creationId xmlns:p14="http://schemas.microsoft.com/office/powerpoint/2010/main" val="3957973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5_Standar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0869D6F-A030-48CA-9C7C-9FC3A6F1F671}"/>
              </a:ext>
            </a:extLst>
          </p:cNvPr>
          <p:cNvSpPr>
            <a:spLocks noGrp="1"/>
          </p:cNvSpPr>
          <p:nvPr>
            <p:ph type="dt" sz="half" idx="10"/>
          </p:nvPr>
        </p:nvSpPr>
        <p:spPr/>
        <p:txBody>
          <a:bodyPr/>
          <a:lstStyle/>
          <a:p>
            <a:fld id="{B630CFFD-C074-452D-9993-6A513744EC12}" type="datetime3">
              <a:rPr lang="en-US" smtClean="0"/>
              <a:t>15 March 2024</a:t>
            </a:fld>
            <a:endParaRPr lang="en-IN" dirty="0"/>
          </a:p>
        </p:txBody>
      </p:sp>
      <p:sp>
        <p:nvSpPr>
          <p:cNvPr id="5" name="Footer Placeholder 4">
            <a:extLst>
              <a:ext uri="{FF2B5EF4-FFF2-40B4-BE49-F238E27FC236}">
                <a16:creationId xmlns:a16="http://schemas.microsoft.com/office/drawing/2014/main" id="{2F02C3F7-BD0A-4AD4-95D8-328DA6F539AD}"/>
              </a:ext>
            </a:extLst>
          </p:cNvPr>
          <p:cNvSpPr>
            <a:spLocks noGrp="1"/>
          </p:cNvSpPr>
          <p:nvPr>
            <p:ph type="ftr" sz="quarter" idx="11"/>
          </p:nvPr>
        </p:nvSpPr>
        <p:spPr/>
        <p:txBody>
          <a:bodyPr/>
          <a:lstStyle/>
          <a:p>
            <a:r>
              <a:rPr lang="en-US"/>
              <a:t>EY DE PPT Gallery</a:t>
            </a:r>
            <a:endParaRPr lang="en-US" dirty="0"/>
          </a:p>
        </p:txBody>
      </p:sp>
      <p:sp>
        <p:nvSpPr>
          <p:cNvPr id="6" name="Slide Number Placeholder 5">
            <a:extLst>
              <a:ext uri="{FF2B5EF4-FFF2-40B4-BE49-F238E27FC236}">
                <a16:creationId xmlns:a16="http://schemas.microsoft.com/office/drawing/2014/main" id="{DE4422C8-68BE-4650-89F1-3BECCFF9B514}"/>
              </a:ext>
            </a:extLst>
          </p:cNvPr>
          <p:cNvSpPr>
            <a:spLocks noGrp="1"/>
          </p:cNvSpPr>
          <p:nvPr>
            <p:ph type="sldNum" sz="quarter" idx="12"/>
          </p:nvPr>
        </p:nvSpPr>
        <p:spPr/>
        <p:txBody>
          <a:bodyPr/>
          <a:lstStyle/>
          <a:p>
            <a:r>
              <a:rPr lang="en-GB" dirty="0"/>
              <a:t>Page </a:t>
            </a:r>
            <a:fld id="{F1BC30E3-FFE5-4B91-AA19-87A149EBB9EE}" type="slidenum">
              <a:rPr smtClean="0"/>
              <a:pPr/>
              <a:t>‹#›</a:t>
            </a:fld>
            <a:endParaRPr dirty="0"/>
          </a:p>
        </p:txBody>
      </p:sp>
      <p:sp>
        <p:nvSpPr>
          <p:cNvPr id="8" name="Title Placeholder 1">
            <a:extLst>
              <a:ext uri="{FF2B5EF4-FFF2-40B4-BE49-F238E27FC236}">
                <a16:creationId xmlns:a16="http://schemas.microsoft.com/office/drawing/2014/main" id="{73848B0B-B80F-44E5-9F04-26FD9ABAEB97}"/>
              </a:ext>
            </a:extLst>
          </p:cNvPr>
          <p:cNvSpPr>
            <a:spLocks noGrp="1"/>
          </p:cNvSpPr>
          <p:nvPr>
            <p:ph type="title"/>
          </p:nvPr>
        </p:nvSpPr>
        <p:spPr>
          <a:xfrm>
            <a:off x="4996800" y="411875"/>
            <a:ext cx="6556058" cy="826616"/>
          </a:xfrm>
          <a:prstGeom prst="rect">
            <a:avLst/>
          </a:prstGeom>
        </p:spPr>
        <p:txBody>
          <a:bodyPr vert="horz" lIns="0" tIns="0" rIns="0" bIns="0" rtlCol="0" anchor="b" anchorCtr="0">
            <a:noAutofit/>
          </a:bodyPr>
          <a:lstStyle/>
          <a:p>
            <a:r>
              <a:rPr lang="en-US" noProof="0" dirty="0"/>
              <a:t>Click to edit Master title style</a:t>
            </a:r>
          </a:p>
        </p:txBody>
      </p:sp>
    </p:spTree>
    <p:extLst>
      <p:ext uri="{BB962C8B-B14F-4D97-AF65-F5344CB8AC3E}">
        <p14:creationId xmlns:p14="http://schemas.microsoft.com/office/powerpoint/2010/main" val="4282755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4_Standard">
    <p:spTree>
      <p:nvGrpSpPr>
        <p:cNvPr id="1" name=""/>
        <p:cNvGrpSpPr/>
        <p:nvPr/>
      </p:nvGrpSpPr>
      <p:grpSpPr>
        <a:xfrm>
          <a:off x="0" y="0"/>
          <a:ext cx="0" cy="0"/>
          <a:chOff x="0" y="0"/>
          <a:chExt cx="0" cy="0"/>
        </a:xfrm>
      </p:grpSpPr>
      <p:pic>
        <p:nvPicPr>
          <p:cNvPr id="17" name="Picture 5">
            <a:extLst>
              <a:ext uri="{FF2B5EF4-FFF2-40B4-BE49-F238E27FC236}">
                <a16:creationId xmlns:a16="http://schemas.microsoft.com/office/drawing/2014/main" id="{4C7BCABB-32D3-42EB-9E03-9DA2EF610309}"/>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0" y="0"/>
            <a:ext cx="12198350" cy="6863840"/>
          </a:xfrm>
          <a:prstGeom prst="rect">
            <a:avLst/>
          </a:prstGeom>
        </p:spPr>
      </p:pic>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extLst>
              <p:ext uri="{D42A27DB-BD31-4B8C-83A1-F6EECF244321}">
                <p14:modId xmlns:p14="http://schemas.microsoft.com/office/powerpoint/2010/main" val="402019617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52" imgH="318" progId="TCLayout.ActiveDocument.1">
                  <p:embed/>
                </p:oleObj>
              </mc:Choice>
              <mc:Fallback>
                <p:oleObj name="think-cell Folie" r:id="rId5"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26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18" name="Rectangle 1">
            <a:extLst>
              <a:ext uri="{FF2B5EF4-FFF2-40B4-BE49-F238E27FC236}">
                <a16:creationId xmlns:a16="http://schemas.microsoft.com/office/drawing/2014/main" id="{718D1579-E3C4-443A-89CF-388267001CDE}"/>
              </a:ext>
            </a:extLst>
          </p:cNvPr>
          <p:cNvSpPr/>
          <p:nvPr userDrawn="1"/>
        </p:nvSpPr>
        <p:spPr>
          <a:xfrm flipH="1">
            <a:off x="0" y="0"/>
            <a:ext cx="12198351" cy="6858000"/>
          </a:xfrm>
          <a:prstGeom prst="rect">
            <a:avLst/>
          </a:prstGeom>
          <a:gradFill flip="none" rotWithShape="1">
            <a:gsLst>
              <a:gs pos="50000">
                <a:srgbClr val="000000">
                  <a:alpha val="35000"/>
                </a:srgbClr>
              </a:gs>
              <a:gs pos="100000">
                <a:srgbClr val="2E2E38">
                  <a:alpha val="0"/>
                  <a:lumMod val="100000"/>
                </a:srgbClr>
              </a:gs>
            </a:gsLst>
            <a:lin ang="8100000" scaled="1"/>
            <a:tileRect/>
          </a:gra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2E2E38"/>
              </a:solidFill>
              <a:effectLst/>
              <a:uLnTx/>
              <a:uFillTx/>
            </a:endParaRPr>
          </a:p>
        </p:txBody>
      </p:sp>
      <p:sp>
        <p:nvSpPr>
          <p:cNvPr id="14" name="Title 1">
            <a:extLst>
              <a:ext uri="{FF2B5EF4-FFF2-40B4-BE49-F238E27FC236}">
                <a16:creationId xmlns:a16="http://schemas.microsoft.com/office/drawing/2014/main" id="{A0F52ABD-8248-4CFD-BBB1-C4BF7477C72F}"/>
              </a:ext>
            </a:extLst>
          </p:cNvPr>
          <p:cNvSpPr>
            <a:spLocks noGrp="1"/>
          </p:cNvSpPr>
          <p:nvPr>
            <p:ph type="title"/>
          </p:nvPr>
        </p:nvSpPr>
        <p:spPr>
          <a:xfrm>
            <a:off x="609918" y="294200"/>
            <a:ext cx="10978515" cy="603422"/>
          </a:xfrm>
        </p:spPr>
        <p:txBody>
          <a:bodyPr/>
          <a:lstStyle>
            <a:lvl1pPr>
              <a:defRPr sz="2600">
                <a:solidFill>
                  <a:schemeClr val="bg1"/>
                </a:solidFill>
              </a:defRPr>
            </a:lvl1pPr>
          </a:lstStyle>
          <a:p>
            <a:r>
              <a:rPr lang="en-US" dirty="0"/>
              <a:t>Click to edit Master title style</a:t>
            </a:r>
            <a:endParaRPr lang="en-GB" dirty="0"/>
          </a:p>
        </p:txBody>
      </p:sp>
      <p:sp>
        <p:nvSpPr>
          <p:cNvPr id="15" name="Content Placeholder 2">
            <a:extLst>
              <a:ext uri="{FF2B5EF4-FFF2-40B4-BE49-F238E27FC236}">
                <a16:creationId xmlns:a16="http://schemas.microsoft.com/office/drawing/2014/main" id="{EA4146C4-1406-4248-9CE2-4F622C7CA9A3}"/>
              </a:ext>
            </a:extLst>
          </p:cNvPr>
          <p:cNvSpPr>
            <a:spLocks noGrp="1"/>
          </p:cNvSpPr>
          <p:nvPr>
            <p:ph idx="1" hasCustomPrompt="1"/>
          </p:nvPr>
        </p:nvSpPr>
        <p:spPr>
          <a:xfrm>
            <a:off x="609917" y="1137920"/>
            <a:ext cx="10978515" cy="4954905"/>
          </a:xfrm>
        </p:spPr>
        <p:txBody>
          <a:bodyPr/>
          <a:lstStyle>
            <a:lvl1pPr marL="356616"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2000">
                <a:solidFill>
                  <a:schemeClr val="bg1"/>
                </a:solidFill>
              </a:defRPr>
            </a:lvl1pPr>
            <a:lvl2pPr marL="713232"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800">
                <a:solidFill>
                  <a:schemeClr val="bg1"/>
                </a:solidFill>
              </a:defRPr>
            </a:lvl2pPr>
            <a:lvl3pPr marL="1069848"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600">
                <a:solidFill>
                  <a:schemeClr val="bg1"/>
                </a:solidFill>
              </a:defRPr>
            </a:lvl3pPr>
            <a:lvl4pPr marL="1426464"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400">
                <a:solidFill>
                  <a:schemeClr val="bg1"/>
                </a:solidFill>
              </a:defRPr>
            </a:lvl4pPr>
            <a:lvl5pPr marL="1783080" marR="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sz="1200">
                <a:solidFill>
                  <a:schemeClr val="bg1"/>
                </a:solidFill>
              </a:defRPr>
            </a:lvl5pPr>
          </a:lstStyle>
          <a:p>
            <a:pPr marL="356616" marR="0" lvl="0"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2000" b="0" i="0" u="none" strike="noStrike" kern="1200" cap="none" spc="0" normalizeH="0" baseline="0" noProof="0" dirty="0">
                <a:ln>
                  <a:noFill/>
                </a:ln>
                <a:solidFill>
                  <a:prstClr val="white"/>
                </a:solidFill>
                <a:effectLst/>
                <a:uLnTx/>
                <a:uFillTx/>
                <a:latin typeface="Arial"/>
                <a:ea typeface="+mn-ea"/>
                <a:cs typeface="+mn-cs"/>
              </a:rPr>
              <a:t>Click to edit Master text styles</a:t>
            </a:r>
          </a:p>
          <a:p>
            <a:pPr marL="713232" marR="0" lvl="1"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800" b="0" i="0" u="none" strike="noStrike" kern="1200" cap="none" spc="0" normalizeH="0" baseline="0" noProof="0" dirty="0">
                <a:ln>
                  <a:noFill/>
                </a:ln>
                <a:solidFill>
                  <a:prstClr val="white"/>
                </a:solidFill>
                <a:effectLst/>
                <a:uLnTx/>
                <a:uFillTx/>
                <a:latin typeface="Arial"/>
                <a:ea typeface="+mn-ea"/>
                <a:cs typeface="+mn-cs"/>
              </a:rPr>
              <a:t>Second level</a:t>
            </a:r>
          </a:p>
          <a:p>
            <a:pPr marL="1069848" marR="0" lvl="2"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600" b="0" i="0" u="none" strike="noStrike" kern="1200" cap="none" spc="0" normalizeH="0" baseline="0" noProof="0" dirty="0">
                <a:ln>
                  <a:noFill/>
                </a:ln>
                <a:solidFill>
                  <a:prstClr val="white"/>
                </a:solidFill>
                <a:effectLst/>
                <a:uLnTx/>
                <a:uFillTx/>
                <a:latin typeface="Arial"/>
                <a:ea typeface="+mn-ea"/>
                <a:cs typeface="+mn-cs"/>
              </a:rPr>
              <a:t>Third level</a:t>
            </a:r>
          </a:p>
          <a:p>
            <a:pPr marL="1426464" marR="0" lvl="3"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400" b="0" i="0" u="none" strike="noStrike" kern="1200" cap="none" spc="0" normalizeH="0" baseline="0" noProof="0" dirty="0">
                <a:ln>
                  <a:noFill/>
                </a:ln>
                <a:solidFill>
                  <a:prstClr val="white"/>
                </a:solidFill>
                <a:effectLst/>
                <a:uLnTx/>
                <a:uFillTx/>
                <a:latin typeface="Arial"/>
                <a:ea typeface="+mn-ea"/>
                <a:cs typeface="+mn-cs"/>
              </a:rPr>
              <a:t>Fourth level</a:t>
            </a:r>
          </a:p>
          <a:p>
            <a:pPr marL="1783080" marR="0" lvl="4" indent="-356616" algn="l" defTabSz="914400" rtl="0" eaLnBrk="1" fontAlgn="auto" latinLnBrk="0" hangingPunct="1">
              <a:lnSpc>
                <a:spcPct val="100000"/>
              </a:lnSpc>
              <a:spcBef>
                <a:spcPct val="20000"/>
              </a:spcBef>
              <a:spcAft>
                <a:spcPts val="0"/>
              </a:spcAft>
              <a:buClr>
                <a:srgbClr val="FFE600"/>
              </a:buClr>
              <a:buSzPct val="70000"/>
              <a:buFont typeface="Arial" pitchFamily="34" charset="0"/>
              <a:buChar char="►"/>
              <a:tabLst/>
              <a:defRPr/>
            </a:pPr>
            <a:r>
              <a:rPr kumimoji="0" lang="en-US" sz="1200" b="0" i="0" u="none" strike="noStrike" kern="1200" cap="none" spc="0" normalizeH="0" baseline="0" noProof="0" dirty="0">
                <a:ln>
                  <a:noFill/>
                </a:ln>
                <a:solidFill>
                  <a:prstClr val="white"/>
                </a:solidFill>
                <a:effectLst/>
                <a:uLnTx/>
                <a:uFillTx/>
                <a:latin typeface="Arial"/>
                <a:ea typeface="+mn-ea"/>
                <a:cs typeface="+mn-cs"/>
              </a:rPr>
              <a:t>Fifth level</a:t>
            </a:r>
            <a:endParaRPr kumimoji="0" lang="en-GB" sz="1200" b="0" i="0" u="none" strike="noStrike" kern="1200" cap="none" spc="0" normalizeH="0" baseline="0" noProof="0" dirty="0">
              <a:ln>
                <a:noFill/>
              </a:ln>
              <a:solidFill>
                <a:prstClr val="white"/>
              </a:solidFill>
              <a:effectLst/>
              <a:uLnTx/>
              <a:uFillTx/>
              <a:latin typeface="Arial"/>
              <a:ea typeface="+mn-ea"/>
              <a:cs typeface="+mn-cs"/>
            </a:endParaRPr>
          </a:p>
        </p:txBody>
      </p:sp>
      <p:sp>
        <p:nvSpPr>
          <p:cNvPr id="19" name="Line 10">
            <a:extLst>
              <a:ext uri="{FF2B5EF4-FFF2-40B4-BE49-F238E27FC236}">
                <a16:creationId xmlns:a16="http://schemas.microsoft.com/office/drawing/2014/main" id="{4FA71CD7-FAA8-4970-82AF-E318FDDDFD04}"/>
              </a:ext>
            </a:extLst>
          </p:cNvPr>
          <p:cNvSpPr>
            <a:spLocks noChangeShapeType="1"/>
          </p:cNvSpPr>
          <p:nvPr userDrawn="1"/>
        </p:nvSpPr>
        <p:spPr bwMode="auto">
          <a:xfrm>
            <a:off x="609918" y="907750"/>
            <a:ext cx="1080000" cy="0"/>
          </a:xfrm>
          <a:prstGeom prst="line">
            <a:avLst/>
          </a:prstGeom>
          <a:noFill/>
          <a:ln w="3810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92592465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tandar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312070A-9FC0-49BB-A558-0E1B08B4D400}"/>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2" imgH="318" progId="TCLayout.ActiveDocument.1">
                  <p:embed/>
                </p:oleObj>
              </mc:Choice>
              <mc:Fallback>
                <p:oleObj name="think-cell Folie" r:id="rId4" imgW="352" imgH="318" progId="TCLayout.ActiveDocument.1">
                  <p:embed/>
                  <p:pic>
                    <p:nvPicPr>
                      <p:cNvPr id="7" name="Objekt 6" hidden="1">
                        <a:extLst>
                          <a:ext uri="{FF2B5EF4-FFF2-40B4-BE49-F238E27FC236}">
                            <a16:creationId xmlns:a16="http://schemas.microsoft.com/office/drawing/2014/main" id="{7312070A-9FC0-49BB-A558-0E1B08B4D40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FB44FADE-3642-4AAC-B8BA-A90DF9413D60}"/>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26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pic>
        <p:nvPicPr>
          <p:cNvPr id="9" name="Grafik 8">
            <a:extLst>
              <a:ext uri="{FF2B5EF4-FFF2-40B4-BE49-F238E27FC236}">
                <a16:creationId xmlns:a16="http://schemas.microsoft.com/office/drawing/2014/main" id="{A7759E70-5D15-4411-8DED-F9D2BDD7BE3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4980" y="0"/>
            <a:ext cx="12188389" cy="6858000"/>
          </a:xfrm>
          <a:prstGeom prst="rect">
            <a:avLst/>
          </a:prstGeom>
        </p:spPr>
      </p:pic>
      <p:sp>
        <p:nvSpPr>
          <p:cNvPr id="6" name="Rechteck 10">
            <a:extLst>
              <a:ext uri="{FF2B5EF4-FFF2-40B4-BE49-F238E27FC236}">
                <a16:creationId xmlns:a16="http://schemas.microsoft.com/office/drawing/2014/main" id="{B51D8BC7-BDA4-4E36-A3CE-F77554EE1A1A}"/>
              </a:ext>
            </a:extLst>
          </p:cNvPr>
          <p:cNvSpPr/>
          <p:nvPr userDrawn="1"/>
        </p:nvSpPr>
        <p:spPr>
          <a:xfrm>
            <a:off x="4980" y="3176"/>
            <a:ext cx="12169094" cy="6854824"/>
          </a:xfrm>
          <a:prstGeom prst="rect">
            <a:avLst/>
          </a:prstGeom>
          <a:gradFill flip="none" rotWithShape="1">
            <a:gsLst>
              <a:gs pos="16000">
                <a:schemeClr val="bg2"/>
              </a:gs>
              <a:gs pos="57000">
                <a:schemeClr val="bg2">
                  <a:alpha val="0"/>
                </a:schemeClr>
              </a:gs>
            </a:gsLst>
            <a:lin ang="19200000" scaled="0"/>
            <a:tileRect/>
          </a:gra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a:ln>
                <a:noFill/>
              </a:ln>
              <a:solidFill>
                <a:srgbClr val="2E2E38"/>
              </a:solidFill>
              <a:effectLst/>
              <a:uLnTx/>
              <a:uFillTx/>
            </a:endParaRPr>
          </a:p>
        </p:txBody>
      </p:sp>
    </p:spTree>
    <p:extLst>
      <p:ext uri="{BB962C8B-B14F-4D97-AF65-F5344CB8AC3E}">
        <p14:creationId xmlns:p14="http://schemas.microsoft.com/office/powerpoint/2010/main" val="152008455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graphicFrame>
        <p:nvGraphicFramePr>
          <p:cNvPr id="46" name="Objekt 45" hidden="1">
            <a:extLst>
              <a:ext uri="{FF2B5EF4-FFF2-40B4-BE49-F238E27FC236}">
                <a16:creationId xmlns:a16="http://schemas.microsoft.com/office/drawing/2014/main" id="{D39DD8B5-29D5-4255-8546-08AF2D6221F1}"/>
              </a:ext>
            </a:extLst>
          </p:cNvPr>
          <p:cNvGraphicFramePr>
            <a:graphicFrameLocks noChangeAspect="1"/>
          </p:cNvGraphicFramePr>
          <p:nvPr userDrawn="1">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2" imgH="318" progId="TCLayout.ActiveDocument.1">
                  <p:embed/>
                </p:oleObj>
              </mc:Choice>
              <mc:Fallback>
                <p:oleObj name="think-cell Folie" r:id="rId4" imgW="352" imgH="318" progId="TCLayout.ActiveDocument.1">
                  <p:embed/>
                  <p:pic>
                    <p:nvPicPr>
                      <p:cNvPr id="46" name="Objekt 45" hidden="1">
                        <a:extLst>
                          <a:ext uri="{FF2B5EF4-FFF2-40B4-BE49-F238E27FC236}">
                            <a16:creationId xmlns:a16="http://schemas.microsoft.com/office/drawing/2014/main" id="{D39DD8B5-29D5-4255-8546-08AF2D6221F1}"/>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5" name="Rechteck 44" hidden="1">
            <a:extLst>
              <a:ext uri="{FF2B5EF4-FFF2-40B4-BE49-F238E27FC236}">
                <a16:creationId xmlns:a16="http://schemas.microsoft.com/office/drawing/2014/main" id="{D561E5CB-7648-4CCC-ADDC-A258EC914496}"/>
              </a:ext>
            </a:extLst>
          </p:cNvPr>
          <p:cNvSpPr/>
          <p:nvPr userDrawn="1">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en-US" sz="30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pic>
        <p:nvPicPr>
          <p:cNvPr id="44" name="Grafik 43">
            <a:extLst>
              <a:ext uri="{FF2B5EF4-FFF2-40B4-BE49-F238E27FC236}">
                <a16:creationId xmlns:a16="http://schemas.microsoft.com/office/drawing/2014/main" id="{4A1B1425-4BE4-46EA-A15F-54E7A3B79F12}"/>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9331" y="0"/>
            <a:ext cx="12207681" cy="6858000"/>
          </a:xfrm>
          <a:prstGeom prst="rect">
            <a:avLst/>
          </a:prstGeom>
        </p:spPr>
      </p:pic>
      <p:sp>
        <p:nvSpPr>
          <p:cNvPr id="2" name="Freeform 56">
            <a:extLst>
              <a:ext uri="{FF2B5EF4-FFF2-40B4-BE49-F238E27FC236}">
                <a16:creationId xmlns:a16="http://schemas.microsoft.com/office/drawing/2014/main" id="{13A7AC18-CF42-4EC5-8D40-441EAE30A06C}"/>
              </a:ext>
            </a:extLst>
          </p:cNvPr>
          <p:cNvSpPr/>
          <p:nvPr userDrawn="1"/>
        </p:nvSpPr>
        <p:spPr>
          <a:xfrm>
            <a:off x="622940" y="795662"/>
            <a:ext cx="4930412" cy="3581484"/>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 name="Title 1"/>
          <p:cNvSpPr>
            <a:spLocks noGrp="1"/>
          </p:cNvSpPr>
          <p:nvPr>
            <p:ph type="ctrTitle" hasCustomPrompt="1"/>
          </p:nvPr>
        </p:nvSpPr>
        <p:spPr>
          <a:xfrm>
            <a:off x="900329" y="1954221"/>
            <a:ext cx="3902702" cy="979702"/>
          </a:xfrm>
          <a:prstGeom prst="rect">
            <a:avLst/>
          </a:prstGeom>
        </p:spPr>
        <p:txBody>
          <a:bodyPr/>
          <a:lstStyle>
            <a:lvl1pPr>
              <a:defRPr sz="3000" b="0">
                <a:solidFill>
                  <a:schemeClr val="tx1"/>
                </a:solidFill>
                <a:latin typeface="EYInterstate Light" panose="02000506000000020004" pitchFamily="2" charset="0"/>
                <a:cs typeface="Arial" pitchFamily="34" charset="0"/>
              </a:defRPr>
            </a:lvl1pPr>
          </a:lstStyle>
          <a:p>
            <a:r>
              <a:rPr lang="en-US" noProof="0" dirty="0"/>
              <a:t>Click to edit Master title style</a:t>
            </a:r>
          </a:p>
        </p:txBody>
      </p:sp>
      <p:sp>
        <p:nvSpPr>
          <p:cNvPr id="4" name="Subtitle 2"/>
          <p:cNvSpPr>
            <a:spLocks noGrp="1"/>
          </p:cNvSpPr>
          <p:nvPr>
            <p:ph type="subTitle" idx="1" hasCustomPrompt="1"/>
          </p:nvPr>
        </p:nvSpPr>
        <p:spPr>
          <a:xfrm>
            <a:off x="900329" y="3046158"/>
            <a:ext cx="4328932" cy="1046323"/>
          </a:xfrm>
          <a:prstGeom prst="rect">
            <a:avLst/>
          </a:prstGeom>
        </p:spPr>
        <p:txBody>
          <a:bodyPr>
            <a:noAutofit/>
          </a:bodyPr>
          <a:lstStyle>
            <a:lvl1pPr marL="0" indent="0" algn="l">
              <a:spcAft>
                <a:spcPts val="1200"/>
              </a:spcAft>
              <a:buNone/>
              <a:defRPr sz="2000">
                <a:solidFill>
                  <a:schemeClr val="tx1"/>
                </a:solidFill>
                <a:latin typeface="EYInterstate" panose="02000503020000020004" pitchFamily="2" charset="0"/>
                <a:cs typeface="Arial" pitchFamily="34" charset="0"/>
              </a:defRPr>
            </a:lvl1pPr>
            <a:lvl2pPr marL="0" indent="0" algn="l">
              <a:buNone/>
              <a:defRPr sz="1600" b="1">
                <a:solidFill>
                  <a:srgbClr val="404040"/>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noProof="0" dirty="0"/>
              <a:t>Click to edit Master subtitle style</a:t>
            </a:r>
          </a:p>
        </p:txBody>
      </p:sp>
      <p:pic>
        <p:nvPicPr>
          <p:cNvPr id="48" name="Grafik 47">
            <a:extLst>
              <a:ext uri="{FF2B5EF4-FFF2-40B4-BE49-F238E27FC236}">
                <a16:creationId xmlns:a16="http://schemas.microsoft.com/office/drawing/2014/main" id="{CD8CFB81-0F8A-4957-9F71-2E5C7E4E72CC}"/>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25868" t="30525" r="48266" b="26518"/>
          <a:stretch/>
        </p:blipFill>
        <p:spPr>
          <a:xfrm>
            <a:off x="4911043" y="1055364"/>
            <a:ext cx="2556284" cy="2511054"/>
          </a:xfrm>
          <a:prstGeom prst="rect">
            <a:avLst/>
          </a:prstGeom>
        </p:spPr>
      </p:pic>
    </p:spTree>
    <p:extLst>
      <p:ext uri="{BB962C8B-B14F-4D97-AF65-F5344CB8AC3E}">
        <p14:creationId xmlns:p14="http://schemas.microsoft.com/office/powerpoint/2010/main" val="842101213"/>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3.xml"/><Relationship Id="rId26" Type="http://schemas.openxmlformats.org/officeDocument/2006/relationships/tags" Target="../tags/tag11.xml"/><Relationship Id="rId3" Type="http://schemas.openxmlformats.org/officeDocument/2006/relationships/slideLayout" Target="../slideLayouts/slideLayout3.xml"/><Relationship Id="rId21" Type="http://schemas.openxmlformats.org/officeDocument/2006/relationships/tags" Target="../tags/tag6.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2.xml"/><Relationship Id="rId25" Type="http://schemas.openxmlformats.org/officeDocument/2006/relationships/tags" Target="../tags/tag10.x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5.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9.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8.xml"/><Relationship Id="rId28" Type="http://schemas.openxmlformats.org/officeDocument/2006/relationships/tags" Target="../tags/tag13.xml"/><Relationship Id="rId10" Type="http://schemas.openxmlformats.org/officeDocument/2006/relationships/slideLayout" Target="../slideLayouts/slideLayout10.xml"/><Relationship Id="rId19" Type="http://schemas.openxmlformats.org/officeDocument/2006/relationships/tags" Target="../tags/tag4.xml"/><Relationship Id="rId31"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7.xml"/><Relationship Id="rId27" Type="http://schemas.openxmlformats.org/officeDocument/2006/relationships/tags" Target="../tags/tag12.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ags" Target="../tags/tag27.xml"/><Relationship Id="rId26" Type="http://schemas.openxmlformats.org/officeDocument/2006/relationships/tags" Target="../tags/tag35.xml"/><Relationship Id="rId3" Type="http://schemas.openxmlformats.org/officeDocument/2006/relationships/slideLayout" Target="../slideLayouts/slideLayout18.xml"/><Relationship Id="rId21" Type="http://schemas.openxmlformats.org/officeDocument/2006/relationships/tags" Target="../tags/tag30.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theme" Target="../theme/theme2.xml"/><Relationship Id="rId25" Type="http://schemas.openxmlformats.org/officeDocument/2006/relationships/tags" Target="../tags/tag34.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ags" Target="../tags/tag29.xml"/><Relationship Id="rId29" Type="http://schemas.openxmlformats.org/officeDocument/2006/relationships/tags" Target="../tags/tag38.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tags" Target="../tags/tag3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tags" Target="../tags/tag32.xml"/><Relationship Id="rId28" Type="http://schemas.openxmlformats.org/officeDocument/2006/relationships/tags" Target="../tags/tag37.xml"/><Relationship Id="rId10" Type="http://schemas.openxmlformats.org/officeDocument/2006/relationships/slideLayout" Target="../slideLayouts/slideLayout25.xml"/><Relationship Id="rId19" Type="http://schemas.openxmlformats.org/officeDocument/2006/relationships/tags" Target="../tags/tag28.xml"/><Relationship Id="rId31" Type="http://schemas.openxmlformats.org/officeDocument/2006/relationships/image" Target="../media/image1.emf"/><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tags" Target="../tags/tag31.xml"/><Relationship Id="rId27" Type="http://schemas.openxmlformats.org/officeDocument/2006/relationships/tags" Target="../tags/tag36.xml"/><Relationship Id="rId30" Type="http://schemas.openxmlformats.org/officeDocument/2006/relationships/oleObject" Target="../embeddings/oleObject9.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46D5B61-59CF-4DE6-A3DF-BCF7491BFCF0}"/>
              </a:ext>
            </a:extLst>
          </p:cNvPr>
          <p:cNvGraphicFramePr>
            <a:graphicFrameLocks noChangeAspect="1"/>
          </p:cNvGraphicFramePr>
          <p:nvPr userDrawn="1">
            <p:custDataLst>
              <p:tags r:id="rId17"/>
            </p:custDataLst>
            <p:extLst>
              <p:ext uri="{D42A27DB-BD31-4B8C-83A1-F6EECF244321}">
                <p14:modId xmlns:p14="http://schemas.microsoft.com/office/powerpoint/2010/main" val="23430164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29" imgW="352" imgH="318" progId="TCLayout.ActiveDocument.1">
                  <p:embed/>
                </p:oleObj>
              </mc:Choice>
              <mc:Fallback>
                <p:oleObj name="think-cell Folie" r:id="rId29" imgW="352" imgH="318" progId="TCLayout.ActiveDocument.1">
                  <p:embed/>
                  <p:pic>
                    <p:nvPicPr>
                      <p:cNvPr id="4" name="Objekt 3" hidden="1">
                        <a:extLst>
                          <a:ext uri="{FF2B5EF4-FFF2-40B4-BE49-F238E27FC236}">
                            <a16:creationId xmlns:a16="http://schemas.microsoft.com/office/drawing/2014/main" id="{B46D5B61-59CF-4DE6-A3DF-BCF7491BFCF0}"/>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BBF9CEB6-BDCF-473A-AF03-3A3A892B98BD}"/>
              </a:ext>
            </a:extLst>
          </p:cNvPr>
          <p:cNvSpPr/>
          <p:nvPr userDrawn="1">
            <p:custDataLst>
              <p:tags r:id="rId18"/>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de-DE" sz="24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8" name="Textplatzhalter 27"/>
          <p:cNvSpPr>
            <a:spLocks noGrp="1"/>
          </p:cNvSpPr>
          <p:nvPr>
            <p:ph type="body" idx="1"/>
          </p:nvPr>
        </p:nvSpPr>
        <p:spPr>
          <a:xfrm>
            <a:off x="608400" y="1137600"/>
            <a:ext cx="10980000" cy="4351338"/>
          </a:xfrm>
          <a:prstGeom prst="rect">
            <a:avLst/>
          </a:prstGeom>
        </p:spPr>
        <p:txBody>
          <a:bodyPr vert="horz" lIns="0" tIns="0" rIns="0" bIns="0" rtlCol="0">
            <a:noAutofit/>
          </a:bodyPr>
          <a:lstStyle/>
          <a:p>
            <a:pPr marL="0" indent="0"/>
            <a:r>
              <a:rPr lang="en-US" noProof="0" dirty="0"/>
              <a:t>Click to edit Master text styles</a:t>
            </a:r>
          </a:p>
          <a:p>
            <a:pPr lvl="1"/>
            <a:r>
              <a:rPr lang="en-US" noProof="0" dirty="0"/>
              <a:t>Second level</a:t>
            </a:r>
          </a:p>
          <a:p>
            <a:pPr marL="511175" lvl="2" indent="-233363"/>
            <a:r>
              <a:rPr lang="en-US" noProof="0" dirty="0"/>
              <a:t>Third level</a:t>
            </a:r>
          </a:p>
          <a:p>
            <a:pPr marL="746125" lvl="3" indent="-231775"/>
            <a:r>
              <a:rPr lang="en-US" noProof="0" dirty="0"/>
              <a:t>Fourth level</a:t>
            </a:r>
          </a:p>
          <a:p>
            <a:pPr marL="944563" lvl="4" indent="-201613">
              <a:buClr>
                <a:srgbClr val="FFE600"/>
              </a:buClr>
            </a:pPr>
            <a:r>
              <a:rPr lang="en-US" noProof="0" dirty="0"/>
              <a:t>Text</a:t>
            </a:r>
          </a:p>
        </p:txBody>
      </p:sp>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de-DE" noProof="0"/>
              <a:t>Mastertitelformat bearbeiten</a:t>
            </a:r>
            <a:endParaRPr lang="en-US" noProof="0" dirty="0"/>
          </a:p>
        </p:txBody>
      </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928" y="6471244"/>
            <a:ext cx="1191258" cy="180000"/>
          </a:xfrm>
          <a:prstGeom prst="rect">
            <a:avLst/>
          </a:prstGeom>
        </p:spPr>
        <p:txBody>
          <a:bodyPr vert="horz" lIns="0" tIns="0" rIns="0" bIns="0" rtlCol="0" anchor="ctr"/>
          <a:lstStyle>
            <a:lvl1pPr marL="0" algn="l" defTabSz="914400" rtl="0" eaLnBrk="1" latinLnBrk="0" hangingPunct="1">
              <a:lnSpc>
                <a:spcPct val="100000"/>
              </a:lnSpc>
              <a:defRPr lang="en-IN" sz="800" kern="1200" smtClean="0">
                <a:solidFill>
                  <a:schemeClr val="bg1"/>
                </a:solidFill>
                <a:latin typeface="EYInterstate" panose="02000503020000020004" pitchFamily="2" charset="0"/>
                <a:ea typeface="+mn-ea"/>
                <a:cs typeface="+mn-cs"/>
              </a:defRPr>
            </a:lvl1pPr>
          </a:lstStyle>
          <a:p>
            <a:fld id="{7897E68F-55AD-4C27-A3CB-53BD1BAD3598}" type="datetime3">
              <a:rPr lang="en-US" noProof="0" smtClean="0"/>
              <a:t>15 March 2024</a:t>
            </a:fld>
            <a:endParaRPr lang="en-US" noProof="0" dirty="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9188" y="6471244"/>
            <a:ext cx="3086100" cy="180000"/>
          </a:xfrm>
          <a:prstGeom prst="rect">
            <a:avLst/>
          </a:prstGeom>
        </p:spPr>
        <p:txBody>
          <a:bodyPr vert="horz" lIns="0" tIns="0" rIns="0" bIns="0" rtlCol="0" anchor="ctr"/>
          <a:lstStyle>
            <a:lvl1pPr marL="0" algn="l" defTabSz="914400" rtl="0" eaLnBrk="1" latinLnBrk="0" hangingPunct="1">
              <a:lnSpc>
                <a:spcPct val="100000"/>
              </a:lnSpc>
              <a:defRPr lang="en-IN" sz="800" kern="1200" dirty="0">
                <a:solidFill>
                  <a:schemeClr val="bg1"/>
                </a:solidFill>
                <a:latin typeface="EYInterstate" panose="02000503020000020004" pitchFamily="2" charset="0"/>
                <a:ea typeface="+mn-ea"/>
                <a:cs typeface="+mn-cs"/>
              </a:defRPr>
            </a:lvl1pPr>
          </a:lstStyle>
          <a:p>
            <a:r>
              <a:rPr lang="en-US" noProof="0"/>
              <a:t>EY DE PPT Gallery</a:t>
            </a:r>
            <a:endParaRPr lang="en-US" noProof="0" dirty="0"/>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7221" y="6471244"/>
            <a:ext cx="663066" cy="180000"/>
          </a:xfrm>
          <a:prstGeom prst="rect">
            <a:avLst/>
          </a:prstGeom>
        </p:spPr>
        <p:txBody>
          <a:bodyPr vert="horz" lIns="0" tIns="0" rIns="0" bIns="0" rtlCol="0" anchor="ctr"/>
          <a:lstStyle>
            <a:lvl1pPr marL="0" algn="l" defTabSz="914400" rtl="0" eaLnBrk="1" latinLnBrk="0" hangingPunct="1">
              <a:lnSpc>
                <a:spcPct val="100000"/>
              </a:lnSpc>
              <a:defRPr lang="en-IN" sz="800" kern="1200" smtClean="0">
                <a:solidFill>
                  <a:schemeClr val="bg1"/>
                </a:solidFill>
                <a:latin typeface="EYInterstate" panose="02000503020000020004" pitchFamily="2" charset="0"/>
                <a:ea typeface="+mn-ea"/>
                <a:cs typeface="+mn-cs"/>
              </a:defRPr>
            </a:lvl1pPr>
          </a:lstStyle>
          <a:p>
            <a:r>
              <a:rPr lang="en-US" noProof="0" dirty="0"/>
              <a:t>Page </a:t>
            </a:r>
            <a:fld id="{F1BC30E3-FFE5-4B91-AA19-87A149EBB9EE}" type="slidenum">
              <a:rPr lang="en-US" noProof="0" smtClean="0"/>
              <a:pPr/>
              <a:t>‹#›</a:t>
            </a:fld>
            <a:endParaRPr lang="en-US" noProof="0" dirty="0"/>
          </a:p>
        </p:txBody>
      </p:sp>
      <p:grpSp>
        <p:nvGrpSpPr>
          <p:cNvPr id="13" name="Harvey 8" hidden="1">
            <a:extLst>
              <a:ext uri="{FF2B5EF4-FFF2-40B4-BE49-F238E27FC236}">
                <a16:creationId xmlns:a16="http://schemas.microsoft.com/office/drawing/2014/main" id="{D3F4D0FA-A81B-4B10-9021-8A65104D4F33}"/>
              </a:ext>
            </a:extLst>
          </p:cNvPr>
          <p:cNvGrpSpPr>
            <a:grpSpLocks/>
          </p:cNvGrpSpPr>
          <p:nvPr userDrawn="1">
            <p:custDataLst>
              <p:tags r:id="rId19"/>
            </p:custDataLst>
          </p:nvPr>
        </p:nvGrpSpPr>
        <p:grpSpPr>
          <a:xfrm>
            <a:off x="12325350" y="0"/>
            <a:ext cx="292608" cy="292608"/>
            <a:chOff x="0" y="0"/>
            <a:chExt cx="914400" cy="914400"/>
          </a:xfrm>
          <a:solidFill>
            <a:schemeClr val="tx1"/>
          </a:solidFill>
        </p:grpSpPr>
        <p:sp>
          <p:nvSpPr>
            <p:cNvPr id="15" name="Harvey 0/8 [0]" hidden="1">
              <a:extLst>
                <a:ext uri="{FF2B5EF4-FFF2-40B4-BE49-F238E27FC236}">
                  <a16:creationId xmlns:a16="http://schemas.microsoft.com/office/drawing/2014/main" id="{911B7AE0-6D9E-4951-8C02-4EBC2285390C}"/>
                </a:ext>
              </a:extLst>
            </p:cNvPr>
            <p:cNvSpPr>
              <a:spLocks noChangeAspect="1"/>
            </p:cNvSpPr>
            <p:nvPr>
              <p:custDataLst>
                <p:tags r:id="rId20"/>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Harvey 1/8 [1]" hidden="1">
              <a:extLst>
                <a:ext uri="{FF2B5EF4-FFF2-40B4-BE49-F238E27FC236}">
                  <a16:creationId xmlns:a16="http://schemas.microsoft.com/office/drawing/2014/main" id="{BD484FA2-A4C6-409E-8073-01940BE23E65}"/>
                </a:ext>
              </a:extLst>
            </p:cNvPr>
            <p:cNvSpPr>
              <a:spLocks noChangeAspect="1"/>
            </p:cNvSpPr>
            <p:nvPr>
              <p:custDataLst>
                <p:tags r:id="rId21"/>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Harvey 2/8 [2]" hidden="1">
              <a:extLst>
                <a:ext uri="{FF2B5EF4-FFF2-40B4-BE49-F238E27FC236}">
                  <a16:creationId xmlns:a16="http://schemas.microsoft.com/office/drawing/2014/main" id="{8504C18C-DAC9-4333-AB1C-4E0C850CF777}"/>
                </a:ext>
              </a:extLst>
            </p:cNvPr>
            <p:cNvSpPr>
              <a:spLocks noChangeAspect="1"/>
            </p:cNvSpPr>
            <p:nvPr>
              <p:custDataLst>
                <p:tags r:id="rId22"/>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Harvey 3/8 [3]" hidden="1">
              <a:extLst>
                <a:ext uri="{FF2B5EF4-FFF2-40B4-BE49-F238E27FC236}">
                  <a16:creationId xmlns:a16="http://schemas.microsoft.com/office/drawing/2014/main" id="{BAEB09BB-552E-4890-B99B-9246574F66D0}"/>
                </a:ext>
              </a:extLst>
            </p:cNvPr>
            <p:cNvSpPr>
              <a:spLocks noChangeAspect="1"/>
            </p:cNvSpPr>
            <p:nvPr>
              <p:custDataLst>
                <p:tags r:id="rId23"/>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Harvey 4/8 [4]" hidden="1">
              <a:extLst>
                <a:ext uri="{FF2B5EF4-FFF2-40B4-BE49-F238E27FC236}">
                  <a16:creationId xmlns:a16="http://schemas.microsoft.com/office/drawing/2014/main" id="{C08003B0-E416-44B2-8399-11F93D366890}"/>
                </a:ext>
              </a:extLst>
            </p:cNvPr>
            <p:cNvSpPr>
              <a:spLocks noChangeAspect="1"/>
            </p:cNvSpPr>
            <p:nvPr>
              <p:custDataLst>
                <p:tags r:id="rId24"/>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Harvey 5/8 [5]" hidden="1">
              <a:extLst>
                <a:ext uri="{FF2B5EF4-FFF2-40B4-BE49-F238E27FC236}">
                  <a16:creationId xmlns:a16="http://schemas.microsoft.com/office/drawing/2014/main" id="{AD4A1008-3865-4155-9924-7E0548EC350C}"/>
                </a:ext>
              </a:extLst>
            </p:cNvPr>
            <p:cNvSpPr>
              <a:spLocks noChangeAspect="1"/>
            </p:cNvSpPr>
            <p:nvPr>
              <p:custDataLst>
                <p:tags r:id="rId25"/>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Harvey 6/8 [6]" hidden="1">
              <a:extLst>
                <a:ext uri="{FF2B5EF4-FFF2-40B4-BE49-F238E27FC236}">
                  <a16:creationId xmlns:a16="http://schemas.microsoft.com/office/drawing/2014/main" id="{83C9211C-945F-4AC1-9413-1EC55879FA2B}"/>
                </a:ext>
              </a:extLst>
            </p:cNvPr>
            <p:cNvSpPr>
              <a:spLocks noChangeAspect="1"/>
            </p:cNvSpPr>
            <p:nvPr>
              <p:custDataLst>
                <p:tags r:id="rId26"/>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Harvey 7/8 [7]" hidden="1">
              <a:extLst>
                <a:ext uri="{FF2B5EF4-FFF2-40B4-BE49-F238E27FC236}">
                  <a16:creationId xmlns:a16="http://schemas.microsoft.com/office/drawing/2014/main" id="{BE9B4F0A-AF42-4C57-A9DC-C1E75F25959A}"/>
                </a:ext>
              </a:extLst>
            </p:cNvPr>
            <p:cNvSpPr>
              <a:spLocks noChangeAspect="1"/>
            </p:cNvSpPr>
            <p:nvPr>
              <p:custDataLst>
                <p:tags r:id="rId27"/>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Harvey 8/8 [8]" hidden="1">
              <a:extLst>
                <a:ext uri="{FF2B5EF4-FFF2-40B4-BE49-F238E27FC236}">
                  <a16:creationId xmlns:a16="http://schemas.microsoft.com/office/drawing/2014/main" id="{B01DBED3-6466-4665-82C1-FC700CE328E9}"/>
                </a:ext>
              </a:extLst>
            </p:cNvPr>
            <p:cNvSpPr>
              <a:spLocks noChangeAspect="1"/>
            </p:cNvSpPr>
            <p:nvPr>
              <p:custDataLst>
                <p:tags r:id="rId28"/>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pic>
        <p:nvPicPr>
          <p:cNvPr id="5" name="Grafik 4" descr="un-logo.png | United Nations">
            <a:extLst>
              <a:ext uri="{FF2B5EF4-FFF2-40B4-BE49-F238E27FC236}">
                <a16:creationId xmlns:a16="http://schemas.microsoft.com/office/drawing/2014/main" id="{303EDB37-F429-B2D0-F765-9F516E9F524F}"/>
              </a:ext>
            </a:extLst>
          </p:cNvPr>
          <p:cNvPicPr>
            <a:picLocks noChangeAspect="1"/>
          </p:cNvPicPr>
          <p:nvPr userDrawn="1"/>
        </p:nvPicPr>
        <p:blipFill>
          <a:blip r:embed="rId31"/>
          <a:stretch>
            <a:fillRect/>
          </a:stretch>
        </p:blipFill>
        <p:spPr>
          <a:xfrm>
            <a:off x="11522689" y="81287"/>
            <a:ext cx="587924" cy="495183"/>
          </a:xfrm>
          <a:prstGeom prst="rect">
            <a:avLst/>
          </a:prstGeom>
        </p:spPr>
      </p:pic>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4124" r:id="rId1"/>
    <p:sldLayoutId id="2147484006" r:id="rId2"/>
    <p:sldLayoutId id="2147484008" r:id="rId3"/>
    <p:sldLayoutId id="2147483840" r:id="rId4"/>
    <p:sldLayoutId id="2147484001" r:id="rId5"/>
    <p:sldLayoutId id="2147484114" r:id="rId6"/>
    <p:sldLayoutId id="2147484116" r:id="rId7"/>
    <p:sldLayoutId id="2147484126" r:id="rId8"/>
    <p:sldLayoutId id="2147484127" r:id="rId9"/>
    <p:sldLayoutId id="2147484129" r:id="rId10"/>
    <p:sldLayoutId id="2147484130" r:id="rId11"/>
    <p:sldLayoutId id="2147484131" r:id="rId12"/>
    <p:sldLayoutId id="2147484132" r:id="rId13"/>
    <p:sldLayoutId id="2147484133" r:id="rId14"/>
    <p:sldLayoutId id="2147484134" r:id="rId15"/>
  </p:sldLayoutIdLst>
  <p:hf hdr="0" dt="0"/>
  <p:txStyles>
    <p:titleStyle>
      <a:lvl1pPr algn="l" defTabSz="914400" rtl="0" eaLnBrk="1" latinLnBrk="0" hangingPunct="1">
        <a:lnSpc>
          <a:spcPct val="100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de-DE"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de-DE"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63562" marR="0" indent="-285750"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de-DE" sz="18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800100" marR="0" indent="-285750"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de-DE" sz="16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563" indent="-201613" algn="l" defTabSz="914400" rtl="0" eaLnBrk="1" latinLnBrk="0" hangingPunct="1">
        <a:lnSpc>
          <a:spcPct val="100000"/>
        </a:lnSpc>
        <a:spcBef>
          <a:spcPts val="0"/>
        </a:spcBef>
        <a:spcAft>
          <a:spcPts val="600"/>
        </a:spcAft>
        <a:buClr>
          <a:srgbClr val="FFE600"/>
        </a:buClr>
        <a:buSzPct val="70000"/>
        <a:buFont typeface="Arial" pitchFamily="34" charset="0"/>
        <a:buChar char="►"/>
        <a:tabLst/>
        <a:defRPr kumimoji="0" lang="de-DE" sz="1400" b="0"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84" userDrawn="1">
          <p15:clr>
            <a:srgbClr val="F26B43"/>
          </p15:clr>
        </p15:guide>
        <p15:guide id="4" pos="7301" userDrawn="1">
          <p15:clr>
            <a:srgbClr val="F26B43"/>
          </p15:clr>
        </p15:guide>
        <p15:guide id="5" orient="horz" pos="187" userDrawn="1">
          <p15:clr>
            <a:srgbClr val="F26B43"/>
          </p15:clr>
        </p15:guide>
        <p15:guide id="6" orient="horz" pos="709" userDrawn="1">
          <p15:clr>
            <a:srgbClr val="F26B43"/>
          </p15:clr>
        </p15:guide>
        <p15:guide id="7" orient="horz" pos="3838" userDrawn="1">
          <p15:clr>
            <a:srgbClr val="F26B43"/>
          </p15:clr>
        </p15:guide>
        <p15:guide id="8" orient="horz" pos="415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B46D5B61-59CF-4DE6-A3DF-BCF7491BFCF0}"/>
              </a:ext>
            </a:extLst>
          </p:cNvPr>
          <p:cNvGraphicFramePr>
            <a:graphicFrameLocks noChangeAspect="1"/>
          </p:cNvGraphicFramePr>
          <p:nvPr userDrawn="1">
            <p:custDataLst>
              <p:tags r:id="rId18"/>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0" imgW="352" imgH="318" progId="TCLayout.ActiveDocument.1">
                  <p:embed/>
                </p:oleObj>
              </mc:Choice>
              <mc:Fallback>
                <p:oleObj name="think-cell Folie" r:id="rId30" imgW="352" imgH="318" progId="TCLayout.ActiveDocument.1">
                  <p:embed/>
                  <p:pic>
                    <p:nvPicPr>
                      <p:cNvPr id="4" name="Objekt 3" hidden="1">
                        <a:extLst>
                          <a:ext uri="{FF2B5EF4-FFF2-40B4-BE49-F238E27FC236}">
                            <a16:creationId xmlns:a16="http://schemas.microsoft.com/office/drawing/2014/main" id="{B46D5B61-59CF-4DE6-A3DF-BCF7491BFCF0}"/>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3" name="Rechteck 2" hidden="1">
            <a:extLst>
              <a:ext uri="{FF2B5EF4-FFF2-40B4-BE49-F238E27FC236}">
                <a16:creationId xmlns:a16="http://schemas.microsoft.com/office/drawing/2014/main" id="{BBF9CEB6-BDCF-473A-AF03-3A3A892B98BD}"/>
              </a:ext>
            </a:extLst>
          </p:cNvPr>
          <p:cNvSpPr/>
          <p:nvPr userDrawn="1">
            <p:custDataLst>
              <p:tags r:id="rId19"/>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pPr>
            <a:endParaRPr kumimoji="0" lang="de-DE" sz="2400" b="0" i="0" u="none" strike="noStrike" kern="0" cap="none" spc="0" normalizeH="0" baseline="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8" name="Textplatzhalter 27"/>
          <p:cNvSpPr>
            <a:spLocks noGrp="1"/>
          </p:cNvSpPr>
          <p:nvPr>
            <p:ph type="body" idx="1"/>
          </p:nvPr>
        </p:nvSpPr>
        <p:spPr>
          <a:xfrm>
            <a:off x="608400" y="1137600"/>
            <a:ext cx="10980000" cy="4351338"/>
          </a:xfrm>
          <a:prstGeom prst="rect">
            <a:avLst/>
          </a:prstGeom>
        </p:spPr>
        <p:txBody>
          <a:bodyPr vert="horz" lIns="0" tIns="0" rIns="0" bIns="0" rtlCol="0">
            <a:noAutofit/>
          </a:bodyPr>
          <a:lstStyle/>
          <a:p>
            <a:pPr marL="0" indent="0"/>
            <a:r>
              <a:rPr lang="en-US" noProof="0" dirty="0"/>
              <a:t>Click to edit Master text styles</a:t>
            </a:r>
          </a:p>
          <a:p>
            <a:pPr lvl="1"/>
            <a:r>
              <a:rPr lang="en-US" noProof="0" dirty="0"/>
              <a:t>Second level</a:t>
            </a:r>
          </a:p>
          <a:p>
            <a:pPr marL="511175" lvl="2" indent="-233363"/>
            <a:r>
              <a:rPr lang="en-US" noProof="0" dirty="0"/>
              <a:t>Third level</a:t>
            </a:r>
          </a:p>
          <a:p>
            <a:pPr marL="746125" lvl="3" indent="-231775"/>
            <a:r>
              <a:rPr lang="en-US" noProof="0" dirty="0"/>
              <a:t>Fourth level</a:t>
            </a:r>
          </a:p>
          <a:p>
            <a:pPr marL="944563" lvl="4" indent="-201613">
              <a:buClr>
                <a:srgbClr val="FFE600"/>
              </a:buClr>
            </a:pPr>
            <a:r>
              <a:rPr lang="en-US" noProof="0" dirty="0"/>
              <a:t>Text</a:t>
            </a:r>
          </a:p>
        </p:txBody>
      </p:sp>
      <p:sp>
        <p:nvSpPr>
          <p:cNvPr id="2" name="Title Placeholder 1"/>
          <p:cNvSpPr>
            <a:spLocks noGrp="1"/>
          </p:cNvSpPr>
          <p:nvPr>
            <p:ph type="title"/>
          </p:nvPr>
        </p:nvSpPr>
        <p:spPr>
          <a:xfrm>
            <a:off x="609918" y="294200"/>
            <a:ext cx="10978515" cy="590880"/>
          </a:xfrm>
          <a:prstGeom prst="rect">
            <a:avLst/>
          </a:prstGeom>
        </p:spPr>
        <p:txBody>
          <a:bodyPr vert="horz" lIns="0" tIns="0" rIns="0" bIns="0" rtlCol="0" anchor="t" anchorCtr="0">
            <a:noAutofit/>
          </a:bodyPr>
          <a:lstStyle/>
          <a:p>
            <a:r>
              <a:rPr lang="de-DE" noProof="0"/>
              <a:t>Mastertitelformat bearbeiten</a:t>
            </a:r>
            <a:endParaRPr lang="en-US" noProof="0" dirty="0"/>
          </a:p>
        </p:txBody>
      </p:sp>
      <p:sp>
        <p:nvSpPr>
          <p:cNvPr id="19" name="Date Placeholder 3">
            <a:extLst>
              <a:ext uri="{FF2B5EF4-FFF2-40B4-BE49-F238E27FC236}">
                <a16:creationId xmlns:a16="http://schemas.microsoft.com/office/drawing/2014/main" id="{600772EA-C6B0-4F5D-AA59-01C0858EFADB}"/>
              </a:ext>
            </a:extLst>
          </p:cNvPr>
          <p:cNvSpPr>
            <a:spLocks noGrp="1"/>
          </p:cNvSpPr>
          <p:nvPr>
            <p:ph type="dt" sz="half" idx="2"/>
          </p:nvPr>
        </p:nvSpPr>
        <p:spPr>
          <a:xfrm>
            <a:off x="1428928" y="6471244"/>
            <a:ext cx="1191258" cy="180000"/>
          </a:xfrm>
          <a:prstGeom prst="rect">
            <a:avLst/>
          </a:prstGeom>
        </p:spPr>
        <p:txBody>
          <a:bodyPr vert="horz" lIns="0" tIns="0" rIns="0" bIns="0" rtlCol="0" anchor="ctr"/>
          <a:lstStyle>
            <a:lvl1pPr marL="0" algn="l" defTabSz="914400" rtl="0" eaLnBrk="1" latinLnBrk="0" hangingPunct="1">
              <a:lnSpc>
                <a:spcPct val="100000"/>
              </a:lnSpc>
              <a:defRPr lang="en-IN" sz="800" kern="1200" smtClean="0">
                <a:solidFill>
                  <a:schemeClr val="bg1"/>
                </a:solidFill>
                <a:latin typeface="EYInterstate" panose="02000503020000020004" pitchFamily="2" charset="0"/>
                <a:ea typeface="+mn-ea"/>
                <a:cs typeface="+mn-cs"/>
              </a:defRPr>
            </a:lvl1pPr>
          </a:lstStyle>
          <a:p>
            <a:fld id="{7897E68F-55AD-4C27-A3CB-53BD1BAD3598}" type="datetime3">
              <a:rPr lang="en-US" noProof="0" smtClean="0"/>
              <a:t>15 March 2024</a:t>
            </a:fld>
            <a:endParaRPr lang="en-US" noProof="0" dirty="0"/>
          </a:p>
        </p:txBody>
      </p:sp>
      <p:sp>
        <p:nvSpPr>
          <p:cNvPr id="20" name="Footer Placeholder 4">
            <a:extLst>
              <a:ext uri="{FF2B5EF4-FFF2-40B4-BE49-F238E27FC236}">
                <a16:creationId xmlns:a16="http://schemas.microsoft.com/office/drawing/2014/main" id="{AC28FA70-87E4-49F4-AFDE-345AA28E0BE7}"/>
              </a:ext>
            </a:extLst>
          </p:cNvPr>
          <p:cNvSpPr>
            <a:spLocks noGrp="1"/>
          </p:cNvSpPr>
          <p:nvPr>
            <p:ph type="ftr" sz="quarter" idx="3"/>
          </p:nvPr>
        </p:nvSpPr>
        <p:spPr>
          <a:xfrm>
            <a:off x="3239188" y="6471244"/>
            <a:ext cx="3086100" cy="180000"/>
          </a:xfrm>
          <a:prstGeom prst="rect">
            <a:avLst/>
          </a:prstGeom>
        </p:spPr>
        <p:txBody>
          <a:bodyPr vert="horz" lIns="0" tIns="0" rIns="0" bIns="0" rtlCol="0" anchor="ctr"/>
          <a:lstStyle>
            <a:lvl1pPr marL="0" algn="l" defTabSz="914400" rtl="0" eaLnBrk="1" latinLnBrk="0" hangingPunct="1">
              <a:lnSpc>
                <a:spcPct val="100000"/>
              </a:lnSpc>
              <a:defRPr lang="en-IN" sz="800" kern="1200" dirty="0">
                <a:solidFill>
                  <a:schemeClr val="bg1"/>
                </a:solidFill>
                <a:latin typeface="EYInterstate" panose="02000503020000020004" pitchFamily="2" charset="0"/>
                <a:ea typeface="+mn-ea"/>
                <a:cs typeface="+mn-cs"/>
              </a:defRPr>
            </a:lvl1pPr>
          </a:lstStyle>
          <a:p>
            <a:r>
              <a:rPr lang="en-US" noProof="0"/>
              <a:t>EY DE PPT Gallery</a:t>
            </a:r>
            <a:endParaRPr lang="en-US" noProof="0" dirty="0"/>
          </a:p>
        </p:txBody>
      </p:sp>
      <p:sp>
        <p:nvSpPr>
          <p:cNvPr id="21" name="Slide Number Placeholder 5">
            <a:extLst>
              <a:ext uri="{FF2B5EF4-FFF2-40B4-BE49-F238E27FC236}">
                <a16:creationId xmlns:a16="http://schemas.microsoft.com/office/drawing/2014/main" id="{3B540F9A-D485-4BD0-B905-41F8A52593F8}"/>
              </a:ext>
            </a:extLst>
          </p:cNvPr>
          <p:cNvSpPr>
            <a:spLocks noGrp="1"/>
          </p:cNvSpPr>
          <p:nvPr>
            <p:ph type="sldNum" sz="quarter" idx="4"/>
          </p:nvPr>
        </p:nvSpPr>
        <p:spPr>
          <a:xfrm>
            <a:off x="617221" y="6471244"/>
            <a:ext cx="663066" cy="180000"/>
          </a:xfrm>
          <a:prstGeom prst="rect">
            <a:avLst/>
          </a:prstGeom>
        </p:spPr>
        <p:txBody>
          <a:bodyPr vert="horz" lIns="0" tIns="0" rIns="0" bIns="0" rtlCol="0" anchor="ctr"/>
          <a:lstStyle>
            <a:lvl1pPr marL="0" algn="l" defTabSz="914400" rtl="0" eaLnBrk="1" latinLnBrk="0" hangingPunct="1">
              <a:lnSpc>
                <a:spcPct val="100000"/>
              </a:lnSpc>
              <a:defRPr lang="en-IN" sz="800" kern="1200" smtClean="0">
                <a:solidFill>
                  <a:schemeClr val="bg1"/>
                </a:solidFill>
                <a:latin typeface="EYInterstate" panose="02000503020000020004" pitchFamily="2" charset="0"/>
                <a:ea typeface="+mn-ea"/>
                <a:cs typeface="+mn-cs"/>
              </a:defRPr>
            </a:lvl1pPr>
          </a:lstStyle>
          <a:p>
            <a:r>
              <a:rPr lang="en-US" noProof="0" dirty="0"/>
              <a:t>Page </a:t>
            </a:r>
            <a:fld id="{F1BC30E3-FFE5-4B91-AA19-87A149EBB9EE}" type="slidenum">
              <a:rPr lang="en-US" noProof="0" smtClean="0"/>
              <a:pPr/>
              <a:t>‹#›</a:t>
            </a:fld>
            <a:endParaRPr lang="en-US" noProof="0" dirty="0"/>
          </a:p>
        </p:txBody>
      </p:sp>
      <p:grpSp>
        <p:nvGrpSpPr>
          <p:cNvPr id="13" name="Harvey 8" hidden="1">
            <a:extLst>
              <a:ext uri="{FF2B5EF4-FFF2-40B4-BE49-F238E27FC236}">
                <a16:creationId xmlns:a16="http://schemas.microsoft.com/office/drawing/2014/main" id="{D3F4D0FA-A81B-4B10-9021-8A65104D4F33}"/>
              </a:ext>
            </a:extLst>
          </p:cNvPr>
          <p:cNvGrpSpPr>
            <a:grpSpLocks/>
          </p:cNvGrpSpPr>
          <p:nvPr userDrawn="1">
            <p:custDataLst>
              <p:tags r:id="rId20"/>
            </p:custDataLst>
          </p:nvPr>
        </p:nvGrpSpPr>
        <p:grpSpPr>
          <a:xfrm>
            <a:off x="12325350" y="0"/>
            <a:ext cx="292608" cy="292608"/>
            <a:chOff x="0" y="0"/>
            <a:chExt cx="914400" cy="914400"/>
          </a:xfrm>
          <a:solidFill>
            <a:schemeClr val="tx1"/>
          </a:solidFill>
        </p:grpSpPr>
        <p:sp>
          <p:nvSpPr>
            <p:cNvPr id="15" name="Harvey 0/8 [0]" hidden="1">
              <a:extLst>
                <a:ext uri="{FF2B5EF4-FFF2-40B4-BE49-F238E27FC236}">
                  <a16:creationId xmlns:a16="http://schemas.microsoft.com/office/drawing/2014/main" id="{911B7AE0-6D9E-4951-8C02-4EBC2285390C}"/>
                </a:ext>
              </a:extLst>
            </p:cNvPr>
            <p:cNvSpPr>
              <a:spLocks noChangeAspect="1"/>
            </p:cNvSpPr>
            <p:nvPr>
              <p:custDataLst>
                <p:tags r:id="rId21"/>
              </p:custDataLst>
            </p:nvPr>
          </p:nvSpPr>
          <p:spPr>
            <a:xfrm>
              <a:off x="0" y="0"/>
              <a:ext cx="914400" cy="914400"/>
            </a:xfrm>
            <a:custGeom>
              <a:avLst/>
              <a:gdLst/>
              <a:ahLst/>
              <a:cxnLst/>
              <a:rect l="l" t="t" r="r" b="b"/>
              <a:pathLst>
                <a:path w="635000" h="635000" fill="none">
                  <a:moveTo>
                    <a:pt x="317500" y="0"/>
                  </a:moveTo>
                  <a:arcTo wR="317500" hR="317500" stAng="-5400000" swAng="216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6" name="Harvey 1/8 [1]" hidden="1">
              <a:extLst>
                <a:ext uri="{FF2B5EF4-FFF2-40B4-BE49-F238E27FC236}">
                  <a16:creationId xmlns:a16="http://schemas.microsoft.com/office/drawing/2014/main" id="{BD484FA2-A4C6-409E-8073-01940BE23E65}"/>
                </a:ext>
              </a:extLst>
            </p:cNvPr>
            <p:cNvSpPr>
              <a:spLocks noChangeAspect="1"/>
            </p:cNvSpPr>
            <p:nvPr>
              <p:custDataLst>
                <p:tags r:id="rId22"/>
              </p:custDataLst>
            </p:nvPr>
          </p:nvSpPr>
          <p:spPr>
            <a:xfrm>
              <a:off x="0" y="0"/>
              <a:ext cx="914400" cy="914400"/>
            </a:xfrm>
            <a:custGeom>
              <a:avLst/>
              <a:gdLst/>
              <a:ahLst/>
              <a:cxnLst/>
              <a:rect l="l" t="t" r="r" b="b"/>
              <a:pathLst>
                <a:path w="635000" h="635000">
                  <a:moveTo>
                    <a:pt x="317500" y="0"/>
                  </a:moveTo>
                  <a:arcTo wR="317500" hR="317500" stAng="16200000" swAng="2700000"/>
                  <a:lnTo>
                    <a:pt x="317500" y="317500"/>
                  </a:lnTo>
                  <a:close/>
                </a:path>
                <a:path w="635000" h="635000" fill="none">
                  <a:moveTo>
                    <a:pt x="542006" y="92993"/>
                  </a:moveTo>
                  <a:arcTo wR="317500" hR="317500" stAng="-2700000" swAng="189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Harvey 2/8 [2]" hidden="1">
              <a:extLst>
                <a:ext uri="{FF2B5EF4-FFF2-40B4-BE49-F238E27FC236}">
                  <a16:creationId xmlns:a16="http://schemas.microsoft.com/office/drawing/2014/main" id="{8504C18C-DAC9-4333-AB1C-4E0C850CF777}"/>
                </a:ext>
              </a:extLst>
            </p:cNvPr>
            <p:cNvSpPr>
              <a:spLocks noChangeAspect="1"/>
            </p:cNvSpPr>
            <p:nvPr>
              <p:custDataLst>
                <p:tags r:id="rId23"/>
              </p:custDataLst>
            </p:nvPr>
          </p:nvSpPr>
          <p:spPr>
            <a:xfrm>
              <a:off x="0" y="0"/>
              <a:ext cx="914400" cy="914400"/>
            </a:xfrm>
            <a:custGeom>
              <a:avLst/>
              <a:gdLst/>
              <a:ahLst/>
              <a:cxnLst/>
              <a:rect l="l" t="t" r="r" b="b"/>
              <a:pathLst>
                <a:path w="635000" h="635000">
                  <a:moveTo>
                    <a:pt x="317500" y="0"/>
                  </a:moveTo>
                  <a:arcTo wR="317500" hR="317500" stAng="16200000" swAng="5400000"/>
                  <a:lnTo>
                    <a:pt x="317500" y="317500"/>
                  </a:lnTo>
                  <a:close/>
                </a:path>
                <a:path w="635000" h="635000" fill="none">
                  <a:moveTo>
                    <a:pt x="635000" y="317500"/>
                  </a:moveTo>
                  <a:arcTo wR="317500" hR="317500" stAng="0" swAng="162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Harvey 3/8 [3]" hidden="1">
              <a:extLst>
                <a:ext uri="{FF2B5EF4-FFF2-40B4-BE49-F238E27FC236}">
                  <a16:creationId xmlns:a16="http://schemas.microsoft.com/office/drawing/2014/main" id="{BAEB09BB-552E-4890-B99B-9246574F66D0}"/>
                </a:ext>
              </a:extLst>
            </p:cNvPr>
            <p:cNvSpPr>
              <a:spLocks noChangeAspect="1"/>
            </p:cNvSpPr>
            <p:nvPr>
              <p:custDataLst>
                <p:tags r:id="rId24"/>
              </p:custDataLst>
            </p:nvPr>
          </p:nvSpPr>
          <p:spPr>
            <a:xfrm>
              <a:off x="0" y="0"/>
              <a:ext cx="914400" cy="914400"/>
            </a:xfrm>
            <a:custGeom>
              <a:avLst/>
              <a:gdLst/>
              <a:ahLst/>
              <a:cxnLst/>
              <a:rect l="l" t="t" r="r" b="b"/>
              <a:pathLst>
                <a:path w="635000" h="635000">
                  <a:moveTo>
                    <a:pt x="317500" y="0"/>
                  </a:moveTo>
                  <a:arcTo wR="317500" hR="317500" stAng="16200000" swAng="8100000"/>
                  <a:lnTo>
                    <a:pt x="317500" y="317500"/>
                  </a:lnTo>
                  <a:close/>
                </a:path>
                <a:path w="635000" h="635000" fill="none">
                  <a:moveTo>
                    <a:pt x="542006" y="542006"/>
                  </a:moveTo>
                  <a:arcTo wR="317500" hR="317500" stAng="2700000" swAng="135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Harvey 4/8 [4]" hidden="1">
              <a:extLst>
                <a:ext uri="{FF2B5EF4-FFF2-40B4-BE49-F238E27FC236}">
                  <a16:creationId xmlns:a16="http://schemas.microsoft.com/office/drawing/2014/main" id="{C08003B0-E416-44B2-8399-11F93D366890}"/>
                </a:ext>
              </a:extLst>
            </p:cNvPr>
            <p:cNvSpPr>
              <a:spLocks noChangeAspect="1"/>
            </p:cNvSpPr>
            <p:nvPr>
              <p:custDataLst>
                <p:tags r:id="rId25"/>
              </p:custDataLst>
            </p:nvPr>
          </p:nvSpPr>
          <p:spPr>
            <a:xfrm>
              <a:off x="0" y="0"/>
              <a:ext cx="914400" cy="914400"/>
            </a:xfrm>
            <a:custGeom>
              <a:avLst/>
              <a:gdLst/>
              <a:ahLst/>
              <a:cxnLst/>
              <a:rect l="l" t="t" r="r" b="b"/>
              <a:pathLst>
                <a:path w="635000" h="635000">
                  <a:moveTo>
                    <a:pt x="317500" y="0"/>
                  </a:moveTo>
                  <a:arcTo wR="317500" hR="317500" stAng="16200000" swAng="10800000"/>
                  <a:lnTo>
                    <a:pt x="317500" y="317500"/>
                  </a:lnTo>
                  <a:close/>
                </a:path>
                <a:path w="635000" h="635000" fill="none">
                  <a:moveTo>
                    <a:pt x="317500" y="635000"/>
                  </a:moveTo>
                  <a:arcTo wR="317500" hR="317500" stAng="5400000" swAng="108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3" name="Harvey 5/8 [5]" hidden="1">
              <a:extLst>
                <a:ext uri="{FF2B5EF4-FFF2-40B4-BE49-F238E27FC236}">
                  <a16:creationId xmlns:a16="http://schemas.microsoft.com/office/drawing/2014/main" id="{AD4A1008-3865-4155-9924-7E0548EC350C}"/>
                </a:ext>
              </a:extLst>
            </p:cNvPr>
            <p:cNvSpPr>
              <a:spLocks noChangeAspect="1"/>
            </p:cNvSpPr>
            <p:nvPr>
              <p:custDataLst>
                <p:tags r:id="rId26"/>
              </p:custDataLst>
            </p:nvPr>
          </p:nvSpPr>
          <p:spPr>
            <a:xfrm>
              <a:off x="0" y="0"/>
              <a:ext cx="914400" cy="914400"/>
            </a:xfrm>
            <a:custGeom>
              <a:avLst/>
              <a:gdLst/>
              <a:ahLst/>
              <a:cxnLst/>
              <a:rect l="l" t="t" r="r" b="b"/>
              <a:pathLst>
                <a:path w="635000" h="635000">
                  <a:moveTo>
                    <a:pt x="317500" y="0"/>
                  </a:moveTo>
                  <a:arcTo wR="317500" hR="317500" stAng="16200000" swAng="13500000"/>
                  <a:lnTo>
                    <a:pt x="317500" y="317500"/>
                  </a:lnTo>
                  <a:close/>
                </a:path>
                <a:path w="635000" h="635000" fill="none">
                  <a:moveTo>
                    <a:pt x="92993" y="542006"/>
                  </a:moveTo>
                  <a:arcTo wR="317500" hR="317500" stAng="8100000" swAng="81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Harvey 6/8 [6]" hidden="1">
              <a:extLst>
                <a:ext uri="{FF2B5EF4-FFF2-40B4-BE49-F238E27FC236}">
                  <a16:creationId xmlns:a16="http://schemas.microsoft.com/office/drawing/2014/main" id="{83C9211C-945F-4AC1-9413-1EC55879FA2B}"/>
                </a:ext>
              </a:extLst>
            </p:cNvPr>
            <p:cNvSpPr>
              <a:spLocks noChangeAspect="1"/>
            </p:cNvSpPr>
            <p:nvPr>
              <p:custDataLst>
                <p:tags r:id="rId27"/>
              </p:custDataLst>
            </p:nvPr>
          </p:nvSpPr>
          <p:spPr>
            <a:xfrm>
              <a:off x="0" y="0"/>
              <a:ext cx="914400" cy="914400"/>
            </a:xfrm>
            <a:custGeom>
              <a:avLst/>
              <a:gdLst/>
              <a:ahLst/>
              <a:cxnLst/>
              <a:rect l="l" t="t" r="r" b="b"/>
              <a:pathLst>
                <a:path w="635000" h="635000">
                  <a:moveTo>
                    <a:pt x="317500" y="0"/>
                  </a:moveTo>
                  <a:arcTo wR="317500" hR="317500" stAng="16200000" swAng="16200000"/>
                  <a:lnTo>
                    <a:pt x="317500" y="317500"/>
                  </a:lnTo>
                  <a:close/>
                </a:path>
                <a:path w="635000" h="635000" fill="none">
                  <a:moveTo>
                    <a:pt x="0" y="317500"/>
                  </a:moveTo>
                  <a:arcTo wR="317500" hR="317500" stAng="10800000" swAng="54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5" name="Harvey 7/8 [7]" hidden="1">
              <a:extLst>
                <a:ext uri="{FF2B5EF4-FFF2-40B4-BE49-F238E27FC236}">
                  <a16:creationId xmlns:a16="http://schemas.microsoft.com/office/drawing/2014/main" id="{BE9B4F0A-AF42-4C57-A9DC-C1E75F25959A}"/>
                </a:ext>
              </a:extLst>
            </p:cNvPr>
            <p:cNvSpPr>
              <a:spLocks noChangeAspect="1"/>
            </p:cNvSpPr>
            <p:nvPr>
              <p:custDataLst>
                <p:tags r:id="rId28"/>
              </p:custDataLst>
            </p:nvPr>
          </p:nvSpPr>
          <p:spPr>
            <a:xfrm>
              <a:off x="0" y="0"/>
              <a:ext cx="914400" cy="914400"/>
            </a:xfrm>
            <a:custGeom>
              <a:avLst/>
              <a:gdLst/>
              <a:ahLst/>
              <a:cxnLst/>
              <a:rect l="l" t="t" r="r" b="b"/>
              <a:pathLst>
                <a:path w="635000" h="635000">
                  <a:moveTo>
                    <a:pt x="317500" y="0"/>
                  </a:moveTo>
                  <a:arcTo wR="317500" hR="317500" stAng="16200000" swAng="18900000"/>
                  <a:lnTo>
                    <a:pt x="317500" y="317500"/>
                  </a:lnTo>
                  <a:close/>
                </a:path>
                <a:path w="635000" h="635000" fill="none">
                  <a:moveTo>
                    <a:pt x="92993" y="92993"/>
                  </a:moveTo>
                  <a:arcTo wR="317500" hR="317500" stAng="13500000" swAng="2700000"/>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6" name="Harvey 8/8 [8]" hidden="1">
              <a:extLst>
                <a:ext uri="{FF2B5EF4-FFF2-40B4-BE49-F238E27FC236}">
                  <a16:creationId xmlns:a16="http://schemas.microsoft.com/office/drawing/2014/main" id="{B01DBED3-6466-4665-82C1-FC700CE328E9}"/>
                </a:ext>
              </a:extLst>
            </p:cNvPr>
            <p:cNvSpPr>
              <a:spLocks noChangeAspect="1"/>
            </p:cNvSpPr>
            <p:nvPr>
              <p:custDataLst>
                <p:tags r:id="rId29"/>
              </p:custDataLst>
            </p:nvPr>
          </p:nvSpPr>
          <p:spPr>
            <a:xfrm>
              <a:off x="0" y="0"/>
              <a:ext cx="914400" cy="914400"/>
            </a:xfrm>
            <a:custGeom>
              <a:avLst/>
              <a:gdLst/>
              <a:ahLst/>
              <a:cxnLst/>
              <a:rect l="l" t="t" r="r" b="b"/>
              <a:pathLst>
                <a:path w="635000" h="635000">
                  <a:moveTo>
                    <a:pt x="317500" y="0"/>
                  </a:moveTo>
                  <a:arcTo wR="317500" hR="317500" stAng="16200000" swAng="21600000"/>
                  <a:close/>
                </a:path>
              </a:pathLst>
            </a:custGeom>
            <a:grpFill/>
            <a:ln w="1905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Tree>
    <p:extLst>
      <p:ext uri="{BB962C8B-B14F-4D97-AF65-F5344CB8AC3E}">
        <p14:creationId xmlns:p14="http://schemas.microsoft.com/office/powerpoint/2010/main" val="1919714218"/>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 id="2147484149" r:id="rId14"/>
    <p:sldLayoutId id="2147484150" r:id="rId15"/>
    <p:sldLayoutId id="2147484151" r:id="rId16"/>
  </p:sldLayoutIdLst>
  <p:hf hdr="0" dt="0"/>
  <p:txStyles>
    <p:titleStyle>
      <a:lvl1pPr algn="l" defTabSz="914400" rtl="0" eaLnBrk="1" latinLnBrk="0" hangingPunct="1">
        <a:lnSpc>
          <a:spcPct val="100000"/>
        </a:lnSpc>
        <a:spcBef>
          <a:spcPct val="0"/>
        </a:spcBef>
        <a:buNone/>
        <a:defRPr sz="2400" b="0" kern="1200">
          <a:solidFill>
            <a:schemeClr val="bg1"/>
          </a:solidFill>
          <a:latin typeface="EYInterstate Light" panose="02000506000000020004" pitchFamily="2" charset="0"/>
          <a:ea typeface="+mj-ea"/>
          <a:cs typeface="Arial" pitchFamily="34" charset="0"/>
        </a:defRPr>
      </a:lvl1pPr>
    </p:titleStyle>
    <p:bodyStyle>
      <a:lvl1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de-DE"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de-DE"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63562" marR="0" indent="-285750"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de-DE" sz="18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800100" marR="0" indent="-285750"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de-DE" sz="16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563" indent="-201613" algn="l" defTabSz="914400" rtl="0" eaLnBrk="1" latinLnBrk="0" hangingPunct="1">
        <a:lnSpc>
          <a:spcPct val="100000"/>
        </a:lnSpc>
        <a:spcBef>
          <a:spcPts val="0"/>
        </a:spcBef>
        <a:spcAft>
          <a:spcPts val="600"/>
        </a:spcAft>
        <a:buClr>
          <a:srgbClr val="FFE600"/>
        </a:buClr>
        <a:buSzPct val="70000"/>
        <a:buFont typeface="Arial" pitchFamily="34" charset="0"/>
        <a:buChar char="►"/>
        <a:tabLst/>
        <a:defRPr kumimoji="0" lang="de-DE" sz="1400" b="0" i="0" u="none" strike="noStrike" kern="1200" cap="none" spc="0" normalizeH="0" baseline="0" noProof="0" dirty="0">
          <a:ln>
            <a:noFill/>
          </a:ln>
          <a:solidFill>
            <a:schemeClr val="bg1"/>
          </a:solidFill>
          <a:effectLst/>
          <a:uLnTx/>
          <a:uFillTx/>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pos="384" userDrawn="1">
          <p15:clr>
            <a:srgbClr val="F26B43"/>
          </p15:clr>
        </p15:guide>
        <p15:guide id="4" pos="7301" userDrawn="1">
          <p15:clr>
            <a:srgbClr val="F26B43"/>
          </p15:clr>
        </p15:guide>
        <p15:guide id="5" orient="horz" pos="187" userDrawn="1">
          <p15:clr>
            <a:srgbClr val="F26B43"/>
          </p15:clr>
        </p15:guide>
        <p15:guide id="6" orient="horz" pos="709" userDrawn="1">
          <p15:clr>
            <a:srgbClr val="F26B43"/>
          </p15:clr>
        </p15:guide>
        <p15:guide id="7" orient="horz" pos="3838" userDrawn="1">
          <p15:clr>
            <a:srgbClr val="F26B43"/>
          </p15:clr>
        </p15:guide>
        <p15:guide id="8" orient="horz" pos="415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52.xml"/><Relationship Id="rId6" Type="http://schemas.openxmlformats.org/officeDocument/2006/relationships/image" Target="../media/image13.png"/><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7.xml"/><Relationship Id="rId1" Type="http://schemas.openxmlformats.org/officeDocument/2006/relationships/tags" Target="../tags/tag63.xml"/><Relationship Id="rId6" Type="http://schemas.openxmlformats.org/officeDocument/2006/relationships/image" Target="../media/image2.png"/><Relationship Id="rId5" Type="http://schemas.openxmlformats.org/officeDocument/2006/relationships/image" Target="../media/image31.png"/><Relationship Id="rId4" Type="http://schemas.openxmlformats.org/officeDocument/2006/relationships/image" Target="../media/image30.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5.xml"/><Relationship Id="rId1" Type="http://schemas.openxmlformats.org/officeDocument/2006/relationships/tags" Target="../tags/tag64.xml"/><Relationship Id="rId5" Type="http://schemas.openxmlformats.org/officeDocument/2006/relationships/image" Target="../media/image22.emf"/><Relationship Id="rId4"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slideLayout" Target="../slideLayouts/slideLayout2.xml"/><Relationship Id="rId1" Type="http://schemas.openxmlformats.org/officeDocument/2006/relationships/tags" Target="../tags/tag54.x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5.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jpeg"/><Relationship Id="rId10" Type="http://schemas.openxmlformats.org/officeDocument/2006/relationships/image" Target="../media/image2.png"/><Relationship Id="rId4" Type="http://schemas.openxmlformats.org/officeDocument/2006/relationships/image" Target="../media/image16.jpeg"/><Relationship Id="rId9" Type="http://schemas.openxmlformats.org/officeDocument/2006/relationships/image" Target="../media/image21.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image" Target="../media/image2.png"/><Relationship Id="rId5" Type="http://schemas.openxmlformats.org/officeDocument/2006/relationships/image" Target="../media/image22.emf"/><Relationship Id="rId4" Type="http://schemas.openxmlformats.org/officeDocument/2006/relationships/oleObject" Target="../embeddings/oleObject20.bin"/></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oleObject" Target="../embeddings/oleObject21.bin"/><Relationship Id="rId7" Type="http://schemas.openxmlformats.org/officeDocument/2006/relationships/image" Target="../media/image25.png"/><Relationship Id="rId12" Type="http://schemas.openxmlformats.org/officeDocument/2006/relationships/image" Target="../media/image29.png"/><Relationship Id="rId2" Type="http://schemas.openxmlformats.org/officeDocument/2006/relationships/slideLayout" Target="../slideLayouts/slideLayout17.xml"/><Relationship Id="rId1" Type="http://schemas.openxmlformats.org/officeDocument/2006/relationships/tags" Target="../tags/tag57.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png"/><Relationship Id="rId4" Type="http://schemas.openxmlformats.org/officeDocument/2006/relationships/image" Target="../media/image1.emf"/><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7.xml"/><Relationship Id="rId1" Type="http://schemas.openxmlformats.org/officeDocument/2006/relationships/tags" Target="../tags/tag58.xml"/><Relationship Id="rId5" Type="http://schemas.openxmlformats.org/officeDocument/2006/relationships/image" Target="../media/image2.png"/><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image" Target="../media/image2.png"/><Relationship Id="rId5" Type="http://schemas.openxmlformats.org/officeDocument/2006/relationships/image" Target="../media/image30.emf"/><Relationship Id="rId4" Type="http://schemas.openxmlformats.org/officeDocument/2006/relationships/oleObject" Target="../embeddings/oleObject2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2" imgH="318" progId="TCLayout.ActiveDocument.1">
                  <p:embed/>
                </p:oleObj>
              </mc:Choice>
              <mc:Fallback>
                <p:oleObj name="think-cell Folie" r:id="rId4" imgW="352" imgH="318" progId="TCLayout.ActiveDocument.1">
                  <p:embed/>
                  <p:pic>
                    <p:nvPicPr>
                      <p:cNvPr id="9" name="Objekt 8"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 name="Grafik 1" descr="Ein Bild, das Text, Screenshot, Schrift enthält.">
            <a:extLst>
              <a:ext uri="{FF2B5EF4-FFF2-40B4-BE49-F238E27FC236}">
                <a16:creationId xmlns:a16="http://schemas.microsoft.com/office/drawing/2014/main" id="{C9CB2D3D-C3A8-B7CB-B981-E3E9CE6D8EE1}"/>
              </a:ext>
            </a:extLst>
          </p:cNvPr>
          <p:cNvPicPr>
            <a:picLocks noChangeAspect="1"/>
          </p:cNvPicPr>
          <p:nvPr/>
        </p:nvPicPr>
        <p:blipFill>
          <a:blip r:embed="rId6"/>
          <a:stretch>
            <a:fillRect/>
          </a:stretch>
        </p:blipFill>
        <p:spPr>
          <a:xfrm>
            <a:off x="1959656" y="1030929"/>
            <a:ext cx="8279753" cy="2909728"/>
          </a:xfrm>
          <a:prstGeom prst="rect">
            <a:avLst/>
          </a:prstGeom>
        </p:spPr>
      </p:pic>
    </p:spTree>
    <p:extLst>
      <p:ext uri="{BB962C8B-B14F-4D97-AF65-F5344CB8AC3E}">
        <p14:creationId xmlns:p14="http://schemas.microsoft.com/office/powerpoint/2010/main" val="227459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3" name="Objekt 22" hidden="1">
            <a:extLst>
              <a:ext uri="{FF2B5EF4-FFF2-40B4-BE49-F238E27FC236}">
                <a16:creationId xmlns:a16="http://schemas.microsoft.com/office/drawing/2014/main" id="{DE46DCC0-7EAC-4890-82ED-504558D3F750}"/>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52" imgH="318" progId="TCLayout.ActiveDocument.1">
                  <p:embed/>
                </p:oleObj>
              </mc:Choice>
              <mc:Fallback>
                <p:oleObj name="think-cell Folie" r:id="rId4" imgW="352" imgH="318" progId="TCLayout.ActiveDocument.1">
                  <p:embed/>
                  <p:pic>
                    <p:nvPicPr>
                      <p:cNvPr id="23" name="Objekt 22" hidden="1">
                        <a:extLst>
                          <a:ext uri="{FF2B5EF4-FFF2-40B4-BE49-F238E27FC236}">
                            <a16:creationId xmlns:a16="http://schemas.microsoft.com/office/drawing/2014/main" id="{DE46DCC0-7EAC-4890-82ED-504558D3F75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Rechteck 21" hidden="1">
            <a:extLst>
              <a:ext uri="{FF2B5EF4-FFF2-40B4-BE49-F238E27FC236}">
                <a16:creationId xmlns:a16="http://schemas.microsoft.com/office/drawing/2014/main" id="{844EA219-D6C7-4B1F-9BFA-162027D8BA3E}"/>
              </a:ext>
            </a:extLst>
          </p:cNvPr>
          <p:cNvSpPr/>
          <p:nvPr>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en-US" sz="2400" u="none" strike="noStrike" kern="0" cap="none" spc="0" normalizeH="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el 1">
            <a:extLst>
              <a:ext uri="{FF2B5EF4-FFF2-40B4-BE49-F238E27FC236}">
                <a16:creationId xmlns:a16="http://schemas.microsoft.com/office/drawing/2014/main" id="{676ECD43-7A44-475E-BA1F-B87186A6AA2B}"/>
              </a:ext>
            </a:extLst>
          </p:cNvPr>
          <p:cNvSpPr>
            <a:spLocks noGrp="1"/>
          </p:cNvSpPr>
          <p:nvPr>
            <p:ph type="title"/>
          </p:nvPr>
        </p:nvSpPr>
        <p:spPr>
          <a:xfrm>
            <a:off x="622215" y="294200"/>
            <a:ext cx="10978515" cy="590400"/>
          </a:xfrm>
        </p:spPr>
        <p:txBody>
          <a:bodyPr vert="horz" lIns="0" tIns="0" rIns="0" bIns="0" rtlCol="0" anchor="t" anchorCtr="0">
            <a:noAutofit/>
          </a:bodyPr>
          <a:lstStyle/>
          <a:p>
            <a:r>
              <a:rPr lang="de-DE" dirty="0">
                <a:latin typeface="EYInterstate Light"/>
                <a:cs typeface="Arial"/>
              </a:rPr>
              <a:t>Zero-Shot-Approach </a:t>
            </a:r>
            <a:r>
              <a:rPr lang="de-DE" dirty="0" err="1">
                <a:latin typeface="EYInterstate Light"/>
                <a:cs typeface="Arial"/>
              </a:rPr>
              <a:t>with</a:t>
            </a:r>
            <a:r>
              <a:rPr lang="de-DE" dirty="0">
                <a:latin typeface="EYInterstate Light"/>
                <a:cs typeface="Arial"/>
              </a:rPr>
              <a:t> SDGs</a:t>
            </a:r>
            <a:endParaRPr lang="de-DE" dirty="0"/>
          </a:p>
        </p:txBody>
      </p:sp>
      <p:grpSp>
        <p:nvGrpSpPr>
          <p:cNvPr id="4" name="Group 6">
            <a:extLst>
              <a:ext uri="{FF2B5EF4-FFF2-40B4-BE49-F238E27FC236}">
                <a16:creationId xmlns:a16="http://schemas.microsoft.com/office/drawing/2014/main" id="{F4721FE7-8B9D-4AF6-8DBD-CAB7C146E488}"/>
              </a:ext>
            </a:extLst>
          </p:cNvPr>
          <p:cNvGrpSpPr/>
          <p:nvPr/>
        </p:nvGrpSpPr>
        <p:grpSpPr>
          <a:xfrm>
            <a:off x="1302528" y="2220490"/>
            <a:ext cx="2406978" cy="1857180"/>
            <a:chOff x="1009650" y="2102584"/>
            <a:chExt cx="3678465" cy="2838234"/>
          </a:xfrm>
          <a:solidFill>
            <a:schemeClr val="accent1"/>
          </a:solidFill>
        </p:grpSpPr>
        <p:sp>
          <p:nvSpPr>
            <p:cNvPr id="20" name="Block Arc 3">
              <a:extLst>
                <a:ext uri="{FF2B5EF4-FFF2-40B4-BE49-F238E27FC236}">
                  <a16:creationId xmlns:a16="http://schemas.microsoft.com/office/drawing/2014/main" id="{C6514EBA-5706-4E9B-8CD6-D5F040CAD4D8}"/>
                </a:ext>
              </a:extLst>
            </p:cNvPr>
            <p:cNvSpPr/>
            <p:nvPr/>
          </p:nvSpPr>
          <p:spPr>
            <a:xfrm>
              <a:off x="1009650" y="2102584"/>
              <a:ext cx="2838234" cy="2838234"/>
            </a:xfrm>
            <a:prstGeom prst="blockArc">
              <a:avLst>
                <a:gd name="adj1" fmla="val 21570102"/>
                <a:gd name="adj2" fmla="val 17581411"/>
                <a:gd name="adj3" fmla="val 105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ea typeface="+mn-ea"/>
                <a:cs typeface="+mn-cs"/>
              </a:endParaRPr>
            </a:p>
          </p:txBody>
        </p:sp>
        <p:sp>
          <p:nvSpPr>
            <p:cNvPr id="21" name="Arrow: Right 5">
              <a:extLst>
                <a:ext uri="{FF2B5EF4-FFF2-40B4-BE49-F238E27FC236}">
                  <a16:creationId xmlns:a16="http://schemas.microsoft.com/office/drawing/2014/main" id="{B94E1E0F-28A0-4214-99F9-3E2767B35EF6}"/>
                </a:ext>
              </a:extLst>
            </p:cNvPr>
            <p:cNvSpPr/>
            <p:nvPr/>
          </p:nvSpPr>
          <p:spPr>
            <a:xfrm>
              <a:off x="3541486" y="3216901"/>
              <a:ext cx="1146629" cy="609600"/>
            </a:xfrm>
            <a:prstGeom prst="rightArrow">
              <a:avLst>
                <a:gd name="adj1" fmla="val 50000"/>
                <a:gd name="adj2" fmla="val 738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ea typeface="+mn-ea"/>
                <a:cs typeface="+mn-cs"/>
              </a:endParaRPr>
            </a:p>
          </p:txBody>
        </p:sp>
      </p:grpSp>
      <p:grpSp>
        <p:nvGrpSpPr>
          <p:cNvPr id="5" name="Group 9">
            <a:extLst>
              <a:ext uri="{FF2B5EF4-FFF2-40B4-BE49-F238E27FC236}">
                <a16:creationId xmlns:a16="http://schemas.microsoft.com/office/drawing/2014/main" id="{23646EC1-D36E-4FC3-8DE3-B3C4BC20AD9C}"/>
              </a:ext>
            </a:extLst>
          </p:cNvPr>
          <p:cNvGrpSpPr/>
          <p:nvPr/>
        </p:nvGrpSpPr>
        <p:grpSpPr>
          <a:xfrm>
            <a:off x="3900585" y="2220490"/>
            <a:ext cx="2406978" cy="1857180"/>
            <a:chOff x="1009650" y="2102584"/>
            <a:chExt cx="3678465" cy="2838234"/>
          </a:xfrm>
          <a:solidFill>
            <a:schemeClr val="accent2"/>
          </a:solidFill>
        </p:grpSpPr>
        <p:sp>
          <p:nvSpPr>
            <p:cNvPr id="18" name="Block Arc 10">
              <a:extLst>
                <a:ext uri="{FF2B5EF4-FFF2-40B4-BE49-F238E27FC236}">
                  <a16:creationId xmlns:a16="http://schemas.microsoft.com/office/drawing/2014/main" id="{AC40380F-E537-4F4C-9AB9-8A921ADAC0AA}"/>
                </a:ext>
              </a:extLst>
            </p:cNvPr>
            <p:cNvSpPr/>
            <p:nvPr/>
          </p:nvSpPr>
          <p:spPr>
            <a:xfrm>
              <a:off x="1009650" y="2102584"/>
              <a:ext cx="2838234" cy="2838234"/>
            </a:xfrm>
            <a:prstGeom prst="blockArc">
              <a:avLst>
                <a:gd name="adj1" fmla="val 21570102"/>
                <a:gd name="adj2" fmla="val 17581411"/>
                <a:gd name="adj3" fmla="val 105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ea typeface="+mn-ea"/>
                <a:cs typeface="+mn-cs"/>
              </a:endParaRPr>
            </a:p>
          </p:txBody>
        </p:sp>
        <p:sp>
          <p:nvSpPr>
            <p:cNvPr id="19" name="Arrow: Right 11">
              <a:extLst>
                <a:ext uri="{FF2B5EF4-FFF2-40B4-BE49-F238E27FC236}">
                  <a16:creationId xmlns:a16="http://schemas.microsoft.com/office/drawing/2014/main" id="{66F66D54-EC7C-4533-BF01-124E786F8935}"/>
                </a:ext>
              </a:extLst>
            </p:cNvPr>
            <p:cNvSpPr/>
            <p:nvPr/>
          </p:nvSpPr>
          <p:spPr>
            <a:xfrm>
              <a:off x="3541486" y="3216901"/>
              <a:ext cx="1146629" cy="609600"/>
            </a:xfrm>
            <a:prstGeom prst="rightArrow">
              <a:avLst>
                <a:gd name="adj1" fmla="val 50000"/>
                <a:gd name="adj2" fmla="val 738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ea typeface="+mn-ea"/>
                <a:cs typeface="+mn-cs"/>
              </a:endParaRPr>
            </a:p>
          </p:txBody>
        </p:sp>
      </p:grpSp>
      <p:grpSp>
        <p:nvGrpSpPr>
          <p:cNvPr id="6" name="Group 12">
            <a:extLst>
              <a:ext uri="{FF2B5EF4-FFF2-40B4-BE49-F238E27FC236}">
                <a16:creationId xmlns:a16="http://schemas.microsoft.com/office/drawing/2014/main" id="{4D1301CC-D79E-48D4-8D2A-784561229E77}"/>
              </a:ext>
            </a:extLst>
          </p:cNvPr>
          <p:cNvGrpSpPr/>
          <p:nvPr/>
        </p:nvGrpSpPr>
        <p:grpSpPr>
          <a:xfrm>
            <a:off x="6411556" y="2220490"/>
            <a:ext cx="2406978" cy="1857180"/>
            <a:chOff x="1009650" y="2102584"/>
            <a:chExt cx="3678465" cy="2838234"/>
          </a:xfrm>
          <a:solidFill>
            <a:schemeClr val="accent3"/>
          </a:solidFill>
        </p:grpSpPr>
        <p:sp>
          <p:nvSpPr>
            <p:cNvPr id="16" name="Block Arc 13">
              <a:extLst>
                <a:ext uri="{FF2B5EF4-FFF2-40B4-BE49-F238E27FC236}">
                  <a16:creationId xmlns:a16="http://schemas.microsoft.com/office/drawing/2014/main" id="{3346AF05-70A3-4E37-AEF7-933D1045D830}"/>
                </a:ext>
              </a:extLst>
            </p:cNvPr>
            <p:cNvSpPr/>
            <p:nvPr/>
          </p:nvSpPr>
          <p:spPr>
            <a:xfrm>
              <a:off x="1009650" y="2102584"/>
              <a:ext cx="2838234" cy="2838234"/>
            </a:xfrm>
            <a:prstGeom prst="blockArc">
              <a:avLst>
                <a:gd name="adj1" fmla="val 21570102"/>
                <a:gd name="adj2" fmla="val 17581411"/>
                <a:gd name="adj3" fmla="val 1058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ea typeface="+mn-ea"/>
                <a:cs typeface="+mn-cs"/>
              </a:endParaRPr>
            </a:p>
          </p:txBody>
        </p:sp>
        <p:sp>
          <p:nvSpPr>
            <p:cNvPr id="17" name="Arrow: Right 14">
              <a:extLst>
                <a:ext uri="{FF2B5EF4-FFF2-40B4-BE49-F238E27FC236}">
                  <a16:creationId xmlns:a16="http://schemas.microsoft.com/office/drawing/2014/main" id="{5E654D12-6D32-497E-8145-FDC00F449BF4}"/>
                </a:ext>
              </a:extLst>
            </p:cNvPr>
            <p:cNvSpPr/>
            <p:nvPr/>
          </p:nvSpPr>
          <p:spPr>
            <a:xfrm>
              <a:off x="3541486" y="3216901"/>
              <a:ext cx="1146629" cy="609600"/>
            </a:xfrm>
            <a:prstGeom prst="rightArrow">
              <a:avLst>
                <a:gd name="adj1" fmla="val 50000"/>
                <a:gd name="adj2" fmla="val 738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ea typeface="+mn-ea"/>
                <a:cs typeface="+mn-cs"/>
              </a:endParaRPr>
            </a:p>
          </p:txBody>
        </p:sp>
      </p:grpSp>
      <p:sp>
        <p:nvSpPr>
          <p:cNvPr id="7" name="Block Arc 16">
            <a:extLst>
              <a:ext uri="{FF2B5EF4-FFF2-40B4-BE49-F238E27FC236}">
                <a16:creationId xmlns:a16="http://schemas.microsoft.com/office/drawing/2014/main" id="{94ACC1F5-A3C5-4C33-A6AC-85E1B631DC5C}"/>
              </a:ext>
            </a:extLst>
          </p:cNvPr>
          <p:cNvSpPr/>
          <p:nvPr/>
        </p:nvSpPr>
        <p:spPr>
          <a:xfrm>
            <a:off x="9038642" y="2220490"/>
            <a:ext cx="1857179" cy="1857180"/>
          </a:xfrm>
          <a:prstGeom prst="blockArc">
            <a:avLst>
              <a:gd name="adj1" fmla="val 17592716"/>
              <a:gd name="adj2" fmla="val 17581411"/>
              <a:gd name="adj3" fmla="val 10584"/>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ea typeface="+mn-ea"/>
              <a:cs typeface="+mn-cs"/>
            </a:endParaRPr>
          </a:p>
        </p:txBody>
      </p:sp>
      <p:sp>
        <p:nvSpPr>
          <p:cNvPr id="8" name="TextBox 18">
            <a:extLst>
              <a:ext uri="{FF2B5EF4-FFF2-40B4-BE49-F238E27FC236}">
                <a16:creationId xmlns:a16="http://schemas.microsoft.com/office/drawing/2014/main" id="{53048EC2-07B4-4E3A-BD90-A648C2D67BC5}"/>
              </a:ext>
            </a:extLst>
          </p:cNvPr>
          <p:cNvSpPr txBox="1"/>
          <p:nvPr/>
        </p:nvSpPr>
        <p:spPr>
          <a:xfrm>
            <a:off x="1302528" y="2451148"/>
            <a:ext cx="1767955"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FFFFFF"/>
                </a:solidFill>
                <a:effectLst/>
                <a:uLnTx/>
                <a:uFillTx/>
                <a:ea typeface="+mn-ea"/>
                <a:cs typeface="+mn-cs"/>
              </a:rPr>
              <a:t>1</a:t>
            </a:r>
            <a:endParaRPr kumimoji="0" lang="en-US" sz="8000" b="1" i="0" u="none" strike="noStrike" kern="1200" cap="none" spc="0" normalizeH="0" baseline="0" noProof="0" dirty="0">
              <a:ln>
                <a:noFill/>
              </a:ln>
              <a:solidFill>
                <a:srgbClr val="FFFFFF"/>
              </a:solidFill>
              <a:effectLst/>
              <a:uLnTx/>
              <a:uFillTx/>
              <a:ea typeface="Noto Sans" panose="020B0502040504020204" pitchFamily="34"/>
              <a:cs typeface="Noto Sans" panose="020B0502040504020204" pitchFamily="34"/>
            </a:endParaRPr>
          </a:p>
        </p:txBody>
      </p:sp>
      <p:sp>
        <p:nvSpPr>
          <p:cNvPr id="9" name="TextBox 19">
            <a:extLst>
              <a:ext uri="{FF2B5EF4-FFF2-40B4-BE49-F238E27FC236}">
                <a16:creationId xmlns:a16="http://schemas.microsoft.com/office/drawing/2014/main" id="{2519AA31-A72C-402B-9C5D-6E43BA902285}"/>
              </a:ext>
            </a:extLst>
          </p:cNvPr>
          <p:cNvSpPr txBox="1"/>
          <p:nvPr/>
        </p:nvSpPr>
        <p:spPr>
          <a:xfrm>
            <a:off x="3929614" y="2451148"/>
            <a:ext cx="1767955"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FFFFFF"/>
                </a:solidFill>
                <a:effectLst/>
                <a:uLnTx/>
                <a:uFillTx/>
                <a:ea typeface="+mn-ea"/>
                <a:cs typeface="+mn-cs"/>
              </a:rPr>
              <a:t>2</a:t>
            </a:r>
            <a:endParaRPr kumimoji="0" lang="en-GB" sz="8000" b="1" i="0" u="none" strike="noStrike" kern="1200" cap="none" spc="0" normalizeH="0" baseline="0" noProof="0" dirty="0">
              <a:ln>
                <a:noFill/>
              </a:ln>
              <a:solidFill>
                <a:srgbClr val="FFFFFF"/>
              </a:solidFill>
              <a:effectLst/>
              <a:uLnTx/>
              <a:uFillTx/>
              <a:ea typeface="Noto Sans" panose="020B0502040504020204" pitchFamily="34"/>
              <a:cs typeface="Noto Sans" panose="020B0502040504020204" pitchFamily="34"/>
            </a:endParaRPr>
          </a:p>
        </p:txBody>
      </p:sp>
      <p:sp>
        <p:nvSpPr>
          <p:cNvPr id="10" name="TextBox 20">
            <a:extLst>
              <a:ext uri="{FF2B5EF4-FFF2-40B4-BE49-F238E27FC236}">
                <a16:creationId xmlns:a16="http://schemas.microsoft.com/office/drawing/2014/main" id="{CF301A44-4617-45D0-86D6-EF5A85C32FD7}"/>
              </a:ext>
            </a:extLst>
          </p:cNvPr>
          <p:cNvSpPr txBox="1">
            <a:spLocks/>
          </p:cNvSpPr>
          <p:nvPr/>
        </p:nvSpPr>
        <p:spPr>
          <a:xfrm>
            <a:off x="6504958" y="2451148"/>
            <a:ext cx="1767955"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FFFFFF"/>
                </a:solidFill>
                <a:effectLst/>
                <a:uLnTx/>
                <a:uFillTx/>
                <a:ea typeface="+mn-ea"/>
                <a:cs typeface="+mn-cs"/>
              </a:rPr>
              <a:t>3</a:t>
            </a:r>
            <a:endParaRPr kumimoji="0" lang="en-GB" sz="8000" b="1" i="0" u="none" strike="noStrike" kern="1200" cap="none" spc="0" normalizeH="0" baseline="0" noProof="0" dirty="0">
              <a:ln>
                <a:noFill/>
              </a:ln>
              <a:solidFill>
                <a:srgbClr val="FFFFFF"/>
              </a:solidFill>
              <a:effectLst/>
              <a:uLnTx/>
              <a:uFillTx/>
              <a:ea typeface="Noto Sans" panose="020B0502040504020204" pitchFamily="34"/>
              <a:cs typeface="Noto Sans" panose="020B0502040504020204" pitchFamily="34"/>
            </a:endParaRPr>
          </a:p>
        </p:txBody>
      </p:sp>
      <p:sp>
        <p:nvSpPr>
          <p:cNvPr id="11" name="TextBox 21">
            <a:extLst>
              <a:ext uri="{FF2B5EF4-FFF2-40B4-BE49-F238E27FC236}">
                <a16:creationId xmlns:a16="http://schemas.microsoft.com/office/drawing/2014/main" id="{F9F4AE0D-3187-42E0-A2F0-E23013DCFBA5}"/>
              </a:ext>
            </a:extLst>
          </p:cNvPr>
          <p:cNvSpPr txBox="1"/>
          <p:nvPr/>
        </p:nvSpPr>
        <p:spPr>
          <a:xfrm>
            <a:off x="9027867" y="2451148"/>
            <a:ext cx="1767955" cy="132343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a:noFill/>
                </a:ln>
                <a:solidFill>
                  <a:srgbClr val="FFFFFF"/>
                </a:solidFill>
                <a:effectLst/>
                <a:uLnTx/>
                <a:uFillTx/>
                <a:ea typeface="+mn-ea"/>
                <a:cs typeface="+mn-cs"/>
              </a:rPr>
              <a:t>4</a:t>
            </a:r>
            <a:endParaRPr kumimoji="0" lang="en-GB" sz="8000" b="1" i="0" u="none" strike="noStrike" kern="1200" cap="none" spc="0" normalizeH="0" baseline="0" noProof="0" dirty="0">
              <a:ln>
                <a:noFill/>
              </a:ln>
              <a:solidFill>
                <a:srgbClr val="FFFFFF"/>
              </a:solidFill>
              <a:effectLst/>
              <a:uLnTx/>
              <a:uFillTx/>
              <a:ea typeface="Noto Sans" panose="020B0502040504020204" pitchFamily="34"/>
              <a:cs typeface="Noto Sans" panose="020B0502040504020204" pitchFamily="34"/>
            </a:endParaRPr>
          </a:p>
        </p:txBody>
      </p:sp>
      <p:grpSp>
        <p:nvGrpSpPr>
          <p:cNvPr id="24" name="Group 4">
            <a:extLst>
              <a:ext uri="{FF2B5EF4-FFF2-40B4-BE49-F238E27FC236}">
                <a16:creationId xmlns:a16="http://schemas.microsoft.com/office/drawing/2014/main" id="{AF677E56-890C-45D2-80A7-714D821B26DB}"/>
              </a:ext>
            </a:extLst>
          </p:cNvPr>
          <p:cNvGrpSpPr>
            <a:grpSpLocks noChangeAspect="1"/>
          </p:cNvGrpSpPr>
          <p:nvPr/>
        </p:nvGrpSpPr>
        <p:grpSpPr bwMode="auto">
          <a:xfrm>
            <a:off x="742719" y="547260"/>
            <a:ext cx="10723120" cy="5807075"/>
            <a:chOff x="969" y="744"/>
            <a:chExt cx="5584" cy="3024"/>
          </a:xfrm>
          <a:solidFill>
            <a:schemeClr val="tx1">
              <a:lumMod val="60000"/>
              <a:lumOff val="40000"/>
              <a:alpha val="7000"/>
            </a:schemeClr>
          </a:solidFill>
        </p:grpSpPr>
        <p:sp>
          <p:nvSpPr>
            <p:cNvPr id="25" name="Freeform 5">
              <a:extLst>
                <a:ext uri="{FF2B5EF4-FFF2-40B4-BE49-F238E27FC236}">
                  <a16:creationId xmlns:a16="http://schemas.microsoft.com/office/drawing/2014/main" id="{EA631113-3D5F-4895-B086-92BC80FB221A}"/>
                </a:ext>
              </a:extLst>
            </p:cNvPr>
            <p:cNvSpPr>
              <a:spLocks noEditPoints="1"/>
            </p:cNvSpPr>
            <p:nvPr/>
          </p:nvSpPr>
          <p:spPr bwMode="auto">
            <a:xfrm>
              <a:off x="969" y="744"/>
              <a:ext cx="5584" cy="3024"/>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26" name="Freeform 6">
              <a:extLst>
                <a:ext uri="{FF2B5EF4-FFF2-40B4-BE49-F238E27FC236}">
                  <a16:creationId xmlns:a16="http://schemas.microsoft.com/office/drawing/2014/main" id="{58EE841A-4B7A-45F6-A583-F95065D3818D}"/>
                </a:ext>
              </a:extLst>
            </p:cNvPr>
            <p:cNvSpPr>
              <a:spLocks noEditPoints="1"/>
            </p:cNvSpPr>
            <p:nvPr/>
          </p:nvSpPr>
          <p:spPr bwMode="auto">
            <a:xfrm>
              <a:off x="969" y="744"/>
              <a:ext cx="5584" cy="3024"/>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grpSp>
      <p:sp>
        <p:nvSpPr>
          <p:cNvPr id="27" name="Rechteck 26">
            <a:extLst>
              <a:ext uri="{FF2B5EF4-FFF2-40B4-BE49-F238E27FC236}">
                <a16:creationId xmlns:a16="http://schemas.microsoft.com/office/drawing/2014/main" id="{3770073A-0639-4E96-9355-8ABACAB5F15B}"/>
              </a:ext>
            </a:extLst>
          </p:cNvPr>
          <p:cNvSpPr/>
          <p:nvPr/>
        </p:nvSpPr>
        <p:spPr>
          <a:xfrm>
            <a:off x="1177384" y="4579870"/>
            <a:ext cx="1894292" cy="971818"/>
          </a:xfrm>
          <a:prstGeom prst="rect">
            <a:avLst/>
          </a:prstGeom>
        </p:spPr>
        <p:txBody>
          <a:bodyPr lIns="0" tIns="0" rIns="0" bIns="0" anchor="t">
            <a:noAutofit/>
          </a:bodyPr>
          <a:lstStyle/>
          <a:p>
            <a:pPr algn="ctr">
              <a:lnSpc>
                <a:spcPct val="110000"/>
              </a:lnSpc>
              <a:spcBef>
                <a:spcPts val="600"/>
              </a:spcBef>
            </a:pPr>
            <a:r>
              <a:rPr lang="en-US" sz="1200" dirty="0">
                <a:solidFill>
                  <a:schemeClr val="bg1"/>
                </a:solidFill>
              </a:rPr>
              <a:t>In a first step, a batch of SDGs was input to the system.</a:t>
            </a:r>
            <a:br>
              <a:rPr lang="en-US" sz="1200" dirty="0">
                <a:solidFill>
                  <a:schemeClr val="bg1"/>
                </a:solidFill>
              </a:rPr>
            </a:br>
            <a:r>
              <a:rPr lang="en-US" sz="1200" dirty="0">
                <a:solidFill>
                  <a:schemeClr val="bg1"/>
                </a:solidFill>
              </a:rPr>
              <a:t>This is due to the fact, that the selected zero shot approach only works with ten labels </a:t>
            </a:r>
          </a:p>
          <a:p>
            <a:pPr algn="ctr">
              <a:lnSpc>
                <a:spcPct val="110000"/>
              </a:lnSpc>
              <a:spcBef>
                <a:spcPts val="600"/>
              </a:spcBef>
            </a:pPr>
            <a:endParaRPr lang="en-US" sz="1200" dirty="0">
              <a:solidFill>
                <a:schemeClr val="bg1"/>
              </a:solidFill>
            </a:endParaRPr>
          </a:p>
        </p:txBody>
      </p:sp>
      <p:sp>
        <p:nvSpPr>
          <p:cNvPr id="28" name="Rechteck 27">
            <a:extLst>
              <a:ext uri="{FF2B5EF4-FFF2-40B4-BE49-F238E27FC236}">
                <a16:creationId xmlns:a16="http://schemas.microsoft.com/office/drawing/2014/main" id="{38716B1E-98C8-4667-ACF9-D8DB7452492E}"/>
              </a:ext>
            </a:extLst>
          </p:cNvPr>
          <p:cNvSpPr/>
          <p:nvPr/>
        </p:nvSpPr>
        <p:spPr>
          <a:xfrm>
            <a:off x="4023855" y="4579870"/>
            <a:ext cx="1638077" cy="965567"/>
          </a:xfrm>
          <a:prstGeom prst="rect">
            <a:avLst/>
          </a:prstGeom>
        </p:spPr>
        <p:txBody>
          <a:bodyPr lIns="0" tIns="0" rIns="0" bIns="0" anchor="t">
            <a:noAutofit/>
          </a:bodyPr>
          <a:lstStyle/>
          <a:p>
            <a:pPr algn="ctr">
              <a:lnSpc>
                <a:spcPct val="110000"/>
              </a:lnSpc>
              <a:spcBef>
                <a:spcPts val="600"/>
              </a:spcBef>
            </a:pPr>
            <a:r>
              <a:rPr lang="en-US" sz="1200" dirty="0">
                <a:solidFill>
                  <a:schemeClr val="bg1"/>
                </a:solidFill>
              </a:rPr>
              <a:t>In a second step, the second batch of SDGs were introduced to the system.</a:t>
            </a:r>
          </a:p>
        </p:txBody>
      </p:sp>
      <p:sp>
        <p:nvSpPr>
          <p:cNvPr id="29" name="Rechteck 28">
            <a:extLst>
              <a:ext uri="{FF2B5EF4-FFF2-40B4-BE49-F238E27FC236}">
                <a16:creationId xmlns:a16="http://schemas.microsoft.com/office/drawing/2014/main" id="{331ADB0C-8B6C-49AE-A877-7D45F99CBA1C}"/>
              </a:ext>
            </a:extLst>
          </p:cNvPr>
          <p:cNvSpPr/>
          <p:nvPr/>
        </p:nvSpPr>
        <p:spPr>
          <a:xfrm>
            <a:off x="6614111" y="4579870"/>
            <a:ext cx="1638077" cy="965567"/>
          </a:xfrm>
          <a:prstGeom prst="rect">
            <a:avLst/>
          </a:prstGeom>
        </p:spPr>
        <p:txBody>
          <a:bodyPr lIns="0" tIns="0" rIns="0" bIns="0" anchor="t">
            <a:noAutofit/>
          </a:bodyPr>
          <a:lstStyle/>
          <a:p>
            <a:pPr algn="ctr">
              <a:lnSpc>
                <a:spcPct val="110000"/>
              </a:lnSpc>
              <a:spcBef>
                <a:spcPts val="600"/>
              </a:spcBef>
            </a:pPr>
            <a:r>
              <a:rPr lang="en-US" sz="1200" dirty="0">
                <a:solidFill>
                  <a:schemeClr val="bg1"/>
                </a:solidFill>
              </a:rPr>
              <a:t>The three best fitting SDGs from the previous two rounds were selected for another round.</a:t>
            </a:r>
          </a:p>
        </p:txBody>
      </p:sp>
      <p:sp>
        <p:nvSpPr>
          <p:cNvPr id="30" name="Rechteck 29">
            <a:extLst>
              <a:ext uri="{FF2B5EF4-FFF2-40B4-BE49-F238E27FC236}">
                <a16:creationId xmlns:a16="http://schemas.microsoft.com/office/drawing/2014/main" id="{BA0BABDC-5D2E-43F3-B673-042FB37B6245}"/>
              </a:ext>
            </a:extLst>
          </p:cNvPr>
          <p:cNvSpPr/>
          <p:nvPr/>
        </p:nvSpPr>
        <p:spPr>
          <a:xfrm>
            <a:off x="9204367" y="4579870"/>
            <a:ext cx="1638077" cy="979899"/>
          </a:xfrm>
          <a:prstGeom prst="rect">
            <a:avLst/>
          </a:prstGeom>
        </p:spPr>
        <p:txBody>
          <a:bodyPr lIns="0" tIns="0" rIns="0" bIns="0" anchor="t">
            <a:noAutofit/>
          </a:bodyPr>
          <a:lstStyle/>
          <a:p>
            <a:pPr algn="ctr">
              <a:lnSpc>
                <a:spcPct val="110000"/>
              </a:lnSpc>
              <a:spcBef>
                <a:spcPts val="600"/>
              </a:spcBef>
            </a:pPr>
            <a:r>
              <a:rPr lang="en-US" sz="1200" dirty="0">
                <a:solidFill>
                  <a:schemeClr val="bg1"/>
                </a:solidFill>
              </a:rPr>
              <a:t>Last, the six best fitting SDGs with their corresponding probability / correlation were returned</a:t>
            </a:r>
          </a:p>
        </p:txBody>
      </p:sp>
      <p:sp>
        <p:nvSpPr>
          <p:cNvPr id="3" name="Foliennummernplatzhalter 2">
            <a:extLst>
              <a:ext uri="{FF2B5EF4-FFF2-40B4-BE49-F238E27FC236}">
                <a16:creationId xmlns:a16="http://schemas.microsoft.com/office/drawing/2014/main" id="{2AB54C48-1646-4A1E-8F21-D14DB9457221}"/>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10</a:t>
            </a:fld>
            <a:endParaRPr lang="en-US" noProof="0" dirty="0"/>
          </a:p>
        </p:txBody>
      </p:sp>
      <p:sp>
        <p:nvSpPr>
          <p:cNvPr id="13" name="Text Placeholder 2">
            <a:extLst>
              <a:ext uri="{FF2B5EF4-FFF2-40B4-BE49-F238E27FC236}">
                <a16:creationId xmlns:a16="http://schemas.microsoft.com/office/drawing/2014/main" id="{D925EA28-4EF1-4C98-BC50-DA8F6176640C}"/>
              </a:ext>
            </a:extLst>
          </p:cNvPr>
          <p:cNvSpPr txBox="1">
            <a:spLocks/>
          </p:cNvSpPr>
          <p:nvPr/>
        </p:nvSpPr>
        <p:spPr>
          <a:xfrm>
            <a:off x="616172" y="1073758"/>
            <a:ext cx="11229158" cy="841349"/>
          </a:xfrm>
          <a:prstGeom prst="rect">
            <a:avLst/>
          </a:prstGeom>
        </p:spPr>
        <p:txBody>
          <a:bodyPr vert="horz" lIns="0" tIns="0" rIns="0" bIns="0" rtlCol="0" anchor="t">
            <a:noAutofit/>
          </a:bodyPr>
          <a:lstStyle>
            <a:lvl1pPr marL="0" marR="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11175" marR="0"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8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746125" marR="0"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6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563" marR="0"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4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en-US">
                <a:solidFill>
                  <a:srgbClr val="FFFFFF"/>
                </a:solidFill>
                <a:latin typeface="Georgia Pro"/>
              </a:rPr>
              <a:t>The Zero-Shot-Classification-Approach can be selected to categorize projects. Project summaries that were previously created are being combined with category labels. As a result, the LLM returns a set of values, matching labels (categories) with project.</a:t>
            </a:r>
            <a:endParaRPr lang="en-US">
              <a:solidFill>
                <a:srgbClr val="FFFFFF"/>
              </a:solidFill>
              <a:latin typeface="Georgia Pro" panose="02040502050405020303" pitchFamily="18" charset="0"/>
            </a:endParaRPr>
          </a:p>
        </p:txBody>
      </p:sp>
      <p:sp>
        <p:nvSpPr>
          <p:cNvPr id="12" name="Text Placeholder 2">
            <a:extLst>
              <a:ext uri="{FF2B5EF4-FFF2-40B4-BE49-F238E27FC236}">
                <a16:creationId xmlns:a16="http://schemas.microsoft.com/office/drawing/2014/main" id="{B22D9BA7-FA66-89D2-796F-CF3872718B85}"/>
              </a:ext>
            </a:extLst>
          </p:cNvPr>
          <p:cNvSpPr txBox="1">
            <a:spLocks/>
          </p:cNvSpPr>
          <p:nvPr/>
        </p:nvSpPr>
        <p:spPr>
          <a:xfrm>
            <a:off x="741430" y="5986674"/>
            <a:ext cx="11229158" cy="841349"/>
          </a:xfrm>
          <a:prstGeom prst="rect">
            <a:avLst/>
          </a:prstGeom>
        </p:spPr>
        <p:txBody>
          <a:bodyPr vert="horz" lIns="0" tIns="0" rIns="0" bIns="0" rtlCol="0" anchor="t">
            <a:noAutofit/>
          </a:bodyPr>
          <a:lstStyle>
            <a:lvl1pPr marL="0" marR="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11175" marR="0"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8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746125" marR="0"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6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563" marR="0"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4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en-US">
                <a:solidFill>
                  <a:srgbClr val="FFFFFF"/>
                </a:solidFill>
                <a:latin typeface="Georgia Pro"/>
              </a:rPr>
              <a:t>When classifying with priorities or focus areas, splitting up labels into batches is not necessary</a:t>
            </a:r>
            <a:endParaRPr lang="de-DE"/>
          </a:p>
        </p:txBody>
      </p:sp>
    </p:spTree>
    <p:extLst>
      <p:ext uri="{BB962C8B-B14F-4D97-AF65-F5344CB8AC3E}">
        <p14:creationId xmlns:p14="http://schemas.microsoft.com/office/powerpoint/2010/main" val="39776368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E177-908D-403C-85A7-D808653C1A8F}"/>
              </a:ext>
            </a:extLst>
          </p:cNvPr>
          <p:cNvSpPr>
            <a:spLocks noGrp="1"/>
          </p:cNvSpPr>
          <p:nvPr>
            <p:ph type="title"/>
          </p:nvPr>
        </p:nvSpPr>
        <p:spPr/>
        <p:txBody>
          <a:bodyPr/>
          <a:lstStyle/>
          <a:p>
            <a:r>
              <a:rPr lang="en-US" dirty="0"/>
              <a:t>Limitations of Zero-Shot-Approach</a:t>
            </a:r>
          </a:p>
        </p:txBody>
      </p:sp>
      <p:sp>
        <p:nvSpPr>
          <p:cNvPr id="25" name="TextBox 24">
            <a:extLst>
              <a:ext uri="{FF2B5EF4-FFF2-40B4-BE49-F238E27FC236}">
                <a16:creationId xmlns:a16="http://schemas.microsoft.com/office/drawing/2014/main" id="{C40DFFBA-255B-46EF-AEE9-A405DEDE63F0}"/>
              </a:ext>
            </a:extLst>
          </p:cNvPr>
          <p:cNvSpPr txBox="1"/>
          <p:nvPr/>
        </p:nvSpPr>
        <p:spPr>
          <a:xfrm>
            <a:off x="447237" y="633043"/>
            <a:ext cx="2130020" cy="338729"/>
          </a:xfrm>
          <a:prstGeom prst="rect">
            <a:avLst/>
          </a:prstGeom>
          <a:noFill/>
          <a:ln w="12700" cap="sq">
            <a:noFill/>
            <a:miter lim="800000"/>
          </a:ln>
        </p:spPr>
        <p:txBody>
          <a:bodyPr wrap="square" lIns="0" tIns="0" rIns="0" bIns="0" rtlCol="0">
            <a:noAutofit/>
          </a:bodyPr>
          <a:lstStyle/>
          <a:p>
            <a:pPr>
              <a:lnSpc>
                <a:spcPct val="130000"/>
              </a:lnSpc>
            </a:pPr>
            <a:r>
              <a:rPr lang="en-US" sz="1100" cap="all" dirty="0"/>
              <a:t>Subhead saw sea without</a:t>
            </a:r>
          </a:p>
        </p:txBody>
      </p:sp>
      <p:sp>
        <p:nvSpPr>
          <p:cNvPr id="40" name="Line 10">
            <a:extLst>
              <a:ext uri="{FF2B5EF4-FFF2-40B4-BE49-F238E27FC236}">
                <a16:creationId xmlns:a16="http://schemas.microsoft.com/office/drawing/2014/main" id="{CF9DF96F-6407-4F85-B859-6BE840D42D6A}"/>
              </a:ext>
            </a:extLst>
          </p:cNvPr>
          <p:cNvSpPr>
            <a:spLocks noChangeShapeType="1"/>
          </p:cNvSpPr>
          <p:nvPr/>
        </p:nvSpPr>
        <p:spPr bwMode="auto">
          <a:xfrm>
            <a:off x="609918" y="907750"/>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61" name="object 4">
            <a:extLst>
              <a:ext uri="{FF2B5EF4-FFF2-40B4-BE49-F238E27FC236}">
                <a16:creationId xmlns:a16="http://schemas.microsoft.com/office/drawing/2014/main" id="{B9710D2D-6963-44FE-AC5C-5F536278FF98}"/>
              </a:ext>
            </a:extLst>
          </p:cNvPr>
          <p:cNvSpPr txBox="1">
            <a:spLocks/>
          </p:cNvSpPr>
          <p:nvPr/>
        </p:nvSpPr>
        <p:spPr bwMode="gray">
          <a:xfrm>
            <a:off x="609919" y="2866660"/>
            <a:ext cx="3290182" cy="802399"/>
          </a:xfrm>
          <a:prstGeom prst="rect">
            <a:avLst/>
          </a:prstGeom>
        </p:spPr>
        <p:txBody>
          <a:bodyPr vert="horz" wrap="square" lIns="0" tIns="0" rIns="0" bIns="0" rtlCol="0" anchor="t">
            <a:spAutoFit/>
          </a:bodyPr>
          <a:lstStyle/>
          <a:p>
            <a:pPr lvl="0" fontAlgn="base">
              <a:lnSpc>
                <a:spcPct val="110000"/>
              </a:lnSpc>
              <a:spcBef>
                <a:spcPct val="0"/>
              </a:spcBef>
              <a:buClr>
                <a:srgbClr val="FFE600"/>
              </a:buClr>
              <a:buSzPct val="80000"/>
            </a:pPr>
            <a:r>
              <a:rPr lang="en-US" sz="1200" b="0" i="0" dirty="0">
                <a:solidFill>
                  <a:srgbClr val="ECECEC"/>
                </a:solidFill>
                <a:effectLst/>
                <a:latin typeface="Söhne"/>
              </a:rPr>
              <a:t>Zero-shot learning may struggle with unseen </a:t>
            </a:r>
            <a:r>
              <a:rPr lang="en-US" sz="1200">
                <a:solidFill>
                  <a:srgbClr val="ECECEC"/>
                </a:solidFill>
                <a:latin typeface="Söhne"/>
              </a:rPr>
              <a:t>cases</a:t>
            </a:r>
            <a:r>
              <a:rPr lang="en-US" sz="1200" b="0" i="0" dirty="0">
                <a:solidFill>
                  <a:srgbClr val="ECECEC"/>
                </a:solidFill>
                <a:effectLst/>
                <a:latin typeface="Söhne"/>
              </a:rPr>
              <a:t> that deviate significantly from the training data, leading to poor performance due to the lack of direct examples.</a:t>
            </a:r>
            <a:endParaRPr lang="en-US" sz="1200" kern="0" dirty="0">
              <a:solidFill>
                <a:srgbClr val="FFFFFF"/>
              </a:solidFill>
            </a:endParaRPr>
          </a:p>
        </p:txBody>
      </p:sp>
      <p:sp>
        <p:nvSpPr>
          <p:cNvPr id="63" name="Textfeld 62">
            <a:extLst>
              <a:ext uri="{FF2B5EF4-FFF2-40B4-BE49-F238E27FC236}">
                <a16:creationId xmlns:a16="http://schemas.microsoft.com/office/drawing/2014/main" id="{CE413C81-1B96-4AB5-BCAF-D62CD620980D}"/>
              </a:ext>
            </a:extLst>
          </p:cNvPr>
          <p:cNvSpPr txBox="1"/>
          <p:nvPr/>
        </p:nvSpPr>
        <p:spPr>
          <a:xfrm>
            <a:off x="609918" y="2448273"/>
            <a:ext cx="3301420" cy="458725"/>
          </a:xfrm>
          <a:prstGeom prst="rect">
            <a:avLst/>
          </a:prstGeom>
          <a:noFill/>
          <a:ln w="12700" cap="sq">
            <a:noFill/>
            <a:miter lim="800000"/>
          </a:ln>
        </p:spPr>
        <p:txBody>
          <a:bodyPr wrap="square" lIns="0" tIns="0" rIns="0" bIns="0" rtlCol="0" anchor="ctr" anchorCtr="0">
            <a:noAutofit/>
          </a:bodyPr>
          <a:lstStyle/>
          <a:p>
            <a:pPr fontAlgn="base">
              <a:spcBef>
                <a:spcPct val="0"/>
              </a:spcBef>
              <a:spcAft>
                <a:spcPts val="600"/>
              </a:spcAft>
              <a:buClr>
                <a:srgbClr val="FFE600"/>
              </a:buClr>
              <a:buSzPct val="80000"/>
            </a:pPr>
            <a:r>
              <a:rPr lang="en-US" sz="1200" b="1" spc="60" dirty="0">
                <a:solidFill>
                  <a:srgbClr val="00A1D9"/>
                </a:solidFill>
              </a:rPr>
              <a:t>Limited generalization</a:t>
            </a:r>
          </a:p>
        </p:txBody>
      </p:sp>
      <p:sp>
        <p:nvSpPr>
          <p:cNvPr id="64" name="object 4">
            <a:extLst>
              <a:ext uri="{FF2B5EF4-FFF2-40B4-BE49-F238E27FC236}">
                <a16:creationId xmlns:a16="http://schemas.microsoft.com/office/drawing/2014/main" id="{800D8F29-517B-4C57-8CCD-47FBDFBA9C7B}"/>
              </a:ext>
            </a:extLst>
          </p:cNvPr>
          <p:cNvSpPr txBox="1">
            <a:spLocks/>
          </p:cNvSpPr>
          <p:nvPr/>
        </p:nvSpPr>
        <p:spPr bwMode="gray">
          <a:xfrm>
            <a:off x="4265571" y="2866660"/>
            <a:ext cx="3301421" cy="1208664"/>
          </a:xfrm>
          <a:prstGeom prst="rect">
            <a:avLst/>
          </a:prstGeom>
        </p:spPr>
        <p:txBody>
          <a:bodyPr vert="horz" wrap="square" lIns="0" tIns="0" rIns="0" bIns="0" rtlCol="0" anchor="t">
            <a:spAutoFit/>
          </a:bodyPr>
          <a:lstStyle/>
          <a:p>
            <a:pPr lvl="0" fontAlgn="base">
              <a:lnSpc>
                <a:spcPct val="110000"/>
              </a:lnSpc>
              <a:spcBef>
                <a:spcPct val="0"/>
              </a:spcBef>
              <a:buClr>
                <a:srgbClr val="FFE600"/>
              </a:buClr>
              <a:buSzPct val="80000"/>
            </a:pPr>
            <a:r>
              <a:rPr lang="en-US" sz="1200" b="0" i="0" dirty="0">
                <a:solidFill>
                  <a:srgbClr val="ECECEC"/>
                </a:solidFill>
                <a:effectLst/>
                <a:latin typeface="Söhne"/>
              </a:rPr>
              <a:t>Semantic descriptions used for unseen classes can be vague or ambiguous, resulting in misinterpretations and inaccurate predictions.</a:t>
            </a:r>
            <a:endParaRPr lang="en-US" sz="1200" kern="0" dirty="0">
              <a:solidFill>
                <a:srgbClr val="FFFFFF"/>
              </a:solidFill>
            </a:endParaRPr>
          </a:p>
          <a:p>
            <a:pPr lvl="0" fontAlgn="base">
              <a:lnSpc>
                <a:spcPct val="110000"/>
              </a:lnSpc>
              <a:spcBef>
                <a:spcPct val="0"/>
              </a:spcBef>
              <a:buClr>
                <a:srgbClr val="FFE600"/>
              </a:buClr>
              <a:buSzPct val="80000"/>
            </a:pPr>
            <a:endParaRPr lang="en-US" sz="1200" kern="0" dirty="0">
              <a:solidFill>
                <a:srgbClr val="FFFFFF"/>
              </a:solidFill>
            </a:endParaRPr>
          </a:p>
          <a:p>
            <a:pPr lvl="0" fontAlgn="base">
              <a:lnSpc>
                <a:spcPct val="110000"/>
              </a:lnSpc>
              <a:spcBef>
                <a:spcPct val="0"/>
              </a:spcBef>
              <a:buClr>
                <a:srgbClr val="FFE600"/>
              </a:buClr>
              <a:buSzPct val="80000"/>
            </a:pPr>
            <a:endParaRPr lang="en-US" sz="1200" kern="0" dirty="0">
              <a:solidFill>
                <a:srgbClr val="FFFFFF"/>
              </a:solidFill>
            </a:endParaRPr>
          </a:p>
          <a:p>
            <a:pPr lvl="0" fontAlgn="base">
              <a:lnSpc>
                <a:spcPct val="110000"/>
              </a:lnSpc>
              <a:spcBef>
                <a:spcPct val="0"/>
              </a:spcBef>
              <a:buClr>
                <a:srgbClr val="FFE600"/>
              </a:buClr>
              <a:buSzPct val="80000"/>
            </a:pPr>
            <a:endParaRPr lang="en-US" sz="1200" kern="0" dirty="0">
              <a:solidFill>
                <a:srgbClr val="FFFFFF"/>
              </a:solidFill>
            </a:endParaRPr>
          </a:p>
        </p:txBody>
      </p:sp>
      <p:sp>
        <p:nvSpPr>
          <p:cNvPr id="71" name="Textfeld 70">
            <a:extLst>
              <a:ext uri="{FF2B5EF4-FFF2-40B4-BE49-F238E27FC236}">
                <a16:creationId xmlns:a16="http://schemas.microsoft.com/office/drawing/2014/main" id="{CD584C93-DB44-4A2A-A657-202DC92CA6FC}"/>
              </a:ext>
            </a:extLst>
          </p:cNvPr>
          <p:cNvSpPr txBox="1"/>
          <p:nvPr/>
        </p:nvSpPr>
        <p:spPr>
          <a:xfrm>
            <a:off x="4265571" y="2448273"/>
            <a:ext cx="3301420" cy="458725"/>
          </a:xfrm>
          <a:prstGeom prst="rect">
            <a:avLst/>
          </a:prstGeom>
          <a:noFill/>
          <a:ln w="12700" cap="sq">
            <a:noFill/>
            <a:miter lim="800000"/>
          </a:ln>
        </p:spPr>
        <p:txBody>
          <a:bodyPr wrap="square" lIns="0" tIns="0" rIns="0" bIns="0" rtlCol="0" anchor="ctr" anchorCtr="0">
            <a:noAutofit/>
          </a:bodyPr>
          <a:lstStyle/>
          <a:p>
            <a:pPr fontAlgn="base">
              <a:spcBef>
                <a:spcPct val="0"/>
              </a:spcBef>
              <a:spcAft>
                <a:spcPts val="600"/>
              </a:spcAft>
              <a:buClr>
                <a:srgbClr val="FFE600"/>
              </a:buClr>
              <a:buSzPct val="80000"/>
            </a:pPr>
            <a:r>
              <a:rPr lang="en-US" sz="1200" b="1" spc="60" dirty="0">
                <a:solidFill>
                  <a:srgbClr val="00A1D9"/>
                </a:solidFill>
              </a:rPr>
              <a:t>Semantic ambiguity</a:t>
            </a:r>
          </a:p>
        </p:txBody>
      </p:sp>
      <p:sp>
        <p:nvSpPr>
          <p:cNvPr id="72" name="object 4">
            <a:extLst>
              <a:ext uri="{FF2B5EF4-FFF2-40B4-BE49-F238E27FC236}">
                <a16:creationId xmlns:a16="http://schemas.microsoft.com/office/drawing/2014/main" id="{8EE3330B-4044-4DCB-9927-1644309371F1}"/>
              </a:ext>
            </a:extLst>
          </p:cNvPr>
          <p:cNvSpPr txBox="1">
            <a:spLocks/>
          </p:cNvSpPr>
          <p:nvPr/>
        </p:nvSpPr>
        <p:spPr bwMode="gray">
          <a:xfrm>
            <a:off x="7932463" y="2866660"/>
            <a:ext cx="3301420" cy="599267"/>
          </a:xfrm>
          <a:prstGeom prst="rect">
            <a:avLst/>
          </a:prstGeom>
        </p:spPr>
        <p:txBody>
          <a:bodyPr vert="horz" wrap="square" lIns="0" tIns="0" rIns="0" bIns="0" rtlCol="0" anchor="t">
            <a:spAutoFit/>
          </a:bodyPr>
          <a:lstStyle/>
          <a:p>
            <a:pPr fontAlgn="base">
              <a:lnSpc>
                <a:spcPct val="110000"/>
              </a:lnSpc>
              <a:spcBef>
                <a:spcPct val="0"/>
              </a:spcBef>
              <a:buClr>
                <a:srgbClr val="FFE600"/>
              </a:buClr>
              <a:buSzPct val="80000"/>
            </a:pPr>
            <a:r>
              <a:rPr lang="en-US" sz="1200">
                <a:solidFill>
                  <a:srgbClr val="ECECEC"/>
                </a:solidFill>
                <a:latin typeface="Söhne"/>
              </a:rPr>
              <a:t>Since Zero-shot</a:t>
            </a:r>
            <a:r>
              <a:rPr lang="en-US" sz="1200" b="0" i="0" dirty="0">
                <a:solidFill>
                  <a:srgbClr val="ECECEC"/>
                </a:solidFill>
                <a:effectLst/>
                <a:latin typeface="Söhne"/>
              </a:rPr>
              <a:t> models </a:t>
            </a:r>
            <a:r>
              <a:rPr lang="en-US" sz="1200">
                <a:solidFill>
                  <a:srgbClr val="ECECEC"/>
                </a:solidFill>
                <a:latin typeface="Söhne"/>
              </a:rPr>
              <a:t>only provide a set of numbers, matching the input text to labels, there is an inherent lack of transparency and traceability</a:t>
            </a:r>
            <a:endParaRPr lang="en-US" sz="1200" dirty="0">
              <a:solidFill>
                <a:srgbClr val="ECECEC"/>
              </a:solidFill>
              <a:latin typeface="Söhne"/>
            </a:endParaRPr>
          </a:p>
        </p:txBody>
      </p:sp>
      <p:sp>
        <p:nvSpPr>
          <p:cNvPr id="73" name="Textfeld 72">
            <a:extLst>
              <a:ext uri="{FF2B5EF4-FFF2-40B4-BE49-F238E27FC236}">
                <a16:creationId xmlns:a16="http://schemas.microsoft.com/office/drawing/2014/main" id="{76487C12-6912-4FAB-98A4-B02D2CE9AE16}"/>
              </a:ext>
            </a:extLst>
          </p:cNvPr>
          <p:cNvSpPr txBox="1"/>
          <p:nvPr/>
        </p:nvSpPr>
        <p:spPr>
          <a:xfrm>
            <a:off x="7932462" y="2448273"/>
            <a:ext cx="3301420" cy="458725"/>
          </a:xfrm>
          <a:prstGeom prst="rect">
            <a:avLst/>
          </a:prstGeom>
          <a:noFill/>
          <a:ln w="12700" cap="sq">
            <a:noFill/>
            <a:miter lim="800000"/>
          </a:ln>
        </p:spPr>
        <p:txBody>
          <a:bodyPr wrap="square" lIns="0" tIns="0" rIns="0" bIns="0" rtlCol="0" anchor="ctr" anchorCtr="0">
            <a:noAutofit/>
          </a:bodyPr>
          <a:lstStyle/>
          <a:p>
            <a:pPr>
              <a:spcBef>
                <a:spcPct val="0"/>
              </a:spcBef>
              <a:spcAft>
                <a:spcPts val="600"/>
              </a:spcAft>
            </a:pPr>
            <a:r>
              <a:rPr lang="en-US" sz="1200" b="1" spc="60" dirty="0">
                <a:solidFill>
                  <a:srgbClr val="00A1D9"/>
                </a:solidFill>
              </a:rPr>
              <a:t>Missing justification</a:t>
            </a:r>
            <a:endParaRPr lang="de-DE" dirty="0"/>
          </a:p>
        </p:txBody>
      </p:sp>
      <p:sp>
        <p:nvSpPr>
          <p:cNvPr id="78" name="object 4">
            <a:extLst>
              <a:ext uri="{FF2B5EF4-FFF2-40B4-BE49-F238E27FC236}">
                <a16:creationId xmlns:a16="http://schemas.microsoft.com/office/drawing/2014/main" id="{09EEDF16-41A9-426F-845A-B5BC011D06E8}"/>
              </a:ext>
            </a:extLst>
          </p:cNvPr>
          <p:cNvSpPr txBox="1">
            <a:spLocks/>
          </p:cNvSpPr>
          <p:nvPr/>
        </p:nvSpPr>
        <p:spPr bwMode="gray">
          <a:xfrm>
            <a:off x="609918" y="4740430"/>
            <a:ext cx="3419021" cy="1005532"/>
          </a:xfrm>
          <a:prstGeom prst="rect">
            <a:avLst/>
          </a:prstGeom>
        </p:spPr>
        <p:txBody>
          <a:bodyPr vert="horz" wrap="square" lIns="0" tIns="0" rIns="0" bIns="0" rtlCol="0" anchor="t">
            <a:spAutoFit/>
          </a:bodyPr>
          <a:lstStyle/>
          <a:p>
            <a:pPr lvl="0" fontAlgn="base">
              <a:lnSpc>
                <a:spcPct val="110000"/>
              </a:lnSpc>
              <a:spcBef>
                <a:spcPct val="0"/>
              </a:spcBef>
              <a:buClr>
                <a:srgbClr val="FFE600"/>
              </a:buClr>
              <a:buSzPct val="80000"/>
            </a:pPr>
            <a:r>
              <a:rPr lang="en-US" sz="1200" b="0" i="0" dirty="0">
                <a:solidFill>
                  <a:srgbClr val="ECECEC"/>
                </a:solidFill>
                <a:effectLst/>
                <a:latin typeface="Söhne"/>
              </a:rPr>
              <a:t>Changes in data distribution between training and inference stages can cause performance degradation, especially when unseen classes exhibit different characteristics from the training data.</a:t>
            </a:r>
            <a:endParaRPr lang="en-US" sz="1200" kern="0" dirty="0">
              <a:solidFill>
                <a:srgbClr val="FFFFFF"/>
              </a:solidFill>
            </a:endParaRPr>
          </a:p>
          <a:p>
            <a:pPr lvl="0" fontAlgn="base">
              <a:lnSpc>
                <a:spcPct val="110000"/>
              </a:lnSpc>
              <a:spcBef>
                <a:spcPct val="0"/>
              </a:spcBef>
              <a:buClr>
                <a:srgbClr val="FFE600"/>
              </a:buClr>
              <a:buSzPct val="80000"/>
            </a:pPr>
            <a:endParaRPr lang="en-US" sz="1200" kern="0" dirty="0">
              <a:solidFill>
                <a:srgbClr val="FFFFFF"/>
              </a:solidFill>
            </a:endParaRPr>
          </a:p>
        </p:txBody>
      </p:sp>
      <p:sp>
        <p:nvSpPr>
          <p:cNvPr id="79" name="Textfeld 78">
            <a:extLst>
              <a:ext uri="{FF2B5EF4-FFF2-40B4-BE49-F238E27FC236}">
                <a16:creationId xmlns:a16="http://schemas.microsoft.com/office/drawing/2014/main" id="{0BA72CBD-19D8-48EA-83C7-8A0FD8732F42}"/>
              </a:ext>
            </a:extLst>
          </p:cNvPr>
          <p:cNvSpPr txBox="1"/>
          <p:nvPr/>
        </p:nvSpPr>
        <p:spPr>
          <a:xfrm>
            <a:off x="609918" y="4322043"/>
            <a:ext cx="3301420" cy="458725"/>
          </a:xfrm>
          <a:prstGeom prst="rect">
            <a:avLst/>
          </a:prstGeom>
          <a:noFill/>
          <a:ln w="12700" cap="sq">
            <a:noFill/>
            <a:miter lim="800000"/>
          </a:ln>
        </p:spPr>
        <p:txBody>
          <a:bodyPr wrap="square" lIns="0" tIns="0" rIns="0" bIns="0" rtlCol="0" anchor="ctr" anchorCtr="0">
            <a:noAutofit/>
          </a:bodyPr>
          <a:lstStyle/>
          <a:p>
            <a:pPr fontAlgn="base">
              <a:spcBef>
                <a:spcPct val="0"/>
              </a:spcBef>
              <a:spcAft>
                <a:spcPts val="600"/>
              </a:spcAft>
              <a:buClr>
                <a:srgbClr val="FFE600"/>
              </a:buClr>
              <a:buSzPct val="80000"/>
            </a:pPr>
            <a:r>
              <a:rPr lang="en-US" sz="1200" b="1" spc="60" dirty="0">
                <a:solidFill>
                  <a:srgbClr val="00A1D9"/>
                </a:solidFill>
              </a:rPr>
              <a:t>Domain shift</a:t>
            </a:r>
          </a:p>
        </p:txBody>
      </p:sp>
      <p:sp>
        <p:nvSpPr>
          <p:cNvPr id="80" name="object 4">
            <a:extLst>
              <a:ext uri="{FF2B5EF4-FFF2-40B4-BE49-F238E27FC236}">
                <a16:creationId xmlns:a16="http://schemas.microsoft.com/office/drawing/2014/main" id="{0FFF516E-0864-4437-9D40-549146F097F7}"/>
              </a:ext>
            </a:extLst>
          </p:cNvPr>
          <p:cNvSpPr txBox="1">
            <a:spLocks/>
          </p:cNvSpPr>
          <p:nvPr/>
        </p:nvSpPr>
        <p:spPr bwMode="gray">
          <a:xfrm>
            <a:off x="4265572" y="4740430"/>
            <a:ext cx="3301420" cy="802399"/>
          </a:xfrm>
          <a:prstGeom prst="rect">
            <a:avLst/>
          </a:prstGeom>
        </p:spPr>
        <p:txBody>
          <a:bodyPr vert="horz" wrap="square" lIns="0" tIns="0" rIns="0" bIns="0" rtlCol="0" anchor="t">
            <a:spAutoFit/>
          </a:bodyPr>
          <a:lstStyle/>
          <a:p>
            <a:pPr lvl="0" fontAlgn="base">
              <a:lnSpc>
                <a:spcPct val="110000"/>
              </a:lnSpc>
              <a:spcBef>
                <a:spcPct val="0"/>
              </a:spcBef>
              <a:buClr>
                <a:srgbClr val="FFE600"/>
              </a:buClr>
              <a:buSzPct val="80000"/>
            </a:pPr>
            <a:r>
              <a:rPr lang="en-US" sz="1200" b="0" i="0" dirty="0">
                <a:solidFill>
                  <a:srgbClr val="ECECEC"/>
                </a:solidFill>
                <a:effectLst/>
                <a:latin typeface="Söhne"/>
              </a:rPr>
              <a:t>Biases present in the training data can be amplified during zero-shot learning, leading to unfair or discriminatory predictions for unseen classes.</a:t>
            </a:r>
            <a:endParaRPr lang="en-US" sz="1200" kern="0" dirty="0">
              <a:solidFill>
                <a:srgbClr val="FFFFFF"/>
              </a:solidFill>
            </a:endParaRPr>
          </a:p>
          <a:p>
            <a:pPr lvl="0" fontAlgn="base">
              <a:lnSpc>
                <a:spcPct val="110000"/>
              </a:lnSpc>
              <a:spcBef>
                <a:spcPct val="0"/>
              </a:spcBef>
              <a:buClr>
                <a:srgbClr val="FFE600"/>
              </a:buClr>
              <a:buSzPct val="80000"/>
            </a:pPr>
            <a:endParaRPr lang="en-US" sz="1200" kern="0" dirty="0">
              <a:solidFill>
                <a:srgbClr val="FFFFFF"/>
              </a:solidFill>
            </a:endParaRPr>
          </a:p>
        </p:txBody>
      </p:sp>
      <p:sp>
        <p:nvSpPr>
          <p:cNvPr id="81" name="Textfeld 80">
            <a:extLst>
              <a:ext uri="{FF2B5EF4-FFF2-40B4-BE49-F238E27FC236}">
                <a16:creationId xmlns:a16="http://schemas.microsoft.com/office/drawing/2014/main" id="{1FC6CD14-1095-4DE8-9F29-FA25682DA89F}"/>
              </a:ext>
            </a:extLst>
          </p:cNvPr>
          <p:cNvSpPr txBox="1"/>
          <p:nvPr/>
        </p:nvSpPr>
        <p:spPr>
          <a:xfrm>
            <a:off x="4265571" y="4322043"/>
            <a:ext cx="3301420" cy="458725"/>
          </a:xfrm>
          <a:prstGeom prst="rect">
            <a:avLst/>
          </a:prstGeom>
          <a:noFill/>
          <a:ln w="12700" cap="sq">
            <a:noFill/>
            <a:miter lim="800000"/>
          </a:ln>
        </p:spPr>
        <p:txBody>
          <a:bodyPr wrap="square" lIns="0" tIns="0" rIns="0" bIns="0" rtlCol="0" anchor="ctr" anchorCtr="0">
            <a:noAutofit/>
          </a:bodyPr>
          <a:lstStyle/>
          <a:p>
            <a:pPr fontAlgn="base">
              <a:spcBef>
                <a:spcPct val="0"/>
              </a:spcBef>
              <a:spcAft>
                <a:spcPts val="600"/>
              </a:spcAft>
              <a:buClr>
                <a:srgbClr val="FFE600"/>
              </a:buClr>
              <a:buSzPct val="80000"/>
            </a:pPr>
            <a:r>
              <a:rPr lang="en-US" sz="1200" b="1" spc="60" dirty="0">
                <a:solidFill>
                  <a:srgbClr val="00A1D9"/>
                </a:solidFill>
              </a:rPr>
              <a:t>Bias amplification</a:t>
            </a:r>
          </a:p>
        </p:txBody>
      </p:sp>
      <p:sp>
        <p:nvSpPr>
          <p:cNvPr id="82" name="object 4">
            <a:extLst>
              <a:ext uri="{FF2B5EF4-FFF2-40B4-BE49-F238E27FC236}">
                <a16:creationId xmlns:a16="http://schemas.microsoft.com/office/drawing/2014/main" id="{085CE2AF-4823-44A4-A66B-AF609B4FDCFD}"/>
              </a:ext>
            </a:extLst>
          </p:cNvPr>
          <p:cNvSpPr txBox="1">
            <a:spLocks/>
          </p:cNvSpPr>
          <p:nvPr/>
        </p:nvSpPr>
        <p:spPr bwMode="gray">
          <a:xfrm>
            <a:off x="7932463" y="4740430"/>
            <a:ext cx="3301420" cy="1005532"/>
          </a:xfrm>
          <a:prstGeom prst="rect">
            <a:avLst/>
          </a:prstGeom>
        </p:spPr>
        <p:txBody>
          <a:bodyPr vert="horz" wrap="square" lIns="0" tIns="0" rIns="0" bIns="0" rtlCol="0" anchor="t">
            <a:spAutoFit/>
          </a:bodyPr>
          <a:lstStyle/>
          <a:p>
            <a:pPr fontAlgn="base">
              <a:lnSpc>
                <a:spcPct val="110000"/>
              </a:lnSpc>
              <a:spcBef>
                <a:spcPct val="0"/>
              </a:spcBef>
              <a:buClr>
                <a:srgbClr val="FFE600"/>
              </a:buClr>
              <a:buSzPct val="80000"/>
            </a:pPr>
            <a:r>
              <a:rPr lang="en-US" sz="1200" b="0" i="0" dirty="0">
                <a:solidFill>
                  <a:srgbClr val="ECECEC"/>
                </a:solidFill>
                <a:effectLst/>
                <a:latin typeface="Söhne"/>
              </a:rPr>
              <a:t>Zero-shot models may struggle with complex concepts or scenarios that require nuanced understanding beyond the simplistic associations learned during training.</a:t>
            </a:r>
            <a:r>
              <a:rPr lang="en-US" sz="1200">
                <a:solidFill>
                  <a:srgbClr val="ECECEC"/>
                </a:solidFill>
                <a:latin typeface="Söhne"/>
              </a:rPr>
              <a:t> </a:t>
            </a:r>
            <a:endParaRPr lang="en-US" sz="1200" kern="0" dirty="0">
              <a:solidFill>
                <a:srgbClr val="FFFFFF"/>
              </a:solidFill>
            </a:endParaRPr>
          </a:p>
          <a:p>
            <a:pPr lvl="0" fontAlgn="base">
              <a:lnSpc>
                <a:spcPct val="110000"/>
              </a:lnSpc>
              <a:spcBef>
                <a:spcPct val="0"/>
              </a:spcBef>
              <a:buClr>
                <a:srgbClr val="FFE600"/>
              </a:buClr>
              <a:buSzPct val="80000"/>
            </a:pPr>
            <a:endParaRPr lang="en-US" sz="1200" kern="0" dirty="0">
              <a:solidFill>
                <a:srgbClr val="FFFFFF"/>
              </a:solidFill>
            </a:endParaRPr>
          </a:p>
        </p:txBody>
      </p:sp>
      <p:sp>
        <p:nvSpPr>
          <p:cNvPr id="83" name="Textfeld 82">
            <a:extLst>
              <a:ext uri="{FF2B5EF4-FFF2-40B4-BE49-F238E27FC236}">
                <a16:creationId xmlns:a16="http://schemas.microsoft.com/office/drawing/2014/main" id="{4D589AD8-6543-4793-9E05-CCDFFFB68188}"/>
              </a:ext>
            </a:extLst>
          </p:cNvPr>
          <p:cNvSpPr txBox="1"/>
          <p:nvPr/>
        </p:nvSpPr>
        <p:spPr>
          <a:xfrm>
            <a:off x="7932462" y="4322043"/>
            <a:ext cx="3301420" cy="458725"/>
          </a:xfrm>
          <a:prstGeom prst="rect">
            <a:avLst/>
          </a:prstGeom>
          <a:noFill/>
          <a:ln w="12700" cap="sq">
            <a:noFill/>
            <a:miter lim="800000"/>
          </a:ln>
        </p:spPr>
        <p:txBody>
          <a:bodyPr wrap="square" lIns="0" tIns="0" rIns="0" bIns="0" rtlCol="0" anchor="ctr" anchorCtr="0">
            <a:noAutofit/>
          </a:bodyPr>
          <a:lstStyle/>
          <a:p>
            <a:pPr fontAlgn="base">
              <a:spcBef>
                <a:spcPct val="0"/>
              </a:spcBef>
              <a:spcAft>
                <a:spcPts val="600"/>
              </a:spcAft>
              <a:buClr>
                <a:srgbClr val="FFE600"/>
              </a:buClr>
              <a:buSzPct val="80000"/>
            </a:pPr>
            <a:r>
              <a:rPr lang="en-US" sz="1200" b="1" spc="60" dirty="0">
                <a:solidFill>
                  <a:srgbClr val="00A1D9"/>
                </a:solidFill>
              </a:rPr>
              <a:t>Complexity handling</a:t>
            </a:r>
          </a:p>
        </p:txBody>
      </p:sp>
      <p:sp>
        <p:nvSpPr>
          <p:cNvPr id="19" name="Text Placeholder 2">
            <a:extLst>
              <a:ext uri="{FF2B5EF4-FFF2-40B4-BE49-F238E27FC236}">
                <a16:creationId xmlns:a16="http://schemas.microsoft.com/office/drawing/2014/main" id="{B2CBB683-0690-4AB8-A5BE-A1B9C77E74AC}"/>
              </a:ext>
            </a:extLst>
          </p:cNvPr>
          <p:cNvSpPr txBox="1">
            <a:spLocks/>
          </p:cNvSpPr>
          <p:nvPr/>
        </p:nvSpPr>
        <p:spPr>
          <a:xfrm>
            <a:off x="609916" y="1136345"/>
            <a:ext cx="6441123" cy="1065209"/>
          </a:xfrm>
          <a:prstGeom prst="rect">
            <a:avLst/>
          </a:prstGeom>
        </p:spPr>
        <p:txBody>
          <a:bodyPr vert="horz" lIns="0" tIns="0" rIns="0" bIns="0" rtlCol="0" anchor="t">
            <a:noAutofit/>
          </a:bodyPr>
          <a:lstStyle>
            <a:lvl1pPr marL="0" marR="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11175" marR="0"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8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746125" marR="0"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6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563" marR="0"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4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en-US" sz="1800" dirty="0">
                <a:solidFill>
                  <a:srgbClr val="FFFFFF"/>
                </a:solidFill>
                <a:latin typeface="Georgia Pro"/>
              </a:rPr>
              <a:t>The Zero-Shot-Approach is generally constrained by </a:t>
            </a:r>
            <a:r>
              <a:rPr lang="en-US" sz="1800">
                <a:solidFill>
                  <a:srgbClr val="FFFFFF"/>
                </a:solidFill>
                <a:latin typeface="Georgia Pro"/>
              </a:rPr>
              <a:t>its</a:t>
            </a:r>
            <a:r>
              <a:rPr lang="en-US" sz="1800" dirty="0">
                <a:solidFill>
                  <a:srgbClr val="FFFFFF"/>
                </a:solidFill>
                <a:latin typeface="Georgia Pro"/>
              </a:rPr>
              <a:t> reliance on existing data for generalization, susceptibility to bias, and challenges in handling complex and diverse domains</a:t>
            </a:r>
          </a:p>
        </p:txBody>
      </p:sp>
      <p:sp>
        <p:nvSpPr>
          <p:cNvPr id="3" name="Foliennummernplatzhalter 2">
            <a:extLst>
              <a:ext uri="{FF2B5EF4-FFF2-40B4-BE49-F238E27FC236}">
                <a16:creationId xmlns:a16="http://schemas.microsoft.com/office/drawing/2014/main" id="{BF66E803-1C5C-4B8A-A6BD-5A845DC0E2EC}"/>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11</a:t>
            </a:fld>
            <a:endParaRPr lang="en-US" noProof="0" dirty="0"/>
          </a:p>
        </p:txBody>
      </p:sp>
    </p:spTree>
    <p:extLst>
      <p:ext uri="{BB962C8B-B14F-4D97-AF65-F5344CB8AC3E}">
        <p14:creationId xmlns:p14="http://schemas.microsoft.com/office/powerpoint/2010/main" val="13446692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4E177-908D-403C-85A7-D808653C1A8F}"/>
              </a:ext>
            </a:extLst>
          </p:cNvPr>
          <p:cNvSpPr>
            <a:spLocks noGrp="1"/>
          </p:cNvSpPr>
          <p:nvPr>
            <p:ph type="title"/>
          </p:nvPr>
        </p:nvSpPr>
        <p:spPr/>
        <p:txBody>
          <a:bodyPr/>
          <a:lstStyle/>
          <a:p>
            <a:r>
              <a:rPr lang="en-US" dirty="0">
                <a:latin typeface="EYInterstate Light"/>
                <a:cs typeface="Arial"/>
              </a:rPr>
              <a:t>Prompts – SDG</a:t>
            </a:r>
            <a:endParaRPr lang="en-US" dirty="0"/>
          </a:p>
        </p:txBody>
      </p:sp>
      <p:sp>
        <p:nvSpPr>
          <p:cNvPr id="25" name="TextBox 24">
            <a:extLst>
              <a:ext uri="{FF2B5EF4-FFF2-40B4-BE49-F238E27FC236}">
                <a16:creationId xmlns:a16="http://schemas.microsoft.com/office/drawing/2014/main" id="{C40DFFBA-255B-46EF-AEE9-A405DEDE63F0}"/>
              </a:ext>
            </a:extLst>
          </p:cNvPr>
          <p:cNvSpPr txBox="1"/>
          <p:nvPr/>
        </p:nvSpPr>
        <p:spPr>
          <a:xfrm>
            <a:off x="447237" y="633043"/>
            <a:ext cx="2130020" cy="338729"/>
          </a:xfrm>
          <a:prstGeom prst="rect">
            <a:avLst/>
          </a:prstGeom>
          <a:noFill/>
          <a:ln w="12700" cap="sq">
            <a:noFill/>
            <a:miter lim="800000"/>
          </a:ln>
        </p:spPr>
        <p:txBody>
          <a:bodyPr wrap="square" lIns="0" tIns="0" rIns="0" bIns="0" rtlCol="0">
            <a:noAutofit/>
          </a:bodyPr>
          <a:lstStyle/>
          <a:p>
            <a:pPr>
              <a:lnSpc>
                <a:spcPct val="130000"/>
              </a:lnSpc>
            </a:pPr>
            <a:r>
              <a:rPr lang="en-US" sz="1100" cap="all" dirty="0"/>
              <a:t>Subhead saw sea without</a:t>
            </a:r>
          </a:p>
        </p:txBody>
      </p:sp>
      <p:sp>
        <p:nvSpPr>
          <p:cNvPr id="40" name="Line 10">
            <a:extLst>
              <a:ext uri="{FF2B5EF4-FFF2-40B4-BE49-F238E27FC236}">
                <a16:creationId xmlns:a16="http://schemas.microsoft.com/office/drawing/2014/main" id="{CF9DF96F-6407-4F85-B859-6BE840D42D6A}"/>
              </a:ext>
            </a:extLst>
          </p:cNvPr>
          <p:cNvSpPr>
            <a:spLocks noChangeShapeType="1"/>
          </p:cNvSpPr>
          <p:nvPr/>
        </p:nvSpPr>
        <p:spPr bwMode="auto">
          <a:xfrm>
            <a:off x="609918" y="907750"/>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58" name="TextBox 4">
            <a:extLst>
              <a:ext uri="{FF2B5EF4-FFF2-40B4-BE49-F238E27FC236}">
                <a16:creationId xmlns:a16="http://schemas.microsoft.com/office/drawing/2014/main" id="{D7D1CA67-2F62-4A66-94D2-97BF184DE4AB}"/>
              </a:ext>
            </a:extLst>
          </p:cNvPr>
          <p:cNvSpPr txBox="1"/>
          <p:nvPr/>
        </p:nvSpPr>
        <p:spPr>
          <a:xfrm>
            <a:off x="8046515" y="2295561"/>
            <a:ext cx="3829571" cy="802253"/>
          </a:xfrm>
          <a:prstGeom prst="rect">
            <a:avLst/>
          </a:prstGeom>
          <a:noFill/>
          <a:ln w="12700" cap="sq">
            <a:noFill/>
            <a:miter lim="800000"/>
          </a:ln>
        </p:spPr>
        <p:txBody>
          <a:bodyPr wrap="square" lIns="0" tIns="0" rIns="0" bIns="0" rtlCol="0">
            <a:noAutofit/>
          </a:bodyPr>
          <a:lstStyle/>
          <a:p>
            <a:r>
              <a:rPr lang="en-US" sz="1600" dirty="0">
                <a:solidFill>
                  <a:schemeClr val="bg1"/>
                </a:solidFill>
              </a:rPr>
              <a:t>They encompass UNIDO’s specialized knowledge and strategic approach towards fostering ISID.</a:t>
            </a:r>
          </a:p>
        </p:txBody>
      </p:sp>
      <p:sp>
        <p:nvSpPr>
          <p:cNvPr id="59" name="TextBox 20">
            <a:extLst>
              <a:ext uri="{FF2B5EF4-FFF2-40B4-BE49-F238E27FC236}">
                <a16:creationId xmlns:a16="http://schemas.microsoft.com/office/drawing/2014/main" id="{64AD149C-B45B-4BD0-A19D-B121372D2DED}"/>
              </a:ext>
            </a:extLst>
          </p:cNvPr>
          <p:cNvSpPr txBox="1">
            <a:spLocks/>
          </p:cNvSpPr>
          <p:nvPr/>
        </p:nvSpPr>
        <p:spPr>
          <a:xfrm>
            <a:off x="8046515" y="3426539"/>
            <a:ext cx="3830027" cy="2917443"/>
          </a:xfrm>
          <a:prstGeom prst="rect">
            <a:avLst/>
          </a:prstGeom>
          <a:noFill/>
          <a:ln w="12700" cap="sq">
            <a:noFill/>
            <a:miter lim="800000"/>
          </a:ln>
        </p:spPr>
        <p:txBody>
          <a:bodyPr wrap="square" lIns="0" tIns="0" rIns="0" bIns="0" rtlCol="0" anchor="t">
            <a:noAutofit/>
          </a:bodyPr>
          <a:lstStyle/>
          <a:p>
            <a:pPr>
              <a:lnSpc>
                <a:spcPct val="130000"/>
              </a:lnSpc>
            </a:pPr>
            <a:r>
              <a:rPr lang="en-US" sz="1200" dirty="0">
                <a:solidFill>
                  <a:schemeClr val="bg1"/>
                </a:solidFill>
              </a:rPr>
              <a:t>Using various UNIDO resources and by strategically removing any overlap between definitions, we developed short definitions for 4 focus areas. After enlisting the advice of a mentor, we decided to exclude the fifth focus area "Structural transformation and sectoral expertise", since it does not bear relevance for individual projects but only to their sum. Below you can find an example of one such description:</a:t>
            </a:r>
            <a:endParaRPr lang="en-US" dirty="0">
              <a:solidFill>
                <a:schemeClr val="bg1"/>
              </a:solidFill>
            </a:endParaRPr>
          </a:p>
          <a:p>
            <a:pPr>
              <a:lnSpc>
                <a:spcPct val="130000"/>
              </a:lnSpc>
            </a:pPr>
            <a:r>
              <a:rPr lang="en-US" sz="1100" i="1" dirty="0">
                <a:solidFill>
                  <a:schemeClr val="bg1"/>
                </a:solidFill>
              </a:rPr>
              <a:t>“Harnessing rapid digital advances to revolutionize manufacturing and global value chains. Efforts include smart production applications, fostering entrepreneurship, and building industrial skills to boost modernization and MSME competitiveness, with a focus on ensuring inclusive participation for women and youth.”</a:t>
            </a:r>
          </a:p>
        </p:txBody>
      </p:sp>
      <p:sp>
        <p:nvSpPr>
          <p:cNvPr id="60" name="TextBox 29">
            <a:extLst>
              <a:ext uri="{FF2B5EF4-FFF2-40B4-BE49-F238E27FC236}">
                <a16:creationId xmlns:a16="http://schemas.microsoft.com/office/drawing/2014/main" id="{1F1166D9-62A7-4C5B-AEEE-40E48B7B316A}"/>
              </a:ext>
            </a:extLst>
          </p:cNvPr>
          <p:cNvSpPr txBox="1"/>
          <p:nvPr/>
        </p:nvSpPr>
        <p:spPr>
          <a:xfrm>
            <a:off x="8449290" y="1841568"/>
            <a:ext cx="2656349" cy="295597"/>
          </a:xfrm>
          <a:prstGeom prst="rect">
            <a:avLst/>
          </a:prstGeom>
          <a:noFill/>
          <a:ln w="12700" cap="sq">
            <a:noFill/>
            <a:miter lim="800000"/>
          </a:ln>
        </p:spPr>
        <p:txBody>
          <a:bodyPr wrap="square" lIns="0" tIns="0" rIns="0" bIns="0" rtlCol="0">
            <a:noAutofit/>
          </a:bodyPr>
          <a:lstStyle/>
          <a:p>
            <a:pPr>
              <a:lnSpc>
                <a:spcPct val="130000"/>
              </a:lnSpc>
            </a:pPr>
            <a:r>
              <a:rPr lang="en-US" b="1" cap="all" spc="60" dirty="0">
                <a:solidFill>
                  <a:srgbClr val="00A1D9"/>
                </a:solidFill>
              </a:rPr>
              <a:t>  Focus areas</a:t>
            </a:r>
          </a:p>
        </p:txBody>
      </p:sp>
      <p:sp>
        <p:nvSpPr>
          <p:cNvPr id="30" name="Text Placeholder 2">
            <a:extLst>
              <a:ext uri="{FF2B5EF4-FFF2-40B4-BE49-F238E27FC236}">
                <a16:creationId xmlns:a16="http://schemas.microsoft.com/office/drawing/2014/main" id="{4E7EF145-E856-437D-BFDB-7DCDFD33456E}"/>
              </a:ext>
            </a:extLst>
          </p:cNvPr>
          <p:cNvSpPr txBox="1">
            <a:spLocks/>
          </p:cNvSpPr>
          <p:nvPr/>
        </p:nvSpPr>
        <p:spPr>
          <a:xfrm>
            <a:off x="609917" y="1136345"/>
            <a:ext cx="11266532" cy="2020146"/>
          </a:xfrm>
          <a:prstGeom prst="rect">
            <a:avLst/>
          </a:prstGeom>
        </p:spPr>
        <p:txBody>
          <a:bodyPr vert="horz" lIns="0" tIns="0" rIns="0" bIns="0" rtlCol="0">
            <a:noAutofit/>
          </a:bodyPr>
          <a:lstStyle>
            <a:lvl1pPr marL="0" marR="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11175" marR="0"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8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746125" marR="0"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6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563" marR="0"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4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en-US" sz="1800" dirty="0">
                <a:solidFill>
                  <a:srgbClr val="FFFFFF"/>
                </a:solidFill>
                <a:latin typeface="Georgia Pro" panose="02040502050405020303" pitchFamily="18" charset="0"/>
              </a:rPr>
              <a:t>For a Large-Language-Model (LLM) to effectively assign a project a SDG, one of UNIDO’s priorities, and a focus area, extensive research was required to craft a description of each.</a:t>
            </a:r>
          </a:p>
        </p:txBody>
      </p:sp>
      <p:sp>
        <p:nvSpPr>
          <p:cNvPr id="37" name="TextBox 4">
            <a:extLst>
              <a:ext uri="{FF2B5EF4-FFF2-40B4-BE49-F238E27FC236}">
                <a16:creationId xmlns:a16="http://schemas.microsoft.com/office/drawing/2014/main" id="{8E96F772-C6DC-4F35-A40E-9B412FA0F4B8}"/>
              </a:ext>
            </a:extLst>
          </p:cNvPr>
          <p:cNvSpPr txBox="1"/>
          <p:nvPr/>
        </p:nvSpPr>
        <p:spPr>
          <a:xfrm>
            <a:off x="4110410" y="2299059"/>
            <a:ext cx="3678229" cy="778519"/>
          </a:xfrm>
          <a:prstGeom prst="rect">
            <a:avLst/>
          </a:prstGeom>
          <a:noFill/>
          <a:ln w="12700" cap="sq">
            <a:noFill/>
            <a:miter lim="800000"/>
          </a:ln>
        </p:spPr>
        <p:txBody>
          <a:bodyPr wrap="square" lIns="0" tIns="0" rIns="0" bIns="0" rtlCol="0">
            <a:noAutofit/>
          </a:bodyPr>
          <a:lstStyle/>
          <a:p>
            <a:r>
              <a:rPr lang="en-US" sz="1600" dirty="0">
                <a:solidFill>
                  <a:schemeClr val="bg1"/>
                </a:solidFill>
              </a:rPr>
              <a:t>Reflect UNIDO’s strategic focus areas aimed at promoting industrial development in a sustainable and equitable manner</a:t>
            </a:r>
          </a:p>
        </p:txBody>
      </p:sp>
      <p:sp>
        <p:nvSpPr>
          <p:cNvPr id="38" name="TextBox 20">
            <a:extLst>
              <a:ext uri="{FF2B5EF4-FFF2-40B4-BE49-F238E27FC236}">
                <a16:creationId xmlns:a16="http://schemas.microsoft.com/office/drawing/2014/main" id="{060007D7-7DDE-4E5E-9A45-D4FCB20F0EB7}"/>
              </a:ext>
            </a:extLst>
          </p:cNvPr>
          <p:cNvSpPr txBox="1">
            <a:spLocks/>
          </p:cNvSpPr>
          <p:nvPr/>
        </p:nvSpPr>
        <p:spPr>
          <a:xfrm>
            <a:off x="4110409" y="3435715"/>
            <a:ext cx="3750154" cy="3218844"/>
          </a:xfrm>
          <a:prstGeom prst="rect">
            <a:avLst/>
          </a:prstGeom>
          <a:noFill/>
          <a:ln w="12700" cap="sq">
            <a:noFill/>
            <a:miter lim="800000"/>
          </a:ln>
        </p:spPr>
        <p:txBody>
          <a:bodyPr wrap="square" lIns="0" tIns="0" rIns="0" bIns="0" rtlCol="0" anchor="t">
            <a:noAutofit/>
          </a:bodyPr>
          <a:lstStyle/>
          <a:p>
            <a:pPr>
              <a:lnSpc>
                <a:spcPct val="110000"/>
              </a:lnSpc>
            </a:pPr>
            <a:r>
              <a:rPr lang="en-US" sz="1200" dirty="0">
                <a:solidFill>
                  <a:schemeClr val="bg1"/>
                </a:solidFill>
              </a:rPr>
              <a:t>Drawing from our Handbook, UNIDO resources, and AI definitions, we developed three </a:t>
            </a:r>
            <a:r>
              <a:rPr lang="en-US" sz="1200" dirty="0" err="1">
                <a:solidFill>
                  <a:schemeClr val="bg1"/>
                </a:solidFill>
              </a:rPr>
              <a:t>seprarate</a:t>
            </a:r>
            <a:r>
              <a:rPr lang="en-US" sz="1200" dirty="0">
                <a:solidFill>
                  <a:schemeClr val="bg1"/>
                </a:solidFill>
              </a:rPr>
              <a:t> definitions. As a second and final step, we merged them to </a:t>
            </a:r>
            <a:r>
              <a:rPr lang="en-US" sz="1200" dirty="0" err="1">
                <a:solidFill>
                  <a:schemeClr val="bg1"/>
                </a:solidFill>
              </a:rPr>
              <a:t>resut</a:t>
            </a:r>
            <a:r>
              <a:rPr lang="en-US" sz="1200" dirty="0">
                <a:solidFill>
                  <a:schemeClr val="bg1"/>
                </a:solidFill>
              </a:rPr>
              <a:t> in a description of each priority. Due to the few number of priorities, we did not have to revise any of the descriptions, since they are already thematically quite different. Below you can find the description of the priority "ending hunger":</a:t>
            </a:r>
          </a:p>
          <a:p>
            <a:pPr>
              <a:lnSpc>
                <a:spcPct val="130000"/>
              </a:lnSpc>
            </a:pPr>
            <a:r>
              <a:rPr lang="en-US" sz="1100" i="1" dirty="0">
                <a:solidFill>
                  <a:schemeClr val="bg1"/>
                </a:solidFill>
              </a:rPr>
              <a:t>“Ending hunger means that all people should have physical, social, and economic access to sufficient, safe and nutritious food. Reducing post-harvest loss and reducing food waste means that more food and agricultural products will be available for consumption. Increased food safety, quality control, and better farming techniques are also </a:t>
            </a:r>
            <a:r>
              <a:rPr lang="en-US" sz="1100" i="1" dirty="0" err="1">
                <a:solidFill>
                  <a:schemeClr val="bg1"/>
                </a:solidFill>
              </a:rPr>
              <a:t>importantt</a:t>
            </a:r>
            <a:r>
              <a:rPr lang="en-US" sz="1100" i="1" dirty="0">
                <a:solidFill>
                  <a:schemeClr val="bg1"/>
                </a:solidFill>
              </a:rPr>
              <a:t>. This can be supported through agri-business development and upgrading </a:t>
            </a:r>
            <a:r>
              <a:rPr lang="en-US" sz="1100" i="1" dirty="0" err="1">
                <a:solidFill>
                  <a:schemeClr val="bg1"/>
                </a:solidFill>
              </a:rPr>
              <a:t>agro</a:t>
            </a:r>
            <a:r>
              <a:rPr lang="en-US" sz="1100" i="1" dirty="0">
                <a:solidFill>
                  <a:schemeClr val="bg1"/>
                </a:solidFill>
              </a:rPr>
              <a:t>-food value chains.”</a:t>
            </a:r>
          </a:p>
          <a:p>
            <a:pPr>
              <a:lnSpc>
                <a:spcPct val="130000"/>
              </a:lnSpc>
            </a:pPr>
            <a:endParaRPr lang="en-US" sz="1200" dirty="0">
              <a:solidFill>
                <a:schemeClr val="bg1"/>
              </a:solidFill>
            </a:endParaRPr>
          </a:p>
        </p:txBody>
      </p:sp>
      <p:sp>
        <p:nvSpPr>
          <p:cNvPr id="41" name="TextBox 29">
            <a:extLst>
              <a:ext uri="{FF2B5EF4-FFF2-40B4-BE49-F238E27FC236}">
                <a16:creationId xmlns:a16="http://schemas.microsoft.com/office/drawing/2014/main" id="{E4F489EF-FF8C-4743-8FA6-FB099A04E563}"/>
              </a:ext>
            </a:extLst>
          </p:cNvPr>
          <p:cNvSpPr txBox="1"/>
          <p:nvPr/>
        </p:nvSpPr>
        <p:spPr>
          <a:xfrm>
            <a:off x="4484687" y="1850222"/>
            <a:ext cx="2429891" cy="338729"/>
          </a:xfrm>
          <a:prstGeom prst="rect">
            <a:avLst/>
          </a:prstGeom>
          <a:noFill/>
          <a:ln w="12700" cap="sq">
            <a:noFill/>
            <a:miter lim="800000"/>
          </a:ln>
        </p:spPr>
        <p:txBody>
          <a:bodyPr wrap="square" lIns="0" tIns="0" rIns="0" bIns="0" rtlCol="0">
            <a:noAutofit/>
          </a:bodyPr>
          <a:lstStyle/>
          <a:p>
            <a:pPr>
              <a:lnSpc>
                <a:spcPct val="130000"/>
              </a:lnSpc>
            </a:pPr>
            <a:r>
              <a:rPr lang="en-US" b="1" cap="all" spc="60" dirty="0">
                <a:solidFill>
                  <a:srgbClr val="00A1D9"/>
                </a:solidFill>
              </a:rPr>
              <a:t>  Priorities</a:t>
            </a:r>
          </a:p>
        </p:txBody>
      </p:sp>
      <p:sp>
        <p:nvSpPr>
          <p:cNvPr id="43" name="TextBox 4">
            <a:extLst>
              <a:ext uri="{FF2B5EF4-FFF2-40B4-BE49-F238E27FC236}">
                <a16:creationId xmlns:a16="http://schemas.microsoft.com/office/drawing/2014/main" id="{E0B9DAF9-0E1F-4386-B7CE-94602573145D}"/>
              </a:ext>
            </a:extLst>
          </p:cNvPr>
          <p:cNvSpPr txBox="1"/>
          <p:nvPr/>
        </p:nvSpPr>
        <p:spPr>
          <a:xfrm>
            <a:off x="441971" y="2299059"/>
            <a:ext cx="3192379" cy="793032"/>
          </a:xfrm>
          <a:prstGeom prst="rect">
            <a:avLst/>
          </a:prstGeom>
          <a:noFill/>
          <a:ln w="12700" cap="sq">
            <a:noFill/>
            <a:miter lim="800000"/>
          </a:ln>
        </p:spPr>
        <p:txBody>
          <a:bodyPr wrap="square" lIns="0" tIns="0" rIns="0" bIns="0" rtlCol="0">
            <a:noAutofit/>
          </a:bodyPr>
          <a:lstStyle/>
          <a:p>
            <a:r>
              <a:rPr lang="en-US" sz="1600" dirty="0">
                <a:solidFill>
                  <a:schemeClr val="bg1"/>
                </a:solidFill>
              </a:rPr>
              <a:t>The sustainable development goals are a set of 17 interlinked global goals designed to achieve a better future</a:t>
            </a:r>
          </a:p>
        </p:txBody>
      </p:sp>
      <p:sp>
        <p:nvSpPr>
          <p:cNvPr id="44" name="TextBox 20">
            <a:extLst>
              <a:ext uri="{FF2B5EF4-FFF2-40B4-BE49-F238E27FC236}">
                <a16:creationId xmlns:a16="http://schemas.microsoft.com/office/drawing/2014/main" id="{F47F01E3-6AFF-48A7-8073-BE11A54C75AE}"/>
              </a:ext>
            </a:extLst>
          </p:cNvPr>
          <p:cNvSpPr txBox="1">
            <a:spLocks/>
          </p:cNvSpPr>
          <p:nvPr/>
        </p:nvSpPr>
        <p:spPr>
          <a:xfrm>
            <a:off x="465750" y="3421423"/>
            <a:ext cx="3177995" cy="2289175"/>
          </a:xfrm>
          <a:prstGeom prst="rect">
            <a:avLst/>
          </a:prstGeom>
          <a:noFill/>
          <a:ln w="12700" cap="sq">
            <a:noFill/>
            <a:miter lim="800000"/>
          </a:ln>
        </p:spPr>
        <p:txBody>
          <a:bodyPr wrap="square" lIns="0" tIns="0" rIns="0" bIns="0" rtlCol="0" anchor="t">
            <a:noAutofit/>
          </a:bodyPr>
          <a:lstStyle/>
          <a:p>
            <a:pPr>
              <a:lnSpc>
                <a:spcPct val="110000"/>
              </a:lnSpc>
            </a:pPr>
            <a:r>
              <a:rPr lang="en-US" sz="1200" dirty="0">
                <a:solidFill>
                  <a:schemeClr val="bg1"/>
                </a:solidFill>
              </a:rPr>
              <a:t>As the description of SDGs hints at the interconnectedness of SDGs became our main issue. To solve this we first created descriptions, which included both a general and a UNIDO specific definition of the SDG. Then we shortened it to create a new short description combining both parts. To differentiate the SDGs, we analyzed the short descriptions and removed all text that would result in an overlap. Below you can find an example of the resulting short description of SDG 12:</a:t>
            </a:r>
          </a:p>
          <a:p>
            <a:pPr>
              <a:lnSpc>
                <a:spcPct val="110000"/>
              </a:lnSpc>
            </a:pPr>
            <a:r>
              <a:rPr lang="de-AT" sz="1100" i="1" dirty="0">
                <a:solidFill>
                  <a:schemeClr val="bg1"/>
                </a:solidFill>
              </a:rPr>
              <a:t>„SDG 12 ‘</a:t>
            </a:r>
            <a:r>
              <a:rPr lang="de-AT" sz="1100" i="1" dirty="0" err="1">
                <a:solidFill>
                  <a:schemeClr val="bg1"/>
                </a:solidFill>
              </a:rPr>
              <a:t>Responsible</a:t>
            </a:r>
            <a:r>
              <a:rPr lang="de-AT" sz="1100" i="1" dirty="0">
                <a:solidFill>
                  <a:schemeClr val="bg1"/>
                </a:solidFill>
              </a:rPr>
              <a:t> </a:t>
            </a:r>
            <a:r>
              <a:rPr lang="de-AT" sz="1100" i="1" dirty="0" err="1">
                <a:solidFill>
                  <a:schemeClr val="bg1"/>
                </a:solidFill>
              </a:rPr>
              <a:t>consumption</a:t>
            </a:r>
            <a:r>
              <a:rPr lang="de-AT" sz="1100" i="1" dirty="0">
                <a:solidFill>
                  <a:schemeClr val="bg1"/>
                </a:solidFill>
              </a:rPr>
              <a:t> and </a:t>
            </a:r>
            <a:r>
              <a:rPr lang="de-AT" sz="1100" i="1" dirty="0" err="1">
                <a:solidFill>
                  <a:schemeClr val="bg1"/>
                </a:solidFill>
              </a:rPr>
              <a:t>production</a:t>
            </a:r>
            <a:r>
              <a:rPr lang="de-AT" sz="1100" i="1" dirty="0">
                <a:solidFill>
                  <a:schemeClr val="bg1"/>
                </a:solidFill>
              </a:rPr>
              <a:t>’ </a:t>
            </a:r>
            <a:r>
              <a:rPr lang="de-AT" sz="1100" i="1" dirty="0" err="1">
                <a:solidFill>
                  <a:schemeClr val="bg1"/>
                </a:solidFill>
              </a:rPr>
              <a:t>ensures</a:t>
            </a:r>
            <a:r>
              <a:rPr lang="de-AT" sz="1100" i="1" dirty="0">
                <a:solidFill>
                  <a:schemeClr val="bg1"/>
                </a:solidFill>
              </a:rPr>
              <a:t> </a:t>
            </a:r>
            <a:r>
              <a:rPr lang="de-AT" sz="1100" i="1" dirty="0" err="1">
                <a:solidFill>
                  <a:schemeClr val="bg1"/>
                </a:solidFill>
              </a:rPr>
              <a:t>sustainable</a:t>
            </a:r>
            <a:r>
              <a:rPr lang="de-AT" sz="1100" i="1" dirty="0">
                <a:solidFill>
                  <a:schemeClr val="bg1"/>
                </a:solidFill>
              </a:rPr>
              <a:t> </a:t>
            </a:r>
            <a:r>
              <a:rPr lang="de-AT" sz="1100" i="1" dirty="0" err="1">
                <a:solidFill>
                  <a:schemeClr val="bg1"/>
                </a:solidFill>
              </a:rPr>
              <a:t>consumption</a:t>
            </a:r>
            <a:r>
              <a:rPr lang="de-AT" sz="1100" i="1" dirty="0">
                <a:solidFill>
                  <a:schemeClr val="bg1"/>
                </a:solidFill>
              </a:rPr>
              <a:t> and </a:t>
            </a:r>
            <a:r>
              <a:rPr lang="de-AT" sz="1100" i="1" dirty="0" err="1">
                <a:solidFill>
                  <a:schemeClr val="bg1"/>
                </a:solidFill>
              </a:rPr>
              <a:t>production</a:t>
            </a:r>
            <a:r>
              <a:rPr lang="de-AT" sz="1100" i="1" dirty="0">
                <a:solidFill>
                  <a:schemeClr val="bg1"/>
                </a:solidFill>
              </a:rPr>
              <a:t> </a:t>
            </a:r>
            <a:r>
              <a:rPr lang="de-AT" sz="1100" i="1" dirty="0" err="1">
                <a:solidFill>
                  <a:schemeClr val="bg1"/>
                </a:solidFill>
              </a:rPr>
              <a:t>patterns</a:t>
            </a:r>
            <a:r>
              <a:rPr lang="de-AT" sz="1100" i="1" dirty="0">
                <a:solidFill>
                  <a:schemeClr val="bg1"/>
                </a:solidFill>
              </a:rPr>
              <a:t>, </a:t>
            </a:r>
            <a:r>
              <a:rPr lang="de-AT" sz="1100" i="1" dirty="0" err="1">
                <a:solidFill>
                  <a:schemeClr val="bg1"/>
                </a:solidFill>
              </a:rPr>
              <a:t>promotes</a:t>
            </a:r>
            <a:r>
              <a:rPr lang="de-AT" sz="1100" i="1" dirty="0">
                <a:solidFill>
                  <a:schemeClr val="bg1"/>
                </a:solidFill>
              </a:rPr>
              <a:t> </a:t>
            </a:r>
            <a:r>
              <a:rPr lang="de-AT" sz="1100" i="1" dirty="0" err="1">
                <a:solidFill>
                  <a:schemeClr val="bg1"/>
                </a:solidFill>
              </a:rPr>
              <a:t>green</a:t>
            </a:r>
            <a:r>
              <a:rPr lang="de-AT" sz="1100" i="1" dirty="0">
                <a:solidFill>
                  <a:schemeClr val="bg1"/>
                </a:solidFill>
              </a:rPr>
              <a:t> </a:t>
            </a:r>
            <a:r>
              <a:rPr lang="de-AT" sz="1100" i="1" dirty="0" err="1">
                <a:solidFill>
                  <a:schemeClr val="bg1"/>
                </a:solidFill>
              </a:rPr>
              <a:t>industries</a:t>
            </a:r>
            <a:r>
              <a:rPr lang="de-AT" sz="1100" i="1" dirty="0">
                <a:solidFill>
                  <a:schemeClr val="bg1"/>
                </a:solidFill>
              </a:rPr>
              <a:t>, </a:t>
            </a:r>
            <a:r>
              <a:rPr lang="de-AT" sz="1100" i="1" dirty="0" err="1">
                <a:solidFill>
                  <a:schemeClr val="bg1"/>
                </a:solidFill>
              </a:rPr>
              <a:t>resource</a:t>
            </a:r>
            <a:r>
              <a:rPr lang="de-AT" sz="1100" i="1" dirty="0">
                <a:solidFill>
                  <a:schemeClr val="bg1"/>
                </a:solidFill>
              </a:rPr>
              <a:t> </a:t>
            </a:r>
            <a:r>
              <a:rPr lang="de-AT" sz="1100" i="1" dirty="0" err="1">
                <a:solidFill>
                  <a:schemeClr val="bg1"/>
                </a:solidFill>
              </a:rPr>
              <a:t>efficient</a:t>
            </a:r>
            <a:r>
              <a:rPr lang="de-AT" sz="1100" i="1" dirty="0">
                <a:solidFill>
                  <a:schemeClr val="bg1"/>
                </a:solidFill>
              </a:rPr>
              <a:t> </a:t>
            </a:r>
            <a:r>
              <a:rPr lang="de-AT" sz="1100" i="1" dirty="0" err="1">
                <a:solidFill>
                  <a:schemeClr val="bg1"/>
                </a:solidFill>
              </a:rPr>
              <a:t>management</a:t>
            </a:r>
            <a:r>
              <a:rPr lang="de-AT" sz="1100" i="1" dirty="0">
                <a:solidFill>
                  <a:schemeClr val="bg1"/>
                </a:solidFill>
              </a:rPr>
              <a:t>, cleaner </a:t>
            </a:r>
            <a:r>
              <a:rPr lang="de-AT" sz="1100" i="1" dirty="0" err="1">
                <a:solidFill>
                  <a:schemeClr val="bg1"/>
                </a:solidFill>
              </a:rPr>
              <a:t>production</a:t>
            </a:r>
            <a:r>
              <a:rPr lang="de-AT" sz="1100" i="1" dirty="0">
                <a:solidFill>
                  <a:schemeClr val="bg1"/>
                </a:solidFill>
              </a:rPr>
              <a:t>, and </a:t>
            </a:r>
            <a:r>
              <a:rPr lang="de-AT" sz="1100" i="1" dirty="0" err="1">
                <a:solidFill>
                  <a:schemeClr val="bg1"/>
                </a:solidFill>
              </a:rPr>
              <a:t>introduce</a:t>
            </a:r>
            <a:r>
              <a:rPr lang="de-AT" sz="1100" i="1" dirty="0">
                <a:solidFill>
                  <a:schemeClr val="bg1"/>
                </a:solidFill>
              </a:rPr>
              <a:t> environmental </a:t>
            </a:r>
            <a:r>
              <a:rPr lang="de-AT" sz="1100" i="1" dirty="0" err="1">
                <a:solidFill>
                  <a:schemeClr val="bg1"/>
                </a:solidFill>
              </a:rPr>
              <a:t>sustainability</a:t>
            </a:r>
            <a:r>
              <a:rPr lang="de-AT" sz="1100" i="1" dirty="0">
                <a:solidFill>
                  <a:schemeClr val="bg1"/>
                </a:solidFill>
              </a:rPr>
              <a:t> </a:t>
            </a:r>
            <a:r>
              <a:rPr lang="de-AT" sz="1100" i="1" dirty="0" err="1">
                <a:solidFill>
                  <a:schemeClr val="bg1"/>
                </a:solidFill>
              </a:rPr>
              <a:t>policies</a:t>
            </a:r>
            <a:r>
              <a:rPr lang="de-AT" sz="1100" i="1" dirty="0">
                <a:solidFill>
                  <a:schemeClr val="bg1"/>
                </a:solidFill>
              </a:rPr>
              <a:t>.“</a:t>
            </a:r>
            <a:endParaRPr lang="en-US" sz="1100" i="1" dirty="0">
              <a:solidFill>
                <a:schemeClr val="bg1"/>
              </a:solidFill>
            </a:endParaRPr>
          </a:p>
          <a:p>
            <a:pPr>
              <a:lnSpc>
                <a:spcPct val="110000"/>
              </a:lnSpc>
            </a:pPr>
            <a:endParaRPr lang="en-US" sz="1200" dirty="0">
              <a:solidFill>
                <a:schemeClr val="bg1"/>
              </a:solidFill>
            </a:endParaRPr>
          </a:p>
          <a:p>
            <a:pPr>
              <a:lnSpc>
                <a:spcPct val="110000"/>
              </a:lnSpc>
            </a:pPr>
            <a:endParaRPr lang="en-US" sz="1200" dirty="0">
              <a:solidFill>
                <a:schemeClr val="bg1"/>
              </a:solidFill>
            </a:endParaRPr>
          </a:p>
        </p:txBody>
      </p:sp>
      <p:sp>
        <p:nvSpPr>
          <p:cNvPr id="45" name="TextBox 29">
            <a:extLst>
              <a:ext uri="{FF2B5EF4-FFF2-40B4-BE49-F238E27FC236}">
                <a16:creationId xmlns:a16="http://schemas.microsoft.com/office/drawing/2014/main" id="{206C6559-F828-44FB-8E2F-65751009A0C4}"/>
              </a:ext>
            </a:extLst>
          </p:cNvPr>
          <p:cNvSpPr txBox="1"/>
          <p:nvPr/>
        </p:nvSpPr>
        <p:spPr>
          <a:xfrm>
            <a:off x="482949" y="1850222"/>
            <a:ext cx="2130020" cy="338729"/>
          </a:xfrm>
          <a:prstGeom prst="rect">
            <a:avLst/>
          </a:prstGeom>
          <a:noFill/>
          <a:ln w="12700" cap="sq">
            <a:noFill/>
            <a:miter lim="800000"/>
          </a:ln>
        </p:spPr>
        <p:txBody>
          <a:bodyPr wrap="square" lIns="0" tIns="0" rIns="0" bIns="0" rtlCol="0">
            <a:noAutofit/>
          </a:bodyPr>
          <a:lstStyle/>
          <a:p>
            <a:pPr>
              <a:lnSpc>
                <a:spcPct val="130000"/>
              </a:lnSpc>
            </a:pPr>
            <a:r>
              <a:rPr lang="en-US" b="1" cap="all" spc="60" dirty="0">
                <a:solidFill>
                  <a:srgbClr val="00A1D9"/>
                </a:solidFill>
              </a:rPr>
              <a:t>  </a:t>
            </a:r>
            <a:r>
              <a:rPr lang="en-US" b="1" cap="all" spc="60" dirty="0" err="1">
                <a:solidFill>
                  <a:srgbClr val="00A1D9"/>
                </a:solidFill>
              </a:rPr>
              <a:t>Sdgs</a:t>
            </a:r>
            <a:endParaRPr lang="en-US" b="1" cap="all" spc="60" dirty="0">
              <a:solidFill>
                <a:srgbClr val="00A1D9"/>
              </a:solidFill>
            </a:endParaRPr>
          </a:p>
        </p:txBody>
      </p:sp>
      <p:sp>
        <p:nvSpPr>
          <p:cNvPr id="3" name="Foliennummernplatzhalter 2">
            <a:extLst>
              <a:ext uri="{FF2B5EF4-FFF2-40B4-BE49-F238E27FC236}">
                <a16:creationId xmlns:a16="http://schemas.microsoft.com/office/drawing/2014/main" id="{693696AA-6E85-477E-953D-BAB6E90DA634}"/>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12</a:t>
            </a:fld>
            <a:endParaRPr lang="en-US" noProof="0" dirty="0"/>
          </a:p>
        </p:txBody>
      </p:sp>
    </p:spTree>
    <p:extLst>
      <p:ext uri="{BB962C8B-B14F-4D97-AF65-F5344CB8AC3E}">
        <p14:creationId xmlns:p14="http://schemas.microsoft.com/office/powerpoint/2010/main" val="182768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61" name="Objekt 60" hidden="1">
            <a:extLst>
              <a:ext uri="{FF2B5EF4-FFF2-40B4-BE49-F238E27FC236}">
                <a16:creationId xmlns:a16="http://schemas.microsoft.com/office/drawing/2014/main" id="{8C193A26-0E3D-4169-8A1F-C54982D8B9D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406" imgH="403" progId="TCLayout.ActiveDocument.1">
                  <p:embed/>
                </p:oleObj>
              </mc:Choice>
              <mc:Fallback>
                <p:oleObj name="think-cell Folie" r:id="rId3" imgW="406" imgH="403" progId="TCLayout.ActiveDocument.1">
                  <p:embed/>
                  <p:pic>
                    <p:nvPicPr>
                      <p:cNvPr id="61" name="Objekt 60" hidden="1">
                        <a:extLst>
                          <a:ext uri="{FF2B5EF4-FFF2-40B4-BE49-F238E27FC236}">
                            <a16:creationId xmlns:a16="http://schemas.microsoft.com/office/drawing/2014/main" id="{8C193A26-0E3D-4169-8A1F-C54982D8B9D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2FDCA5A-B815-419C-A685-8E9668F777B8}"/>
              </a:ext>
            </a:extLst>
          </p:cNvPr>
          <p:cNvSpPr>
            <a:spLocks noGrp="1"/>
          </p:cNvSpPr>
          <p:nvPr>
            <p:ph type="title"/>
          </p:nvPr>
        </p:nvSpPr>
        <p:spPr/>
        <p:txBody>
          <a:bodyPr/>
          <a:lstStyle/>
          <a:p>
            <a:r>
              <a:rPr lang="en-US" dirty="0"/>
              <a:t>6. Output</a:t>
            </a:r>
          </a:p>
        </p:txBody>
      </p:sp>
      <p:grpSp>
        <p:nvGrpSpPr>
          <p:cNvPr id="5" name="Gruppieren 4">
            <a:extLst>
              <a:ext uri="{FF2B5EF4-FFF2-40B4-BE49-F238E27FC236}">
                <a16:creationId xmlns:a16="http://schemas.microsoft.com/office/drawing/2014/main" id="{BC36C277-B9F8-D7D1-E42C-67A50929D47C}"/>
              </a:ext>
            </a:extLst>
          </p:cNvPr>
          <p:cNvGrpSpPr/>
          <p:nvPr/>
        </p:nvGrpSpPr>
        <p:grpSpPr>
          <a:xfrm rot="16200000">
            <a:off x="1064791" y="1077135"/>
            <a:ext cx="4930669" cy="4976034"/>
            <a:chOff x="5662432" y="888213"/>
            <a:chExt cx="5583544" cy="5634922"/>
          </a:xfrm>
        </p:grpSpPr>
        <p:cxnSp>
          <p:nvCxnSpPr>
            <p:cNvPr id="6" name="Straight Connector 216">
              <a:extLst>
                <a:ext uri="{FF2B5EF4-FFF2-40B4-BE49-F238E27FC236}">
                  <a16:creationId xmlns:a16="http://schemas.microsoft.com/office/drawing/2014/main" id="{D68A96BC-1777-4F1A-84D9-9645FEBB018D}"/>
                </a:ext>
              </a:extLst>
            </p:cNvPr>
            <p:cNvCxnSpPr>
              <a:cxnSpLocks/>
              <a:endCxn id="40" idx="1"/>
            </p:cNvCxnSpPr>
            <p:nvPr/>
          </p:nvCxnSpPr>
          <p:spPr>
            <a:xfrm>
              <a:off x="10170452" y="1946248"/>
              <a:ext cx="495123" cy="19080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Straight Connector 212">
              <a:extLst>
                <a:ext uri="{FF2B5EF4-FFF2-40B4-BE49-F238E27FC236}">
                  <a16:creationId xmlns:a16="http://schemas.microsoft.com/office/drawing/2014/main" id="{257F0D00-4F78-496C-8B5E-5435D249DEC6}"/>
                </a:ext>
              </a:extLst>
            </p:cNvPr>
            <p:cNvCxnSpPr>
              <a:stCxn id="23" idx="7"/>
              <a:endCxn id="39" idx="3"/>
            </p:cNvCxnSpPr>
            <p:nvPr/>
          </p:nvCxnSpPr>
          <p:spPr>
            <a:xfrm flipV="1">
              <a:off x="10286391" y="1454899"/>
              <a:ext cx="243699" cy="228717"/>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Straight Connector 201">
              <a:extLst>
                <a:ext uri="{FF2B5EF4-FFF2-40B4-BE49-F238E27FC236}">
                  <a16:creationId xmlns:a16="http://schemas.microsoft.com/office/drawing/2014/main" id="{FC5C5A93-5074-469D-B698-85F06C77E679}"/>
                </a:ext>
              </a:extLst>
            </p:cNvPr>
            <p:cNvCxnSpPr>
              <a:cxnSpLocks/>
              <a:stCxn id="32" idx="1"/>
              <a:endCxn id="29" idx="5"/>
            </p:cNvCxnSpPr>
            <p:nvPr/>
          </p:nvCxnSpPr>
          <p:spPr>
            <a:xfrm flipH="1" flipV="1">
              <a:off x="7135442" y="2241210"/>
              <a:ext cx="227091" cy="276999"/>
            </a:xfrm>
            <a:prstGeom prst="line">
              <a:avLst/>
            </a:prstGeom>
            <a:ln w="349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3">
              <a:extLst>
                <a:ext uri="{FF2B5EF4-FFF2-40B4-BE49-F238E27FC236}">
                  <a16:creationId xmlns:a16="http://schemas.microsoft.com/office/drawing/2014/main" id="{7E02BFC6-6EE8-4A1A-B44F-C037F21002B3}"/>
                </a:ext>
              </a:extLst>
            </p:cNvPr>
            <p:cNvCxnSpPr/>
            <p:nvPr/>
          </p:nvCxnSpPr>
          <p:spPr>
            <a:xfrm flipV="1">
              <a:off x="7949963" y="4135978"/>
              <a:ext cx="0" cy="2003995"/>
            </a:xfrm>
            <a:prstGeom prst="line">
              <a:avLst/>
            </a:prstGeom>
            <a:ln w="3492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33">
              <a:extLst>
                <a:ext uri="{FF2B5EF4-FFF2-40B4-BE49-F238E27FC236}">
                  <a16:creationId xmlns:a16="http://schemas.microsoft.com/office/drawing/2014/main" id="{7529980E-8D94-4EA6-B4E9-878D6C8E9DCB}"/>
                </a:ext>
              </a:extLst>
            </p:cNvPr>
            <p:cNvCxnSpPr>
              <a:cxnSpLocks/>
            </p:cNvCxnSpPr>
            <p:nvPr/>
          </p:nvCxnSpPr>
          <p:spPr>
            <a:xfrm flipH="1" flipV="1">
              <a:off x="7323628" y="3739373"/>
              <a:ext cx="637137" cy="418585"/>
            </a:xfrm>
            <a:prstGeom prst="line">
              <a:avLst/>
            </a:prstGeom>
            <a:ln w="34925">
              <a:solidFill>
                <a:schemeClr val="tx1">
                  <a:lumMod val="20000"/>
                  <a:lumOff val="8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36">
              <a:extLst>
                <a:ext uri="{FF2B5EF4-FFF2-40B4-BE49-F238E27FC236}">
                  <a16:creationId xmlns:a16="http://schemas.microsoft.com/office/drawing/2014/main" id="{AE2F5741-CD3C-4794-AFAB-7C9A53BA1722}"/>
                </a:ext>
              </a:extLst>
            </p:cNvPr>
            <p:cNvCxnSpPr/>
            <p:nvPr/>
          </p:nvCxnSpPr>
          <p:spPr>
            <a:xfrm flipV="1">
              <a:off x="8194090" y="3737164"/>
              <a:ext cx="0" cy="2706470"/>
            </a:xfrm>
            <a:prstGeom prst="line">
              <a:avLst/>
            </a:prstGeom>
            <a:ln w="349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37">
              <a:extLst>
                <a:ext uri="{FF2B5EF4-FFF2-40B4-BE49-F238E27FC236}">
                  <a16:creationId xmlns:a16="http://schemas.microsoft.com/office/drawing/2014/main" id="{F4B3CC39-08D6-4460-BF74-5DF72F20B272}"/>
                </a:ext>
              </a:extLst>
            </p:cNvPr>
            <p:cNvCxnSpPr>
              <a:cxnSpLocks/>
            </p:cNvCxnSpPr>
            <p:nvPr/>
          </p:nvCxnSpPr>
          <p:spPr>
            <a:xfrm flipV="1">
              <a:off x="9244509" y="2073442"/>
              <a:ext cx="480999" cy="305655"/>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Straight Connector 44">
              <a:extLst>
                <a:ext uri="{FF2B5EF4-FFF2-40B4-BE49-F238E27FC236}">
                  <a16:creationId xmlns:a16="http://schemas.microsoft.com/office/drawing/2014/main" id="{42EF7669-25D9-42D6-AA48-13230B2C8B06}"/>
                </a:ext>
              </a:extLst>
            </p:cNvPr>
            <p:cNvCxnSpPr/>
            <p:nvPr/>
          </p:nvCxnSpPr>
          <p:spPr>
            <a:xfrm flipV="1">
              <a:off x="8513123" y="3735159"/>
              <a:ext cx="0" cy="2398391"/>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45">
              <a:extLst>
                <a:ext uri="{FF2B5EF4-FFF2-40B4-BE49-F238E27FC236}">
                  <a16:creationId xmlns:a16="http://schemas.microsoft.com/office/drawing/2014/main" id="{3E5F7262-0E9E-435F-994A-6509AFC9D7B6}"/>
                </a:ext>
              </a:extLst>
            </p:cNvPr>
            <p:cNvCxnSpPr>
              <a:cxnSpLocks/>
            </p:cNvCxnSpPr>
            <p:nvPr/>
          </p:nvCxnSpPr>
          <p:spPr>
            <a:xfrm flipV="1">
              <a:off x="8513123" y="2966589"/>
              <a:ext cx="269672" cy="768570"/>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50">
              <a:extLst>
                <a:ext uri="{FF2B5EF4-FFF2-40B4-BE49-F238E27FC236}">
                  <a16:creationId xmlns:a16="http://schemas.microsoft.com/office/drawing/2014/main" id="{AB175EA0-055D-402D-B99A-208CCA011D62}"/>
                </a:ext>
              </a:extLst>
            </p:cNvPr>
            <p:cNvCxnSpPr/>
            <p:nvPr/>
          </p:nvCxnSpPr>
          <p:spPr>
            <a:xfrm flipV="1">
              <a:off x="8843199" y="3746000"/>
              <a:ext cx="0" cy="1782235"/>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52">
              <a:extLst>
                <a:ext uri="{FF2B5EF4-FFF2-40B4-BE49-F238E27FC236}">
                  <a16:creationId xmlns:a16="http://schemas.microsoft.com/office/drawing/2014/main" id="{F2C3D53B-9A9B-47F8-AF77-7A57F7227D95}"/>
                </a:ext>
              </a:extLst>
            </p:cNvPr>
            <p:cNvCxnSpPr>
              <a:cxnSpLocks/>
            </p:cNvCxnSpPr>
            <p:nvPr/>
          </p:nvCxnSpPr>
          <p:spPr>
            <a:xfrm flipV="1">
              <a:off x="8836371" y="3271272"/>
              <a:ext cx="678446" cy="486586"/>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Oval 24">
              <a:extLst>
                <a:ext uri="{FF2B5EF4-FFF2-40B4-BE49-F238E27FC236}">
                  <a16:creationId xmlns:a16="http://schemas.microsoft.com/office/drawing/2014/main" id="{29D5B44B-097A-4252-B8E0-73A8B2505C38}"/>
                </a:ext>
              </a:extLst>
            </p:cNvPr>
            <p:cNvSpPr/>
            <p:nvPr/>
          </p:nvSpPr>
          <p:spPr>
            <a:xfrm>
              <a:off x="7846527" y="6058212"/>
              <a:ext cx="206874" cy="206873"/>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EYInterstate Light"/>
                <a:ea typeface="+mn-ea"/>
                <a:cs typeface="+mn-cs"/>
              </a:endParaRPr>
            </a:p>
          </p:txBody>
        </p:sp>
        <p:sp>
          <p:nvSpPr>
            <p:cNvPr id="18" name="Oval 61">
              <a:extLst>
                <a:ext uri="{FF2B5EF4-FFF2-40B4-BE49-F238E27FC236}">
                  <a16:creationId xmlns:a16="http://schemas.microsoft.com/office/drawing/2014/main" id="{451C0E46-1A7D-481C-BB46-2E1A50A32A74}"/>
                </a:ext>
              </a:extLst>
            </p:cNvPr>
            <p:cNvSpPr/>
            <p:nvPr/>
          </p:nvSpPr>
          <p:spPr>
            <a:xfrm>
              <a:off x="8090654" y="6316262"/>
              <a:ext cx="206874" cy="206873"/>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EYInterstate Light"/>
                <a:ea typeface="+mn-ea"/>
                <a:cs typeface="+mn-cs"/>
              </a:endParaRPr>
            </a:p>
          </p:txBody>
        </p:sp>
        <p:sp>
          <p:nvSpPr>
            <p:cNvPr id="19" name="Oval 64">
              <a:extLst>
                <a:ext uri="{FF2B5EF4-FFF2-40B4-BE49-F238E27FC236}">
                  <a16:creationId xmlns:a16="http://schemas.microsoft.com/office/drawing/2014/main" id="{CF324973-46A0-4204-BF82-BC6027259A47}"/>
                </a:ext>
              </a:extLst>
            </p:cNvPr>
            <p:cNvSpPr/>
            <p:nvPr/>
          </p:nvSpPr>
          <p:spPr>
            <a:xfrm>
              <a:off x="8411911" y="6046916"/>
              <a:ext cx="206874" cy="206873"/>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EYInterstate Light"/>
                <a:ea typeface="+mn-ea"/>
                <a:cs typeface="+mn-cs"/>
              </a:endParaRPr>
            </a:p>
          </p:txBody>
        </p:sp>
        <p:sp>
          <p:nvSpPr>
            <p:cNvPr id="20" name="Oval 67">
              <a:extLst>
                <a:ext uri="{FF2B5EF4-FFF2-40B4-BE49-F238E27FC236}">
                  <a16:creationId xmlns:a16="http://schemas.microsoft.com/office/drawing/2014/main" id="{FEB32153-F91D-4318-BE98-F02553DA0951}"/>
                </a:ext>
              </a:extLst>
            </p:cNvPr>
            <p:cNvSpPr/>
            <p:nvPr/>
          </p:nvSpPr>
          <p:spPr>
            <a:xfrm>
              <a:off x="8749528" y="5446375"/>
              <a:ext cx="206874" cy="206873"/>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EYInterstate Light"/>
                <a:ea typeface="+mn-ea"/>
                <a:cs typeface="+mn-cs"/>
              </a:endParaRPr>
            </a:p>
          </p:txBody>
        </p:sp>
        <p:sp>
          <p:nvSpPr>
            <p:cNvPr id="21" name="Oval 5">
              <a:extLst>
                <a:ext uri="{FF2B5EF4-FFF2-40B4-BE49-F238E27FC236}">
                  <a16:creationId xmlns:a16="http://schemas.microsoft.com/office/drawing/2014/main" id="{5968F434-B053-4671-9AD5-F8784E56DA9C}"/>
                </a:ext>
              </a:extLst>
            </p:cNvPr>
            <p:cNvSpPr>
              <a:spLocks noChangeArrowheads="1"/>
            </p:cNvSpPr>
            <p:nvPr/>
          </p:nvSpPr>
          <p:spPr bwMode="auto">
            <a:xfrm>
              <a:off x="9421528" y="2468696"/>
              <a:ext cx="1034162" cy="1042723"/>
            </a:xfrm>
            <a:prstGeom prst="ellipse">
              <a:avLst/>
            </a:prstGeom>
            <a:solidFill>
              <a:srgbClr val="00A1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sp>
          <p:nvSpPr>
            <p:cNvPr id="23" name="Oval 46">
              <a:extLst>
                <a:ext uri="{FF2B5EF4-FFF2-40B4-BE49-F238E27FC236}">
                  <a16:creationId xmlns:a16="http://schemas.microsoft.com/office/drawing/2014/main" id="{D4D997FE-E4DD-4FEC-91BB-6D91B68C4942}"/>
                </a:ext>
              </a:extLst>
            </p:cNvPr>
            <p:cNvSpPr>
              <a:spLocks noChangeArrowheads="1"/>
            </p:cNvSpPr>
            <p:nvPr/>
          </p:nvSpPr>
          <p:spPr bwMode="auto">
            <a:xfrm>
              <a:off x="9692264" y="1580846"/>
              <a:ext cx="696064" cy="701758"/>
            </a:xfrm>
            <a:prstGeom prst="ellipse">
              <a:avLst/>
            </a:prstGeom>
            <a:solidFill>
              <a:srgbClr val="00A1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sp>
          <p:nvSpPr>
            <p:cNvPr id="24" name="Oval 78">
              <a:extLst>
                <a:ext uri="{FF2B5EF4-FFF2-40B4-BE49-F238E27FC236}">
                  <a16:creationId xmlns:a16="http://schemas.microsoft.com/office/drawing/2014/main" id="{B854DD64-DC6B-4B64-86A7-CFA643C8FFB6}"/>
                </a:ext>
              </a:extLst>
            </p:cNvPr>
            <p:cNvSpPr>
              <a:spLocks noChangeArrowheads="1"/>
            </p:cNvSpPr>
            <p:nvPr/>
          </p:nvSpPr>
          <p:spPr bwMode="auto">
            <a:xfrm>
              <a:off x="6675576" y="3250593"/>
              <a:ext cx="683397" cy="689170"/>
            </a:xfrm>
            <a:prstGeom prst="ellipse">
              <a:avLst/>
            </a:pr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cxnSp>
          <p:nvCxnSpPr>
            <p:cNvPr id="25" name="Straight Connector 151">
              <a:extLst>
                <a:ext uri="{FF2B5EF4-FFF2-40B4-BE49-F238E27FC236}">
                  <a16:creationId xmlns:a16="http://schemas.microsoft.com/office/drawing/2014/main" id="{C87E103A-35B8-4AF6-94CD-B416EDB3F540}"/>
                </a:ext>
              </a:extLst>
            </p:cNvPr>
            <p:cNvCxnSpPr>
              <a:cxnSpLocks/>
              <a:endCxn id="38" idx="5"/>
            </p:cNvCxnSpPr>
            <p:nvPr/>
          </p:nvCxnSpPr>
          <p:spPr>
            <a:xfrm flipH="1" flipV="1">
              <a:off x="8275359" y="1742799"/>
              <a:ext cx="626499" cy="803488"/>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Straight Connector 152">
              <a:extLst>
                <a:ext uri="{FF2B5EF4-FFF2-40B4-BE49-F238E27FC236}">
                  <a16:creationId xmlns:a16="http://schemas.microsoft.com/office/drawing/2014/main" id="{D4350878-9D1C-442E-BBE9-07085E86CE6C}"/>
                </a:ext>
              </a:extLst>
            </p:cNvPr>
            <p:cNvCxnSpPr>
              <a:cxnSpLocks/>
              <a:endCxn id="37" idx="3"/>
            </p:cNvCxnSpPr>
            <p:nvPr/>
          </p:nvCxnSpPr>
          <p:spPr>
            <a:xfrm flipV="1">
              <a:off x="8901858" y="1692452"/>
              <a:ext cx="210580" cy="853835"/>
            </a:xfrm>
            <a:prstGeom prst="line">
              <a:avLst/>
            </a:prstGeom>
            <a:ln w="34925">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Oval 19">
              <a:extLst>
                <a:ext uri="{FF2B5EF4-FFF2-40B4-BE49-F238E27FC236}">
                  <a16:creationId xmlns:a16="http://schemas.microsoft.com/office/drawing/2014/main" id="{91D49911-48F9-49AB-9CDB-64756D6055A1}"/>
                </a:ext>
              </a:extLst>
            </p:cNvPr>
            <p:cNvSpPr>
              <a:spLocks noChangeArrowheads="1"/>
            </p:cNvSpPr>
            <p:nvPr/>
          </p:nvSpPr>
          <p:spPr bwMode="auto">
            <a:xfrm>
              <a:off x="8491088" y="2158308"/>
              <a:ext cx="819833" cy="824832"/>
            </a:xfrm>
            <a:prstGeom prst="ellipse">
              <a:avLst/>
            </a:prstGeom>
            <a:solidFill>
              <a:srgbClr val="00A1D9"/>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cxnSp>
          <p:nvCxnSpPr>
            <p:cNvPr id="28" name="Straight Connector 153">
              <a:extLst>
                <a:ext uri="{FF2B5EF4-FFF2-40B4-BE49-F238E27FC236}">
                  <a16:creationId xmlns:a16="http://schemas.microsoft.com/office/drawing/2014/main" id="{3571B908-F308-445C-AAEF-05236B233221}"/>
                </a:ext>
              </a:extLst>
            </p:cNvPr>
            <p:cNvCxnSpPr>
              <a:cxnSpLocks/>
            </p:cNvCxnSpPr>
            <p:nvPr/>
          </p:nvCxnSpPr>
          <p:spPr>
            <a:xfrm>
              <a:off x="7844318" y="3189865"/>
              <a:ext cx="349877" cy="554326"/>
            </a:xfrm>
            <a:prstGeom prst="line">
              <a:avLst/>
            </a:prstGeom>
            <a:ln w="349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29" name="Oval 31">
              <a:extLst>
                <a:ext uri="{FF2B5EF4-FFF2-40B4-BE49-F238E27FC236}">
                  <a16:creationId xmlns:a16="http://schemas.microsoft.com/office/drawing/2014/main" id="{5485E593-863C-4BF3-8B8F-2B7F04B85B58}"/>
                </a:ext>
              </a:extLst>
            </p:cNvPr>
            <p:cNvSpPr>
              <a:spLocks noChangeArrowheads="1"/>
            </p:cNvSpPr>
            <p:nvPr/>
          </p:nvSpPr>
          <p:spPr bwMode="auto">
            <a:xfrm>
              <a:off x="6490766" y="1591504"/>
              <a:ext cx="755282" cy="761181"/>
            </a:xfrm>
            <a:prstGeom prst="ellipse">
              <a:avLst/>
            </a:pr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sp>
          <p:nvSpPr>
            <p:cNvPr id="32" name="Oval 62">
              <a:extLst>
                <a:ext uri="{FF2B5EF4-FFF2-40B4-BE49-F238E27FC236}">
                  <a16:creationId xmlns:a16="http://schemas.microsoft.com/office/drawing/2014/main" id="{CD4C808A-C110-4F2F-8540-052406A2D39F}"/>
                </a:ext>
              </a:extLst>
            </p:cNvPr>
            <p:cNvSpPr>
              <a:spLocks noChangeArrowheads="1"/>
            </p:cNvSpPr>
            <p:nvPr/>
          </p:nvSpPr>
          <p:spPr bwMode="auto">
            <a:xfrm>
              <a:off x="7238366" y="2392832"/>
              <a:ext cx="847870" cy="856134"/>
            </a:xfrm>
            <a:prstGeom prst="ellipse">
              <a:avLst/>
            </a:prstGeom>
            <a:solidFill>
              <a:schemeClr val="tx1">
                <a:lumMod val="60000"/>
                <a:lumOff val="4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sp>
          <p:nvSpPr>
            <p:cNvPr id="37" name="Oval 5">
              <a:extLst>
                <a:ext uri="{FF2B5EF4-FFF2-40B4-BE49-F238E27FC236}">
                  <a16:creationId xmlns:a16="http://schemas.microsoft.com/office/drawing/2014/main" id="{75D1AAC4-4235-4A69-90AF-F7A3698B51F0}"/>
                </a:ext>
              </a:extLst>
            </p:cNvPr>
            <p:cNvSpPr>
              <a:spLocks noChangeArrowheads="1"/>
            </p:cNvSpPr>
            <p:nvPr/>
          </p:nvSpPr>
          <p:spPr bwMode="auto">
            <a:xfrm rot="19896684">
              <a:off x="8909446" y="1134167"/>
              <a:ext cx="566299" cy="570988"/>
            </a:xfrm>
            <a:prstGeom prst="ellipse">
              <a:avLst/>
            </a:prstGeom>
            <a:solidFill>
              <a:srgbClr val="00A1D9"/>
            </a:solidFill>
            <a:ln w="381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sp>
          <p:nvSpPr>
            <p:cNvPr id="38" name="Oval 62">
              <a:extLst>
                <a:ext uri="{FF2B5EF4-FFF2-40B4-BE49-F238E27FC236}">
                  <a16:creationId xmlns:a16="http://schemas.microsoft.com/office/drawing/2014/main" id="{A6BEE3BE-3710-46F2-8022-6DE041A617F1}"/>
                </a:ext>
              </a:extLst>
            </p:cNvPr>
            <p:cNvSpPr>
              <a:spLocks noChangeArrowheads="1"/>
            </p:cNvSpPr>
            <p:nvPr/>
          </p:nvSpPr>
          <p:spPr bwMode="auto">
            <a:xfrm rot="733129">
              <a:off x="7766135" y="1128671"/>
              <a:ext cx="661341" cy="667785"/>
            </a:xfrm>
            <a:prstGeom prst="ellipse">
              <a:avLst/>
            </a:prstGeom>
            <a:solidFill>
              <a:srgbClr val="00A1D9"/>
            </a:solidFill>
            <a:ln w="381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sp>
          <p:nvSpPr>
            <p:cNvPr id="39" name="Oval 62">
              <a:extLst>
                <a:ext uri="{FF2B5EF4-FFF2-40B4-BE49-F238E27FC236}">
                  <a16:creationId xmlns:a16="http://schemas.microsoft.com/office/drawing/2014/main" id="{43058B8D-4BFC-4589-808F-53637CBF56AF}"/>
                </a:ext>
              </a:extLst>
            </p:cNvPr>
            <p:cNvSpPr>
              <a:spLocks noChangeArrowheads="1"/>
            </p:cNvSpPr>
            <p:nvPr/>
          </p:nvSpPr>
          <p:spPr bwMode="auto">
            <a:xfrm>
              <a:off x="10476203" y="1137766"/>
              <a:ext cx="367962" cy="371548"/>
            </a:xfrm>
            <a:prstGeom prst="ellipse">
              <a:avLst/>
            </a:prstGeom>
            <a:solidFill>
              <a:srgbClr val="00A1D9"/>
            </a:solidFill>
            <a:ln w="381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sp>
          <p:nvSpPr>
            <p:cNvPr id="40" name="Oval 78">
              <a:extLst>
                <a:ext uri="{FF2B5EF4-FFF2-40B4-BE49-F238E27FC236}">
                  <a16:creationId xmlns:a16="http://schemas.microsoft.com/office/drawing/2014/main" id="{79D067B1-B7F1-4486-97CD-06D76B10BD07}"/>
                </a:ext>
              </a:extLst>
            </p:cNvPr>
            <p:cNvSpPr>
              <a:spLocks noChangeArrowheads="1"/>
            </p:cNvSpPr>
            <p:nvPr/>
          </p:nvSpPr>
          <p:spPr bwMode="auto">
            <a:xfrm rot="19803930">
              <a:off x="10656321" y="1917889"/>
              <a:ext cx="589655" cy="594636"/>
            </a:xfrm>
            <a:prstGeom prst="ellipse">
              <a:avLst/>
            </a:prstGeom>
            <a:solidFill>
              <a:srgbClr val="00A1D9"/>
            </a:solidFill>
            <a:ln w="38100">
              <a:solidFill>
                <a:schemeClr val="tx2"/>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sp>
          <p:nvSpPr>
            <p:cNvPr id="41" name="Oval 5">
              <a:extLst>
                <a:ext uri="{FF2B5EF4-FFF2-40B4-BE49-F238E27FC236}">
                  <a16:creationId xmlns:a16="http://schemas.microsoft.com/office/drawing/2014/main" id="{2455AB7B-959F-4199-9ED5-05A7B4DC7A86}"/>
                </a:ext>
              </a:extLst>
            </p:cNvPr>
            <p:cNvSpPr>
              <a:spLocks noChangeArrowheads="1"/>
            </p:cNvSpPr>
            <p:nvPr/>
          </p:nvSpPr>
          <p:spPr bwMode="auto">
            <a:xfrm>
              <a:off x="6054021" y="2534541"/>
              <a:ext cx="566299" cy="570988"/>
            </a:xfrm>
            <a:prstGeom prst="ellipse">
              <a:avLst/>
            </a:prstGeom>
            <a:solidFill>
              <a:schemeClr val="tx1"/>
            </a:solidFill>
            <a:ln w="38100">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cxnSp>
          <p:nvCxnSpPr>
            <p:cNvPr id="42" name="Straight Connector 244">
              <a:extLst>
                <a:ext uri="{FF2B5EF4-FFF2-40B4-BE49-F238E27FC236}">
                  <a16:creationId xmlns:a16="http://schemas.microsoft.com/office/drawing/2014/main" id="{59A2E47E-3CA9-4F2C-AA93-D0C26D198972}"/>
                </a:ext>
              </a:extLst>
            </p:cNvPr>
            <p:cNvCxnSpPr>
              <a:cxnSpLocks/>
              <a:stCxn id="32" idx="2"/>
              <a:endCxn id="41" idx="6"/>
            </p:cNvCxnSpPr>
            <p:nvPr/>
          </p:nvCxnSpPr>
          <p:spPr>
            <a:xfrm flipH="1" flipV="1">
              <a:off x="6620322" y="2820033"/>
              <a:ext cx="618045" cy="864"/>
            </a:xfrm>
            <a:prstGeom prst="line">
              <a:avLst/>
            </a:prstGeom>
            <a:ln w="349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3" name="Oval 5">
              <a:extLst>
                <a:ext uri="{FF2B5EF4-FFF2-40B4-BE49-F238E27FC236}">
                  <a16:creationId xmlns:a16="http://schemas.microsoft.com/office/drawing/2014/main" id="{935967E7-5047-469E-89F6-3ADDA8A0099D}"/>
                </a:ext>
              </a:extLst>
            </p:cNvPr>
            <p:cNvSpPr>
              <a:spLocks noChangeArrowheads="1"/>
            </p:cNvSpPr>
            <p:nvPr/>
          </p:nvSpPr>
          <p:spPr bwMode="auto">
            <a:xfrm>
              <a:off x="6712861" y="888213"/>
              <a:ext cx="310508" cy="313078"/>
            </a:xfrm>
            <a:prstGeom prst="ellipse">
              <a:avLst/>
            </a:prstGeom>
            <a:solidFill>
              <a:schemeClr val="tx1"/>
            </a:solidFill>
            <a:ln w="38100">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sp>
          <p:nvSpPr>
            <p:cNvPr id="44" name="Oval 62">
              <a:extLst>
                <a:ext uri="{FF2B5EF4-FFF2-40B4-BE49-F238E27FC236}">
                  <a16:creationId xmlns:a16="http://schemas.microsoft.com/office/drawing/2014/main" id="{B41CFDFF-D774-48F0-80B2-D56B4B5082BA}"/>
                </a:ext>
              </a:extLst>
            </p:cNvPr>
            <p:cNvSpPr>
              <a:spLocks noChangeArrowheads="1"/>
            </p:cNvSpPr>
            <p:nvPr/>
          </p:nvSpPr>
          <p:spPr bwMode="auto">
            <a:xfrm rot="1266359">
              <a:off x="5662432" y="1252886"/>
              <a:ext cx="429561" cy="433749"/>
            </a:xfrm>
            <a:prstGeom prst="ellipse">
              <a:avLst/>
            </a:prstGeom>
            <a:solidFill>
              <a:schemeClr val="tx1"/>
            </a:solidFill>
            <a:ln w="38100">
              <a:solidFill>
                <a:schemeClr val="tx1">
                  <a:lumMod val="60000"/>
                  <a:lumOff val="40000"/>
                </a:schemeClr>
              </a:soli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EYInterstate Light"/>
                <a:ea typeface="+mn-ea"/>
                <a:cs typeface="+mn-cs"/>
              </a:endParaRPr>
            </a:p>
          </p:txBody>
        </p:sp>
        <p:cxnSp>
          <p:nvCxnSpPr>
            <p:cNvPr id="45" name="Straight Connector 261">
              <a:extLst>
                <a:ext uri="{FF2B5EF4-FFF2-40B4-BE49-F238E27FC236}">
                  <a16:creationId xmlns:a16="http://schemas.microsoft.com/office/drawing/2014/main" id="{88BC8200-F8B4-4C27-BD02-17A80512E808}"/>
                </a:ext>
              </a:extLst>
            </p:cNvPr>
            <p:cNvCxnSpPr>
              <a:cxnSpLocks/>
              <a:endCxn id="44" idx="6"/>
            </p:cNvCxnSpPr>
            <p:nvPr/>
          </p:nvCxnSpPr>
          <p:spPr>
            <a:xfrm flipH="1" flipV="1">
              <a:off x="6077584" y="1547102"/>
              <a:ext cx="476457" cy="256245"/>
            </a:xfrm>
            <a:prstGeom prst="line">
              <a:avLst/>
            </a:prstGeom>
            <a:ln w="349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265">
              <a:extLst>
                <a:ext uri="{FF2B5EF4-FFF2-40B4-BE49-F238E27FC236}">
                  <a16:creationId xmlns:a16="http://schemas.microsoft.com/office/drawing/2014/main" id="{6949F473-2551-4E10-95CD-DEB06DAFEC14}"/>
                </a:ext>
              </a:extLst>
            </p:cNvPr>
            <p:cNvCxnSpPr>
              <a:cxnSpLocks/>
              <a:stCxn id="43" idx="4"/>
              <a:endCxn id="29" idx="0"/>
            </p:cNvCxnSpPr>
            <p:nvPr/>
          </p:nvCxnSpPr>
          <p:spPr>
            <a:xfrm>
              <a:off x="6868115" y="1201291"/>
              <a:ext cx="292" cy="390213"/>
            </a:xfrm>
            <a:prstGeom prst="line">
              <a:avLst/>
            </a:prstGeom>
            <a:ln w="34925">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4" name="Freihandform: Form 73">
              <a:extLst>
                <a:ext uri="{FF2B5EF4-FFF2-40B4-BE49-F238E27FC236}">
                  <a16:creationId xmlns:a16="http://schemas.microsoft.com/office/drawing/2014/main" id="{E8A7EFAD-D8DE-4E7B-8F92-DDB21A0A5A82}"/>
                </a:ext>
              </a:extLst>
            </p:cNvPr>
            <p:cNvSpPr/>
            <p:nvPr/>
          </p:nvSpPr>
          <p:spPr>
            <a:xfrm>
              <a:off x="8543008" y="2227042"/>
              <a:ext cx="701501" cy="701501"/>
            </a:xfrm>
            <a:custGeom>
              <a:avLst/>
              <a:gdLst>
                <a:gd name="connsiteX0" fmla="*/ 354716 w 701501"/>
                <a:gd name="connsiteY0" fmla="*/ 697994 h 701501"/>
                <a:gd name="connsiteX1" fmla="*/ 11438 w 701501"/>
                <a:gd name="connsiteY1" fmla="*/ 354716 h 701501"/>
                <a:gd name="connsiteX2" fmla="*/ 354716 w 701501"/>
                <a:gd name="connsiteY2" fmla="*/ 11438 h 701501"/>
                <a:gd name="connsiteX3" fmla="*/ 697994 w 701501"/>
                <a:gd name="connsiteY3" fmla="*/ 354716 h 701501"/>
                <a:gd name="connsiteX4" fmla="*/ 354716 w 701501"/>
                <a:gd name="connsiteY4" fmla="*/ 697994 h 701501"/>
                <a:gd name="connsiteX5" fmla="*/ 354716 w 701501"/>
                <a:gd name="connsiteY5" fmla="*/ 49563 h 701501"/>
                <a:gd name="connsiteX6" fmla="*/ 49563 w 701501"/>
                <a:gd name="connsiteY6" fmla="*/ 354716 h 701501"/>
                <a:gd name="connsiteX7" fmla="*/ 354716 w 701501"/>
                <a:gd name="connsiteY7" fmla="*/ 659868 h 701501"/>
                <a:gd name="connsiteX8" fmla="*/ 659868 w 701501"/>
                <a:gd name="connsiteY8" fmla="*/ 354716 h 701501"/>
                <a:gd name="connsiteX9" fmla="*/ 354716 w 701501"/>
                <a:gd name="connsiteY9" fmla="*/ 49563 h 701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1501" h="701501">
                  <a:moveTo>
                    <a:pt x="354716" y="697994"/>
                  </a:moveTo>
                  <a:cubicBezTo>
                    <a:pt x="165463" y="697994"/>
                    <a:pt x="11438" y="543968"/>
                    <a:pt x="11438" y="354716"/>
                  </a:cubicBezTo>
                  <a:cubicBezTo>
                    <a:pt x="11438" y="165463"/>
                    <a:pt x="165463" y="11438"/>
                    <a:pt x="354716" y="11438"/>
                  </a:cubicBezTo>
                  <a:cubicBezTo>
                    <a:pt x="543968" y="11438"/>
                    <a:pt x="697994" y="165463"/>
                    <a:pt x="697994" y="354716"/>
                  </a:cubicBezTo>
                  <a:cubicBezTo>
                    <a:pt x="697994" y="543968"/>
                    <a:pt x="543968" y="697994"/>
                    <a:pt x="354716" y="697994"/>
                  </a:cubicBezTo>
                  <a:close/>
                  <a:moveTo>
                    <a:pt x="354716" y="49563"/>
                  </a:moveTo>
                  <a:cubicBezTo>
                    <a:pt x="186508" y="49563"/>
                    <a:pt x="49563" y="186508"/>
                    <a:pt x="49563" y="354716"/>
                  </a:cubicBezTo>
                  <a:cubicBezTo>
                    <a:pt x="49563" y="522923"/>
                    <a:pt x="186508" y="659868"/>
                    <a:pt x="354716" y="659868"/>
                  </a:cubicBezTo>
                  <a:cubicBezTo>
                    <a:pt x="522923" y="659868"/>
                    <a:pt x="659868" y="522923"/>
                    <a:pt x="659868" y="354716"/>
                  </a:cubicBezTo>
                  <a:cubicBezTo>
                    <a:pt x="659868" y="186508"/>
                    <a:pt x="522923" y="49563"/>
                    <a:pt x="354716" y="49563"/>
                  </a:cubicBezTo>
                  <a:close/>
                </a:path>
              </a:pathLst>
            </a:custGeom>
            <a:solidFill>
              <a:srgbClr val="00A1D9"/>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E2E38"/>
                </a:solidFill>
                <a:effectLst/>
                <a:uLnTx/>
                <a:uFillTx/>
                <a:latin typeface="EYInterstate Light"/>
                <a:ea typeface="+mn-ea"/>
                <a:cs typeface="+mn-cs"/>
              </a:endParaRPr>
            </a:p>
          </p:txBody>
        </p:sp>
      </p:grpSp>
      <p:sp>
        <p:nvSpPr>
          <p:cNvPr id="88" name="Subtitle 4">
            <a:extLst>
              <a:ext uri="{FF2B5EF4-FFF2-40B4-BE49-F238E27FC236}">
                <a16:creationId xmlns:a16="http://schemas.microsoft.com/office/drawing/2014/main" id="{BE32993F-CC61-4671-8166-586E40590F4B}"/>
              </a:ext>
            </a:extLst>
          </p:cNvPr>
          <p:cNvSpPr txBox="1">
            <a:spLocks/>
          </p:cNvSpPr>
          <p:nvPr/>
        </p:nvSpPr>
        <p:spPr>
          <a:xfrm>
            <a:off x="7757237" y="1457867"/>
            <a:ext cx="4254213" cy="4385816"/>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defRPr/>
            </a:pPr>
            <a:r>
              <a:rPr kumimoji="0" lang="en-US" sz="2000" b="0" i="0" u="none" strike="noStrike" kern="1200" cap="none" spc="0" normalizeH="0" baseline="0" noProof="0" dirty="0">
                <a:ln>
                  <a:noFill/>
                </a:ln>
                <a:solidFill>
                  <a:srgbClr val="00A1D9"/>
                </a:solidFill>
                <a:effectLst/>
                <a:uLnTx/>
                <a:uFillTx/>
                <a:latin typeface="EYInterstate Light"/>
                <a:ea typeface="+mn-ea"/>
                <a:cs typeface="+mn-cs"/>
              </a:rPr>
              <a:t>.JSON with combined Output from</a:t>
            </a:r>
            <a:r>
              <a:rPr lang="en-US" sz="2000" dirty="0">
                <a:solidFill>
                  <a:srgbClr val="00A1D9"/>
                </a:solidFill>
                <a:latin typeface="EYInterstate Light"/>
              </a:rPr>
              <a:t> all </a:t>
            </a:r>
            <a:r>
              <a:rPr lang="en-US" sz="2000">
                <a:solidFill>
                  <a:srgbClr val="00A1D9"/>
                </a:solidFill>
                <a:latin typeface="EYInterstate Light"/>
              </a:rPr>
              <a:t>gathered and</a:t>
            </a:r>
            <a:r>
              <a:rPr lang="en-US" sz="2000" dirty="0">
                <a:solidFill>
                  <a:srgbClr val="00A1D9"/>
                </a:solidFill>
                <a:latin typeface="EYInterstate Light"/>
              </a:rPr>
              <a:t> </a:t>
            </a:r>
            <a:r>
              <a:rPr lang="en-US" sz="2000">
                <a:solidFill>
                  <a:srgbClr val="00A1D9"/>
                </a:solidFill>
                <a:latin typeface="EYInterstate Light"/>
              </a:rPr>
              <a:t>generated data</a:t>
            </a:r>
            <a:endParaRPr lang="de-DE"/>
          </a:p>
          <a:p>
            <a:pPr marL="342900" indent="-342900">
              <a:spcBef>
                <a:spcPts val="600"/>
              </a:spcBef>
              <a:buFont typeface="Calibri"/>
              <a:buChar char="-"/>
              <a:defRPr/>
            </a:pPr>
            <a:r>
              <a:rPr lang="en-US" sz="2000">
                <a:solidFill>
                  <a:srgbClr val="00A1D9"/>
                </a:solidFill>
                <a:latin typeface="EYInterstate Light"/>
              </a:rPr>
              <a:t>Results from the </a:t>
            </a:r>
            <a:r>
              <a:rPr lang="en-US" sz="2000" dirty="0" err="1">
                <a:solidFill>
                  <a:srgbClr val="00A1D9"/>
                </a:solidFill>
                <a:latin typeface="EYInterstate Light"/>
              </a:rPr>
              <a:t>ZeroShot</a:t>
            </a:r>
            <a:r>
              <a:rPr kumimoji="0" lang="en-US" sz="2000" b="0" i="0" u="none" strike="noStrike" kern="1200" cap="none" spc="0" normalizeH="0" baseline="0" noProof="0" dirty="0">
                <a:ln>
                  <a:noFill/>
                </a:ln>
                <a:solidFill>
                  <a:srgbClr val="00A1D9"/>
                </a:solidFill>
                <a:effectLst/>
                <a:uLnTx/>
                <a:uFillTx/>
                <a:latin typeface="EYInterstate Light"/>
                <a:ea typeface="+mn-ea"/>
                <a:cs typeface="+mn-cs"/>
              </a:rPr>
              <a:t> </a:t>
            </a:r>
            <a:r>
              <a:rPr lang="en-US" sz="2000">
                <a:solidFill>
                  <a:srgbClr val="00A1D9"/>
                </a:solidFill>
                <a:latin typeface="EYInterstate Light"/>
              </a:rPr>
              <a:t>Approach</a:t>
            </a:r>
            <a:endParaRPr lang="en-US">
              <a:solidFill>
                <a:srgbClr val="2E2E38"/>
              </a:solidFill>
              <a:latin typeface="EYInterstate Light"/>
            </a:endParaRPr>
          </a:p>
          <a:p>
            <a:pPr marL="342900" indent="-342900">
              <a:spcBef>
                <a:spcPts val="600"/>
              </a:spcBef>
              <a:buFont typeface="Calibri"/>
              <a:buChar char="-"/>
              <a:defRPr/>
            </a:pPr>
            <a:r>
              <a:rPr lang="en-US" sz="2000" err="1">
                <a:solidFill>
                  <a:srgbClr val="00A1D9"/>
                </a:solidFill>
                <a:latin typeface="EYInterstate Light"/>
              </a:rPr>
              <a:t>GenerativeAI</a:t>
            </a:r>
            <a:r>
              <a:rPr lang="en-US" sz="2000">
                <a:solidFill>
                  <a:srgbClr val="00A1D9"/>
                </a:solidFill>
                <a:latin typeface="EYInterstate Light"/>
              </a:rPr>
              <a:t> Classification including</a:t>
            </a:r>
            <a:endParaRPr lang="en-US">
              <a:solidFill>
                <a:srgbClr val="2E2E38"/>
              </a:solidFill>
              <a:latin typeface="EYInterstate Light"/>
            </a:endParaRPr>
          </a:p>
          <a:p>
            <a:pPr marL="800100" lvl="1" indent="-342900">
              <a:spcBef>
                <a:spcPts val="600"/>
              </a:spcBef>
              <a:buFont typeface="Courier New"/>
              <a:buChar char="o"/>
              <a:defRPr/>
            </a:pPr>
            <a:r>
              <a:rPr lang="en-US" sz="2000">
                <a:solidFill>
                  <a:srgbClr val="00A1D9"/>
                </a:solidFill>
                <a:latin typeface="EYInterstate Light"/>
              </a:rPr>
              <a:t>A classification decision</a:t>
            </a:r>
            <a:endParaRPr lang="en-US" sz="2000" dirty="0">
              <a:solidFill>
                <a:srgbClr val="00A1D9"/>
              </a:solidFill>
              <a:latin typeface="EYInterstate Light"/>
            </a:endParaRPr>
          </a:p>
          <a:p>
            <a:pPr marL="800100" lvl="1" indent="-342900">
              <a:spcBef>
                <a:spcPts val="600"/>
              </a:spcBef>
              <a:buFont typeface="Courier New"/>
              <a:buChar char="o"/>
              <a:defRPr/>
            </a:pPr>
            <a:r>
              <a:rPr lang="en-US" sz="2000">
                <a:solidFill>
                  <a:srgbClr val="00A1D9"/>
                </a:solidFill>
                <a:latin typeface="EYInterstate Light"/>
              </a:rPr>
              <a:t>A note of justification</a:t>
            </a:r>
            <a:endParaRPr lang="en-US" dirty="0"/>
          </a:p>
          <a:p>
            <a:pPr marL="342900" indent="-342900">
              <a:spcBef>
                <a:spcPts val="600"/>
              </a:spcBef>
              <a:buFont typeface="Calibri"/>
              <a:buChar char="-"/>
              <a:defRPr/>
            </a:pPr>
            <a:r>
              <a:rPr lang="en-US" sz="2000">
                <a:solidFill>
                  <a:srgbClr val="00A1D9"/>
                </a:solidFill>
                <a:latin typeface="EYInterstate Light"/>
              </a:rPr>
              <a:t>Generated summary</a:t>
            </a:r>
            <a:endParaRPr lang="en-US" sz="2000" dirty="0">
              <a:solidFill>
                <a:srgbClr val="00A1D9"/>
              </a:solidFill>
              <a:latin typeface="EYInterstate Light"/>
            </a:endParaRPr>
          </a:p>
          <a:p>
            <a:pPr marL="342900" indent="-342900">
              <a:spcBef>
                <a:spcPts val="600"/>
              </a:spcBef>
              <a:buFont typeface="Calibri"/>
              <a:buChar char="-"/>
              <a:defRPr/>
            </a:pPr>
            <a:r>
              <a:rPr lang="en-US" sz="2000" dirty="0">
                <a:solidFill>
                  <a:srgbClr val="00A1D9"/>
                </a:solidFill>
                <a:latin typeface="EYInterstate Light"/>
              </a:rPr>
              <a:t>Other</a:t>
            </a:r>
            <a:r>
              <a:rPr lang="en-US" sz="2000">
                <a:solidFill>
                  <a:srgbClr val="00A1D9"/>
                </a:solidFill>
                <a:latin typeface="EYInterstate Light"/>
              </a:rPr>
              <a:t> important key </a:t>
            </a:r>
            <a:r>
              <a:rPr lang="en-US" sz="2000" dirty="0" err="1">
                <a:solidFill>
                  <a:srgbClr val="00A1D9"/>
                </a:solidFill>
                <a:latin typeface="EYInterstate Light"/>
              </a:rPr>
              <a:t>parametrics</a:t>
            </a:r>
            <a:r>
              <a:rPr lang="en-US" sz="2000" dirty="0">
                <a:solidFill>
                  <a:srgbClr val="00A1D9"/>
                </a:solidFill>
                <a:latin typeface="EYInterstate Light"/>
              </a:rPr>
              <a:t> </a:t>
            </a:r>
            <a:r>
              <a:rPr lang="en-US" sz="2000">
                <a:solidFill>
                  <a:srgbClr val="00A1D9"/>
                </a:solidFill>
                <a:latin typeface="EYInterstate Light"/>
              </a:rPr>
              <a:t>from</a:t>
            </a:r>
            <a:endParaRPr lang="en-US" sz="2000" dirty="0">
              <a:solidFill>
                <a:srgbClr val="00A1D9"/>
              </a:solidFill>
              <a:latin typeface="EYInterstate Light"/>
            </a:endParaRPr>
          </a:p>
          <a:p>
            <a:pPr marL="800100" lvl="1" indent="-342900">
              <a:spcBef>
                <a:spcPts val="600"/>
              </a:spcBef>
              <a:buFont typeface="Courier New"/>
              <a:buChar char="o"/>
              <a:defRPr/>
            </a:pPr>
            <a:r>
              <a:rPr lang="en-US" sz="2000">
                <a:solidFill>
                  <a:srgbClr val="00A1D9"/>
                </a:solidFill>
                <a:latin typeface="EYInterstate Light"/>
              </a:rPr>
              <a:t>The API</a:t>
            </a:r>
            <a:endParaRPr lang="en-US" sz="2000" dirty="0">
              <a:solidFill>
                <a:srgbClr val="00A1D9"/>
              </a:solidFill>
              <a:latin typeface="EYInterstate Light"/>
            </a:endParaRPr>
          </a:p>
          <a:p>
            <a:pPr marL="800100" lvl="1" indent="-342900">
              <a:spcBef>
                <a:spcPts val="600"/>
              </a:spcBef>
              <a:buFont typeface="Courier New"/>
              <a:buChar char="o"/>
              <a:defRPr/>
            </a:pPr>
            <a:r>
              <a:rPr lang="en-US" sz="2000">
                <a:solidFill>
                  <a:srgbClr val="00A1D9"/>
                </a:solidFill>
                <a:latin typeface="EYInterstate Light"/>
              </a:rPr>
              <a:t>The Documents and Dataset</a:t>
            </a:r>
            <a:endParaRPr lang="en-US" sz="2000" dirty="0">
              <a:solidFill>
                <a:srgbClr val="00A1D9"/>
              </a:solidFill>
              <a:latin typeface="EYInterstate Light"/>
            </a:endParaRPr>
          </a:p>
          <a:p>
            <a:pPr marL="342900" indent="-342900">
              <a:spcBef>
                <a:spcPts val="600"/>
              </a:spcBef>
              <a:buFont typeface="Calibri"/>
              <a:buChar char="-"/>
              <a:defRPr/>
            </a:pPr>
            <a:endParaRPr lang="en-US" sz="2000" dirty="0">
              <a:solidFill>
                <a:srgbClr val="00A1D9"/>
              </a:solidFill>
              <a:latin typeface="EYInterstate Light"/>
            </a:endParaRPr>
          </a:p>
        </p:txBody>
      </p:sp>
      <p:sp>
        <p:nvSpPr>
          <p:cNvPr id="3" name="Foliennummernplatzhalter 2">
            <a:extLst>
              <a:ext uri="{FF2B5EF4-FFF2-40B4-BE49-F238E27FC236}">
                <a16:creationId xmlns:a16="http://schemas.microsoft.com/office/drawing/2014/main" id="{B079CD31-908B-4B1A-9C35-3BE7E166238A}"/>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rPr>
              <a:t>Page </a:t>
            </a:r>
            <a:fld id="{F1BC30E3-FFE5-4B91-AA19-87A149EBB9EE}" type="slidenum">
              <a:rPr kumimoji="0" lang="en-US" sz="800" b="0" i="0" u="none" strike="noStrike" kern="1200" cap="none" spc="0" normalizeH="0" baseline="0" noProof="0" smtClean="0">
                <a:ln>
                  <a:noFill/>
                </a:ln>
                <a:solidFill>
                  <a:prstClr val="white"/>
                </a:solidFill>
                <a:effectLst/>
                <a:uLnTx/>
                <a:uFillTx/>
                <a:latin typeface="EYInterstate" panose="02000503020000020004" pitchFamily="2"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13</a:t>
            </a:fld>
            <a:endParaRPr kumimoji="0" lang="en-US" sz="8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endParaRPr>
          </a:p>
        </p:txBody>
      </p:sp>
      <p:sp>
        <p:nvSpPr>
          <p:cNvPr id="22" name="Rechteck 21">
            <a:extLst>
              <a:ext uri="{FF2B5EF4-FFF2-40B4-BE49-F238E27FC236}">
                <a16:creationId xmlns:a16="http://schemas.microsoft.com/office/drawing/2014/main" id="{C50CA9EB-DCE8-6D83-D97F-9595F19D60C2}"/>
              </a:ext>
            </a:extLst>
          </p:cNvPr>
          <p:cNvSpPr/>
          <p:nvPr/>
        </p:nvSpPr>
        <p:spPr>
          <a:xfrm>
            <a:off x="6302594" y="3076870"/>
            <a:ext cx="1291575" cy="1147317"/>
          </a:xfrm>
          <a:prstGeom prst="rect">
            <a:avLst/>
          </a:prstGeom>
          <a:solidFill>
            <a:srgbClr val="00A1D9"/>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AT" sz="1800" b="0" i="0" u="none" strike="noStrike" kern="0" cap="none" spc="0" normalizeH="0" baseline="0" noProof="0">
              <a:ln>
                <a:noFill/>
              </a:ln>
              <a:solidFill>
                <a:srgbClr val="2E2E38"/>
              </a:solidFill>
              <a:effectLst/>
              <a:uLnTx/>
              <a:uFillTx/>
            </a:endParaRPr>
          </a:p>
        </p:txBody>
      </p:sp>
      <p:pic>
        <p:nvPicPr>
          <p:cNvPr id="1026" name="Picture 2" descr="Json-datei - Kostenlose ui-Icons">
            <a:extLst>
              <a:ext uri="{FF2B5EF4-FFF2-40B4-BE49-F238E27FC236}">
                <a16:creationId xmlns:a16="http://schemas.microsoft.com/office/drawing/2014/main" id="{49BE6275-AC77-103E-5B53-7F4EFD5C5D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2999" y="3296320"/>
            <a:ext cx="708415" cy="708415"/>
          </a:xfrm>
          <a:prstGeom prst="rect">
            <a:avLst/>
          </a:prstGeom>
          <a:noFill/>
          <a:extLst>
            <a:ext uri="{909E8E84-426E-40DD-AFC4-6F175D3DCCD1}">
              <a14:hiddenFill xmlns:a14="http://schemas.microsoft.com/office/drawing/2010/main">
                <a:solidFill>
                  <a:srgbClr val="FFFFFF"/>
                </a:solidFill>
              </a14:hiddenFill>
            </a:ext>
          </a:extLst>
        </p:spPr>
      </p:pic>
      <p:pic>
        <p:nvPicPr>
          <p:cNvPr id="4" name="Grafik 3" descr="un-logo.png | United Nations">
            <a:extLst>
              <a:ext uri="{FF2B5EF4-FFF2-40B4-BE49-F238E27FC236}">
                <a16:creationId xmlns:a16="http://schemas.microsoft.com/office/drawing/2014/main" id="{78419B34-6D3C-B2C3-E659-C432634F52DD}"/>
              </a:ext>
            </a:extLst>
          </p:cNvPr>
          <p:cNvPicPr>
            <a:picLocks noChangeAspect="1"/>
          </p:cNvPicPr>
          <p:nvPr/>
        </p:nvPicPr>
        <p:blipFill>
          <a:blip r:embed="rId6"/>
          <a:stretch>
            <a:fillRect/>
          </a:stretch>
        </p:blipFill>
        <p:spPr>
          <a:xfrm>
            <a:off x="11522689" y="81287"/>
            <a:ext cx="587924" cy="495183"/>
          </a:xfrm>
          <a:prstGeom prst="rect">
            <a:avLst/>
          </a:prstGeom>
        </p:spPr>
      </p:pic>
    </p:spTree>
    <p:extLst>
      <p:ext uri="{BB962C8B-B14F-4D97-AF65-F5344CB8AC3E}">
        <p14:creationId xmlns:p14="http://schemas.microsoft.com/office/powerpoint/2010/main" val="19195267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Ellipse 7">
            <a:extLst>
              <a:ext uri="{FF2B5EF4-FFF2-40B4-BE49-F238E27FC236}">
                <a16:creationId xmlns:a16="http://schemas.microsoft.com/office/drawing/2014/main" id="{8359061E-E03C-5915-3330-4C032D22C606}"/>
              </a:ext>
            </a:extLst>
          </p:cNvPr>
          <p:cNvSpPr/>
          <p:nvPr/>
        </p:nvSpPr>
        <p:spPr>
          <a:xfrm>
            <a:off x="3431414" y="4886960"/>
            <a:ext cx="663066" cy="1849120"/>
          </a:xfrm>
          <a:prstGeom prst="ellipse">
            <a:avLst/>
          </a:prstGeom>
          <a:noFill/>
          <a:ln w="12700" cap="sq" cmpd="sng" algn="ctr">
            <a:solidFill>
              <a:srgbClr val="FF0000"/>
            </a:solid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AT" sz="1800" b="0" i="0" u="none" strike="noStrike" kern="0" cap="none" spc="0" normalizeH="0" baseline="0" noProof="0">
              <a:ln>
                <a:noFill/>
              </a:ln>
              <a:solidFill>
                <a:srgbClr val="2E2E38"/>
              </a:solidFill>
              <a:effectLst/>
              <a:uLnTx/>
              <a:uFillTx/>
            </a:endParaRPr>
          </a:p>
        </p:txBody>
      </p:sp>
      <p:sp>
        <p:nvSpPr>
          <p:cNvPr id="13" name="Ellipse 12">
            <a:extLst>
              <a:ext uri="{FF2B5EF4-FFF2-40B4-BE49-F238E27FC236}">
                <a16:creationId xmlns:a16="http://schemas.microsoft.com/office/drawing/2014/main" id="{E8BDB486-3401-929B-1325-7E04568FAC11}"/>
              </a:ext>
            </a:extLst>
          </p:cNvPr>
          <p:cNvSpPr/>
          <p:nvPr/>
        </p:nvSpPr>
        <p:spPr>
          <a:xfrm>
            <a:off x="5369393" y="3898908"/>
            <a:ext cx="392871" cy="342619"/>
          </a:xfrm>
          <a:prstGeom prst="ellipse">
            <a:avLst/>
          </a:prstGeom>
          <a:noFill/>
          <a:ln w="12700" cap="sq" cmpd="sng" algn="ctr">
            <a:solidFill>
              <a:srgbClr val="FF0000"/>
            </a:solid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AT" sz="1800" b="0" i="0" u="none" strike="noStrike" kern="0" cap="none" spc="0" normalizeH="0" baseline="0" noProof="0">
              <a:ln>
                <a:noFill/>
              </a:ln>
              <a:solidFill>
                <a:srgbClr val="2E2E38"/>
              </a:solidFill>
              <a:effectLst/>
              <a:uLnTx/>
              <a:uFillTx/>
            </a:endParaRPr>
          </a:p>
        </p:txBody>
      </p:sp>
      <p:sp>
        <p:nvSpPr>
          <p:cNvPr id="10" name="Ellipse 9">
            <a:extLst>
              <a:ext uri="{FF2B5EF4-FFF2-40B4-BE49-F238E27FC236}">
                <a16:creationId xmlns:a16="http://schemas.microsoft.com/office/drawing/2014/main" id="{04F36051-9AC1-2944-BEAE-4DA09F94D683}"/>
              </a:ext>
            </a:extLst>
          </p:cNvPr>
          <p:cNvSpPr/>
          <p:nvPr/>
        </p:nvSpPr>
        <p:spPr>
          <a:xfrm>
            <a:off x="7540137" y="3017520"/>
            <a:ext cx="526903" cy="547479"/>
          </a:xfrm>
          <a:prstGeom prst="ellipse">
            <a:avLst/>
          </a:prstGeom>
          <a:noFill/>
          <a:ln w="12700" cap="sq" cmpd="sng" algn="ctr">
            <a:solidFill>
              <a:srgbClr val="FF0000"/>
            </a:solid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de-AT" sz="1800" b="0" i="0" u="none" strike="noStrike" kern="0" cap="none" spc="0" normalizeH="0" baseline="0" noProof="0">
              <a:ln>
                <a:noFill/>
              </a:ln>
              <a:solidFill>
                <a:srgbClr val="2E2E38"/>
              </a:solidFill>
              <a:effectLst/>
              <a:uLnTx/>
              <a:uFillTx/>
            </a:endParaRPr>
          </a:p>
        </p:txBody>
      </p:sp>
      <p:sp>
        <p:nvSpPr>
          <p:cNvPr id="2" name="Title 1">
            <a:extLst>
              <a:ext uri="{FF2B5EF4-FFF2-40B4-BE49-F238E27FC236}">
                <a16:creationId xmlns:a16="http://schemas.microsoft.com/office/drawing/2014/main" id="{838A797B-0C99-4BAB-B5F3-465CF1CD2A91}"/>
              </a:ext>
            </a:extLst>
          </p:cNvPr>
          <p:cNvSpPr>
            <a:spLocks noGrp="1"/>
          </p:cNvSpPr>
          <p:nvPr>
            <p:ph type="title"/>
          </p:nvPr>
        </p:nvSpPr>
        <p:spPr/>
        <p:txBody>
          <a:bodyPr/>
          <a:lstStyle/>
          <a:p>
            <a:r>
              <a:rPr lang="en-US" dirty="0"/>
              <a:t>Subset</a:t>
            </a:r>
          </a:p>
        </p:txBody>
      </p:sp>
      <p:cxnSp>
        <p:nvCxnSpPr>
          <p:cNvPr id="17" name="Straight Connector 5">
            <a:extLst>
              <a:ext uri="{FF2B5EF4-FFF2-40B4-BE49-F238E27FC236}">
                <a16:creationId xmlns:a16="http://schemas.microsoft.com/office/drawing/2014/main" id="{85CC9095-7AB0-4D52-AA0A-31B603556EF3}"/>
              </a:ext>
            </a:extLst>
          </p:cNvPr>
          <p:cNvCxnSpPr/>
          <p:nvPr/>
        </p:nvCxnSpPr>
        <p:spPr>
          <a:xfrm>
            <a:off x="6017178" y="947844"/>
            <a:ext cx="0" cy="4962311"/>
          </a:xfrm>
          <a:prstGeom prst="line">
            <a:avLst/>
          </a:prstGeom>
          <a:noFill/>
          <a:ln w="12700" cap="sq" cmpd="sng" algn="ctr">
            <a:solidFill>
              <a:srgbClr val="00A1D9"/>
            </a:solidFill>
            <a:prstDash val="solid"/>
            <a:miter lim="800000"/>
            <a:tailEnd type="none"/>
          </a:ln>
          <a:effectLst/>
        </p:spPr>
      </p:cxnSp>
      <p:sp>
        <p:nvSpPr>
          <p:cNvPr id="3" name="Foliennummernplatzhalter 2">
            <a:extLst>
              <a:ext uri="{FF2B5EF4-FFF2-40B4-BE49-F238E27FC236}">
                <a16:creationId xmlns:a16="http://schemas.microsoft.com/office/drawing/2014/main" id="{A87C17B2-615D-4B4C-B706-A134FFE19838}"/>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14</a:t>
            </a:fld>
            <a:endParaRPr lang="en-US" noProof="0" dirty="0"/>
          </a:p>
        </p:txBody>
      </p:sp>
      <p:sp>
        <p:nvSpPr>
          <p:cNvPr id="6" name="Freeform 6">
            <a:extLst>
              <a:ext uri="{FF2B5EF4-FFF2-40B4-BE49-F238E27FC236}">
                <a16:creationId xmlns:a16="http://schemas.microsoft.com/office/drawing/2014/main" id="{EFA24BB1-8EBB-7B43-2C43-DA1D0C8C9B98}"/>
              </a:ext>
            </a:extLst>
          </p:cNvPr>
          <p:cNvSpPr>
            <a:spLocks noEditPoints="1"/>
          </p:cNvSpPr>
          <p:nvPr/>
        </p:nvSpPr>
        <p:spPr bwMode="auto">
          <a:xfrm>
            <a:off x="742719" y="547260"/>
            <a:ext cx="10723120" cy="5807075"/>
          </a:xfrm>
          <a:custGeom>
            <a:avLst/>
            <a:gdLst>
              <a:gd name="T0" fmla="*/ 609 w 2788"/>
              <a:gd name="T1" fmla="*/ 204 h 1509"/>
              <a:gd name="T2" fmla="*/ 798 w 2788"/>
              <a:gd name="T3" fmla="*/ 348 h 1509"/>
              <a:gd name="T4" fmla="*/ 534 w 2788"/>
              <a:gd name="T5" fmla="*/ 165 h 1509"/>
              <a:gd name="T6" fmla="*/ 430 w 2788"/>
              <a:gd name="T7" fmla="*/ 244 h 1509"/>
              <a:gd name="T8" fmla="*/ 659 w 2788"/>
              <a:gd name="T9" fmla="*/ 331 h 1509"/>
              <a:gd name="T10" fmla="*/ 648 w 2788"/>
              <a:gd name="T11" fmla="*/ 65 h 1509"/>
              <a:gd name="T12" fmla="*/ 724 w 2788"/>
              <a:gd name="T13" fmla="*/ 94 h 1509"/>
              <a:gd name="T14" fmla="*/ 1257 w 2788"/>
              <a:gd name="T15" fmla="*/ 472 h 1509"/>
              <a:gd name="T16" fmla="*/ 483 w 2788"/>
              <a:gd name="T17" fmla="*/ 125 h 1509"/>
              <a:gd name="T18" fmla="*/ 457 w 2788"/>
              <a:gd name="T19" fmla="*/ 167 h 1509"/>
              <a:gd name="T20" fmla="*/ 560 w 2788"/>
              <a:gd name="T21" fmla="*/ 67 h 1509"/>
              <a:gd name="T22" fmla="*/ 608 w 2788"/>
              <a:gd name="T23" fmla="*/ 141 h 1509"/>
              <a:gd name="T24" fmla="*/ 1754 w 2788"/>
              <a:gd name="T25" fmla="*/ 58 h 1509"/>
              <a:gd name="T26" fmla="*/ 1255 w 2788"/>
              <a:gd name="T27" fmla="*/ 442 h 1509"/>
              <a:gd name="T28" fmla="*/ 2014 w 2788"/>
              <a:gd name="T29" fmla="*/ 68 h 1509"/>
              <a:gd name="T30" fmla="*/ 1264 w 2788"/>
              <a:gd name="T31" fmla="*/ 428 h 1509"/>
              <a:gd name="T32" fmla="*/ 1280 w 2788"/>
              <a:gd name="T33" fmla="*/ 404 h 1509"/>
              <a:gd name="T34" fmla="*/ 1456 w 2788"/>
              <a:gd name="T35" fmla="*/ 252 h 1509"/>
              <a:gd name="T36" fmla="*/ 2294 w 2788"/>
              <a:gd name="T37" fmla="*/ 958 h 1509"/>
              <a:gd name="T38" fmla="*/ 2292 w 2788"/>
              <a:gd name="T39" fmla="*/ 1259 h 1509"/>
              <a:gd name="T40" fmla="*/ 2402 w 2788"/>
              <a:gd name="T41" fmla="*/ 997 h 1509"/>
              <a:gd name="T42" fmla="*/ 2409 w 2788"/>
              <a:gd name="T43" fmla="*/ 466 h 1509"/>
              <a:gd name="T44" fmla="*/ 2256 w 2788"/>
              <a:gd name="T45" fmla="*/ 1010 h 1509"/>
              <a:gd name="T46" fmla="*/ 1554 w 2788"/>
              <a:gd name="T47" fmla="*/ 659 h 1509"/>
              <a:gd name="T48" fmla="*/ 2505 w 2788"/>
              <a:gd name="T49" fmla="*/ 1025 h 1509"/>
              <a:gd name="T50" fmla="*/ 2663 w 2788"/>
              <a:gd name="T51" fmla="*/ 1335 h 1509"/>
              <a:gd name="T52" fmla="*/ 2534 w 2788"/>
              <a:gd name="T53" fmla="*/ 365 h 1509"/>
              <a:gd name="T54" fmla="*/ 2238 w 2788"/>
              <a:gd name="T55" fmla="*/ 707 h 1509"/>
              <a:gd name="T56" fmla="*/ 1926 w 2788"/>
              <a:gd name="T57" fmla="*/ 863 h 1509"/>
              <a:gd name="T58" fmla="*/ 1659 w 2788"/>
              <a:gd name="T59" fmla="*/ 858 h 1509"/>
              <a:gd name="T60" fmla="*/ 1440 w 2788"/>
              <a:gd name="T61" fmla="*/ 1246 h 1509"/>
              <a:gd name="T62" fmla="*/ 1381 w 2788"/>
              <a:gd name="T63" fmla="*/ 669 h 1509"/>
              <a:gd name="T64" fmla="*/ 1603 w 2788"/>
              <a:gd name="T65" fmla="*/ 537 h 1509"/>
              <a:gd name="T66" fmla="*/ 1427 w 2788"/>
              <a:gd name="T67" fmla="*/ 596 h 1509"/>
              <a:gd name="T68" fmla="*/ 1284 w 2788"/>
              <a:gd name="T69" fmla="*/ 534 h 1509"/>
              <a:gd name="T70" fmla="*/ 1469 w 2788"/>
              <a:gd name="T71" fmla="*/ 425 h 1509"/>
              <a:gd name="T72" fmla="*/ 1406 w 2788"/>
              <a:gd name="T73" fmla="*/ 301 h 1509"/>
              <a:gd name="T74" fmla="*/ 1719 w 2788"/>
              <a:gd name="T75" fmla="*/ 265 h 1509"/>
              <a:gd name="T76" fmla="*/ 1983 w 2788"/>
              <a:gd name="T77" fmla="*/ 166 h 1509"/>
              <a:gd name="T78" fmla="*/ 2600 w 2788"/>
              <a:gd name="T79" fmla="*/ 255 h 1509"/>
              <a:gd name="T80" fmla="*/ 1713 w 2788"/>
              <a:gd name="T81" fmla="*/ 611 h 1509"/>
              <a:gd name="T82" fmla="*/ 783 w 2788"/>
              <a:gd name="T83" fmla="*/ 817 h 1509"/>
              <a:gd name="T84" fmla="*/ 787 w 2788"/>
              <a:gd name="T85" fmla="*/ 1388 h 1509"/>
              <a:gd name="T86" fmla="*/ 487 w 2788"/>
              <a:gd name="T87" fmla="*/ 801 h 1509"/>
              <a:gd name="T88" fmla="*/ 126 w 2788"/>
              <a:gd name="T89" fmla="*/ 397 h 1509"/>
              <a:gd name="T90" fmla="*/ 32 w 2788"/>
              <a:gd name="T91" fmla="*/ 261 h 1509"/>
              <a:gd name="T92" fmla="*/ 579 w 2788"/>
              <a:gd name="T93" fmla="*/ 258 h 1509"/>
              <a:gd name="T94" fmla="*/ 613 w 2788"/>
              <a:gd name="T95" fmla="*/ 316 h 1509"/>
              <a:gd name="T96" fmla="*/ 824 w 2788"/>
              <a:gd name="T97" fmla="*/ 432 h 1509"/>
              <a:gd name="T98" fmla="*/ 802 w 2788"/>
              <a:gd name="T99" fmla="*/ 558 h 1509"/>
              <a:gd name="T100" fmla="*/ 675 w 2788"/>
              <a:gd name="T101" fmla="*/ 752 h 1509"/>
              <a:gd name="T102" fmla="*/ 676 w 2788"/>
              <a:gd name="T103" fmla="*/ 897 h 1509"/>
              <a:gd name="T104" fmla="*/ 629 w 2788"/>
              <a:gd name="T105" fmla="*/ 551 h 1509"/>
              <a:gd name="T106" fmla="*/ 337 w 2788"/>
              <a:gd name="T107" fmla="*/ 304 h 1509"/>
              <a:gd name="T108" fmla="*/ 549 w 2788"/>
              <a:gd name="T109" fmla="*/ 490 h 1509"/>
              <a:gd name="T110" fmla="*/ 381 w 2788"/>
              <a:gd name="T111" fmla="*/ 141 h 1509"/>
              <a:gd name="T112" fmla="*/ 1642 w 2788"/>
              <a:gd name="T113" fmla="*/ 1175 h 1509"/>
              <a:gd name="T114" fmla="*/ 2271 w 2788"/>
              <a:gd name="T115" fmla="*/ 900 h 1509"/>
              <a:gd name="T116" fmla="*/ 2155 w 2788"/>
              <a:gd name="T117" fmla="*/ 981 h 1509"/>
              <a:gd name="T118" fmla="*/ 747 w 2788"/>
              <a:gd name="T119" fmla="*/ 802 h 1509"/>
              <a:gd name="T120" fmla="*/ 1137 w 2788"/>
              <a:gd name="T121" fmla="*/ 140 h 1509"/>
              <a:gd name="T122" fmla="*/ 910 w 2788"/>
              <a:gd name="T123" fmla="*/ 252 h 1509"/>
              <a:gd name="T124" fmla="*/ 2086 w 2788"/>
              <a:gd name="T125" fmla="*/ 992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88" h="1509">
                <a:moveTo>
                  <a:pt x="1256" y="418"/>
                </a:moveTo>
                <a:cubicBezTo>
                  <a:pt x="1256" y="420"/>
                  <a:pt x="1257" y="422"/>
                  <a:pt x="1260" y="421"/>
                </a:cubicBezTo>
                <a:cubicBezTo>
                  <a:pt x="1258" y="426"/>
                  <a:pt x="1253" y="421"/>
                  <a:pt x="1251" y="418"/>
                </a:cubicBezTo>
                <a:cubicBezTo>
                  <a:pt x="1251" y="418"/>
                  <a:pt x="1252" y="417"/>
                  <a:pt x="1252" y="417"/>
                </a:cubicBezTo>
                <a:cubicBezTo>
                  <a:pt x="1253" y="417"/>
                  <a:pt x="1253" y="418"/>
                  <a:pt x="1254" y="418"/>
                </a:cubicBezTo>
                <a:cubicBezTo>
                  <a:pt x="1254" y="417"/>
                  <a:pt x="1254" y="417"/>
                  <a:pt x="1254" y="416"/>
                </a:cubicBezTo>
                <a:cubicBezTo>
                  <a:pt x="1255" y="416"/>
                  <a:pt x="1256" y="417"/>
                  <a:pt x="1256" y="418"/>
                </a:cubicBezTo>
                <a:close/>
                <a:moveTo>
                  <a:pt x="554" y="204"/>
                </a:moveTo>
                <a:cubicBezTo>
                  <a:pt x="554" y="205"/>
                  <a:pt x="552" y="205"/>
                  <a:pt x="551" y="206"/>
                </a:cubicBezTo>
                <a:cubicBezTo>
                  <a:pt x="548" y="199"/>
                  <a:pt x="546" y="201"/>
                  <a:pt x="540" y="201"/>
                </a:cubicBezTo>
                <a:cubicBezTo>
                  <a:pt x="543" y="198"/>
                  <a:pt x="547" y="196"/>
                  <a:pt x="550" y="194"/>
                </a:cubicBezTo>
                <a:cubicBezTo>
                  <a:pt x="549" y="193"/>
                  <a:pt x="548" y="192"/>
                  <a:pt x="547" y="191"/>
                </a:cubicBezTo>
                <a:cubicBezTo>
                  <a:pt x="548" y="190"/>
                  <a:pt x="550" y="189"/>
                  <a:pt x="552" y="188"/>
                </a:cubicBezTo>
                <a:cubicBezTo>
                  <a:pt x="548" y="186"/>
                  <a:pt x="546" y="184"/>
                  <a:pt x="542" y="186"/>
                </a:cubicBezTo>
                <a:cubicBezTo>
                  <a:pt x="538" y="187"/>
                  <a:pt x="536" y="188"/>
                  <a:pt x="532" y="186"/>
                </a:cubicBezTo>
                <a:cubicBezTo>
                  <a:pt x="528" y="184"/>
                  <a:pt x="526" y="186"/>
                  <a:pt x="522" y="186"/>
                </a:cubicBezTo>
                <a:cubicBezTo>
                  <a:pt x="520" y="186"/>
                  <a:pt x="517" y="191"/>
                  <a:pt x="516" y="192"/>
                </a:cubicBezTo>
                <a:cubicBezTo>
                  <a:pt x="517" y="193"/>
                  <a:pt x="525" y="195"/>
                  <a:pt x="525" y="197"/>
                </a:cubicBezTo>
                <a:cubicBezTo>
                  <a:pt x="525" y="201"/>
                  <a:pt x="526" y="206"/>
                  <a:pt x="520" y="205"/>
                </a:cubicBezTo>
                <a:cubicBezTo>
                  <a:pt x="517" y="204"/>
                  <a:pt x="514" y="198"/>
                  <a:pt x="512" y="199"/>
                </a:cubicBezTo>
                <a:cubicBezTo>
                  <a:pt x="509" y="200"/>
                  <a:pt x="505" y="203"/>
                  <a:pt x="508" y="205"/>
                </a:cubicBezTo>
                <a:cubicBezTo>
                  <a:pt x="515" y="211"/>
                  <a:pt x="522" y="212"/>
                  <a:pt x="528" y="219"/>
                </a:cubicBezTo>
                <a:cubicBezTo>
                  <a:pt x="530" y="222"/>
                  <a:pt x="532" y="226"/>
                  <a:pt x="536" y="227"/>
                </a:cubicBezTo>
                <a:cubicBezTo>
                  <a:pt x="539" y="228"/>
                  <a:pt x="544" y="225"/>
                  <a:pt x="542" y="221"/>
                </a:cubicBezTo>
                <a:cubicBezTo>
                  <a:pt x="548" y="224"/>
                  <a:pt x="562" y="214"/>
                  <a:pt x="552" y="211"/>
                </a:cubicBezTo>
                <a:cubicBezTo>
                  <a:pt x="554" y="211"/>
                  <a:pt x="555" y="210"/>
                  <a:pt x="557" y="209"/>
                </a:cubicBezTo>
                <a:cubicBezTo>
                  <a:pt x="556" y="208"/>
                  <a:pt x="555" y="206"/>
                  <a:pt x="554" y="204"/>
                </a:cubicBezTo>
                <a:close/>
                <a:moveTo>
                  <a:pt x="1246" y="418"/>
                </a:moveTo>
                <a:cubicBezTo>
                  <a:pt x="1247" y="419"/>
                  <a:pt x="1245" y="421"/>
                  <a:pt x="1247" y="423"/>
                </a:cubicBezTo>
                <a:cubicBezTo>
                  <a:pt x="1247" y="421"/>
                  <a:pt x="1247" y="419"/>
                  <a:pt x="1249" y="417"/>
                </a:cubicBezTo>
                <a:cubicBezTo>
                  <a:pt x="1248" y="417"/>
                  <a:pt x="1246" y="416"/>
                  <a:pt x="1246" y="416"/>
                </a:cubicBezTo>
                <a:cubicBezTo>
                  <a:pt x="1245" y="417"/>
                  <a:pt x="1246" y="417"/>
                  <a:pt x="1246" y="418"/>
                </a:cubicBezTo>
                <a:close/>
                <a:moveTo>
                  <a:pt x="706" y="285"/>
                </a:moveTo>
                <a:cubicBezTo>
                  <a:pt x="708" y="288"/>
                  <a:pt x="716" y="292"/>
                  <a:pt x="719" y="287"/>
                </a:cubicBezTo>
                <a:cubicBezTo>
                  <a:pt x="722" y="282"/>
                  <a:pt x="720" y="280"/>
                  <a:pt x="721" y="275"/>
                </a:cubicBezTo>
                <a:cubicBezTo>
                  <a:pt x="715" y="267"/>
                  <a:pt x="699" y="279"/>
                  <a:pt x="706" y="285"/>
                </a:cubicBezTo>
                <a:close/>
                <a:moveTo>
                  <a:pt x="752" y="228"/>
                </a:moveTo>
                <a:cubicBezTo>
                  <a:pt x="749" y="221"/>
                  <a:pt x="740" y="222"/>
                  <a:pt x="735" y="224"/>
                </a:cubicBezTo>
                <a:cubicBezTo>
                  <a:pt x="733" y="225"/>
                  <a:pt x="725" y="214"/>
                  <a:pt x="722" y="211"/>
                </a:cubicBezTo>
                <a:cubicBezTo>
                  <a:pt x="719" y="207"/>
                  <a:pt x="711" y="204"/>
                  <a:pt x="706" y="204"/>
                </a:cubicBezTo>
                <a:cubicBezTo>
                  <a:pt x="704" y="205"/>
                  <a:pt x="699" y="204"/>
                  <a:pt x="697" y="206"/>
                </a:cubicBezTo>
                <a:cubicBezTo>
                  <a:pt x="696" y="207"/>
                  <a:pt x="692" y="212"/>
                  <a:pt x="690" y="212"/>
                </a:cubicBezTo>
                <a:cubicBezTo>
                  <a:pt x="685" y="208"/>
                  <a:pt x="686" y="208"/>
                  <a:pt x="681" y="212"/>
                </a:cubicBezTo>
                <a:cubicBezTo>
                  <a:pt x="679" y="215"/>
                  <a:pt x="676" y="215"/>
                  <a:pt x="678" y="211"/>
                </a:cubicBezTo>
                <a:cubicBezTo>
                  <a:pt x="680" y="206"/>
                  <a:pt x="681" y="206"/>
                  <a:pt x="679" y="201"/>
                </a:cubicBezTo>
                <a:cubicBezTo>
                  <a:pt x="677" y="198"/>
                  <a:pt x="676" y="198"/>
                  <a:pt x="674" y="195"/>
                </a:cubicBezTo>
                <a:cubicBezTo>
                  <a:pt x="672" y="193"/>
                  <a:pt x="673" y="188"/>
                  <a:pt x="669" y="188"/>
                </a:cubicBezTo>
                <a:cubicBezTo>
                  <a:pt x="667" y="188"/>
                  <a:pt x="663" y="187"/>
                  <a:pt x="661" y="188"/>
                </a:cubicBezTo>
                <a:cubicBezTo>
                  <a:pt x="655" y="190"/>
                  <a:pt x="649" y="193"/>
                  <a:pt x="643" y="194"/>
                </a:cubicBezTo>
                <a:cubicBezTo>
                  <a:pt x="643" y="192"/>
                  <a:pt x="644" y="190"/>
                  <a:pt x="644" y="187"/>
                </a:cubicBezTo>
                <a:cubicBezTo>
                  <a:pt x="635" y="186"/>
                  <a:pt x="631" y="186"/>
                  <a:pt x="623" y="190"/>
                </a:cubicBezTo>
                <a:cubicBezTo>
                  <a:pt x="616" y="193"/>
                  <a:pt x="612" y="197"/>
                  <a:pt x="609" y="204"/>
                </a:cubicBezTo>
                <a:cubicBezTo>
                  <a:pt x="608" y="207"/>
                  <a:pt x="605" y="213"/>
                  <a:pt x="605" y="216"/>
                </a:cubicBezTo>
                <a:cubicBezTo>
                  <a:pt x="605" y="217"/>
                  <a:pt x="606" y="226"/>
                  <a:pt x="607" y="226"/>
                </a:cubicBezTo>
                <a:cubicBezTo>
                  <a:pt x="615" y="227"/>
                  <a:pt x="621" y="226"/>
                  <a:pt x="627" y="233"/>
                </a:cubicBezTo>
                <a:cubicBezTo>
                  <a:pt x="621" y="232"/>
                  <a:pt x="615" y="232"/>
                  <a:pt x="609" y="231"/>
                </a:cubicBezTo>
                <a:cubicBezTo>
                  <a:pt x="611" y="236"/>
                  <a:pt x="616" y="240"/>
                  <a:pt x="620" y="242"/>
                </a:cubicBezTo>
                <a:cubicBezTo>
                  <a:pt x="624" y="244"/>
                  <a:pt x="625" y="241"/>
                  <a:pt x="628" y="241"/>
                </a:cubicBezTo>
                <a:cubicBezTo>
                  <a:pt x="634" y="240"/>
                  <a:pt x="630" y="242"/>
                  <a:pt x="633" y="245"/>
                </a:cubicBezTo>
                <a:cubicBezTo>
                  <a:pt x="635" y="247"/>
                  <a:pt x="640" y="248"/>
                  <a:pt x="642" y="248"/>
                </a:cubicBezTo>
                <a:cubicBezTo>
                  <a:pt x="648" y="248"/>
                  <a:pt x="656" y="247"/>
                  <a:pt x="661" y="249"/>
                </a:cubicBezTo>
                <a:cubicBezTo>
                  <a:pt x="663" y="250"/>
                  <a:pt x="665" y="250"/>
                  <a:pt x="667" y="251"/>
                </a:cubicBezTo>
                <a:cubicBezTo>
                  <a:pt x="668" y="251"/>
                  <a:pt x="669" y="248"/>
                  <a:pt x="670" y="249"/>
                </a:cubicBezTo>
                <a:cubicBezTo>
                  <a:pt x="673" y="249"/>
                  <a:pt x="673" y="253"/>
                  <a:pt x="677" y="252"/>
                </a:cubicBezTo>
                <a:cubicBezTo>
                  <a:pt x="674" y="250"/>
                  <a:pt x="672" y="247"/>
                  <a:pt x="670" y="245"/>
                </a:cubicBezTo>
                <a:cubicBezTo>
                  <a:pt x="679" y="248"/>
                  <a:pt x="685" y="250"/>
                  <a:pt x="694" y="248"/>
                </a:cubicBezTo>
                <a:cubicBezTo>
                  <a:pt x="692" y="244"/>
                  <a:pt x="692" y="242"/>
                  <a:pt x="688" y="241"/>
                </a:cubicBezTo>
                <a:cubicBezTo>
                  <a:pt x="693" y="236"/>
                  <a:pt x="692" y="243"/>
                  <a:pt x="696" y="245"/>
                </a:cubicBezTo>
                <a:cubicBezTo>
                  <a:pt x="697" y="246"/>
                  <a:pt x="700" y="244"/>
                  <a:pt x="701" y="245"/>
                </a:cubicBezTo>
                <a:cubicBezTo>
                  <a:pt x="701" y="247"/>
                  <a:pt x="702" y="249"/>
                  <a:pt x="702" y="251"/>
                </a:cubicBezTo>
                <a:cubicBezTo>
                  <a:pt x="706" y="247"/>
                  <a:pt x="714" y="257"/>
                  <a:pt x="717" y="260"/>
                </a:cubicBezTo>
                <a:cubicBezTo>
                  <a:pt x="711" y="262"/>
                  <a:pt x="710" y="261"/>
                  <a:pt x="710" y="268"/>
                </a:cubicBezTo>
                <a:cubicBezTo>
                  <a:pt x="713" y="267"/>
                  <a:pt x="715" y="266"/>
                  <a:pt x="718" y="265"/>
                </a:cubicBezTo>
                <a:cubicBezTo>
                  <a:pt x="722" y="263"/>
                  <a:pt x="722" y="263"/>
                  <a:pt x="724" y="267"/>
                </a:cubicBezTo>
                <a:cubicBezTo>
                  <a:pt x="727" y="272"/>
                  <a:pt x="734" y="270"/>
                  <a:pt x="737" y="276"/>
                </a:cubicBezTo>
                <a:cubicBezTo>
                  <a:pt x="739" y="280"/>
                  <a:pt x="741" y="284"/>
                  <a:pt x="743" y="287"/>
                </a:cubicBezTo>
                <a:cubicBezTo>
                  <a:pt x="744" y="289"/>
                  <a:pt x="742" y="290"/>
                  <a:pt x="740" y="291"/>
                </a:cubicBezTo>
                <a:cubicBezTo>
                  <a:pt x="736" y="296"/>
                  <a:pt x="731" y="301"/>
                  <a:pt x="726" y="306"/>
                </a:cubicBezTo>
                <a:cubicBezTo>
                  <a:pt x="727" y="307"/>
                  <a:pt x="734" y="310"/>
                  <a:pt x="733" y="313"/>
                </a:cubicBezTo>
                <a:cubicBezTo>
                  <a:pt x="732" y="314"/>
                  <a:pt x="723" y="316"/>
                  <a:pt x="722" y="316"/>
                </a:cubicBezTo>
                <a:cubicBezTo>
                  <a:pt x="716" y="318"/>
                  <a:pt x="710" y="316"/>
                  <a:pt x="704" y="315"/>
                </a:cubicBezTo>
                <a:cubicBezTo>
                  <a:pt x="704" y="319"/>
                  <a:pt x="699" y="320"/>
                  <a:pt x="697" y="323"/>
                </a:cubicBezTo>
                <a:cubicBezTo>
                  <a:pt x="696" y="325"/>
                  <a:pt x="700" y="330"/>
                  <a:pt x="703" y="330"/>
                </a:cubicBezTo>
                <a:cubicBezTo>
                  <a:pt x="707" y="330"/>
                  <a:pt x="712" y="331"/>
                  <a:pt x="715" y="328"/>
                </a:cubicBezTo>
                <a:cubicBezTo>
                  <a:pt x="718" y="325"/>
                  <a:pt x="721" y="328"/>
                  <a:pt x="725" y="329"/>
                </a:cubicBezTo>
                <a:cubicBezTo>
                  <a:pt x="725" y="327"/>
                  <a:pt x="726" y="326"/>
                  <a:pt x="725" y="325"/>
                </a:cubicBezTo>
                <a:cubicBezTo>
                  <a:pt x="728" y="325"/>
                  <a:pt x="729" y="326"/>
                  <a:pt x="729" y="329"/>
                </a:cubicBezTo>
                <a:cubicBezTo>
                  <a:pt x="736" y="325"/>
                  <a:pt x="736" y="328"/>
                  <a:pt x="740" y="335"/>
                </a:cubicBezTo>
                <a:cubicBezTo>
                  <a:pt x="742" y="338"/>
                  <a:pt x="746" y="338"/>
                  <a:pt x="750" y="340"/>
                </a:cubicBezTo>
                <a:cubicBezTo>
                  <a:pt x="747" y="341"/>
                  <a:pt x="745" y="342"/>
                  <a:pt x="743" y="343"/>
                </a:cubicBezTo>
                <a:cubicBezTo>
                  <a:pt x="747" y="345"/>
                  <a:pt x="749" y="347"/>
                  <a:pt x="753" y="346"/>
                </a:cubicBezTo>
                <a:cubicBezTo>
                  <a:pt x="753" y="347"/>
                  <a:pt x="752" y="348"/>
                  <a:pt x="752" y="348"/>
                </a:cubicBezTo>
                <a:cubicBezTo>
                  <a:pt x="756" y="349"/>
                  <a:pt x="760" y="350"/>
                  <a:pt x="764" y="352"/>
                </a:cubicBezTo>
                <a:cubicBezTo>
                  <a:pt x="765" y="352"/>
                  <a:pt x="765" y="356"/>
                  <a:pt x="768" y="356"/>
                </a:cubicBezTo>
                <a:cubicBezTo>
                  <a:pt x="776" y="358"/>
                  <a:pt x="784" y="360"/>
                  <a:pt x="792" y="362"/>
                </a:cubicBezTo>
                <a:cubicBezTo>
                  <a:pt x="792" y="359"/>
                  <a:pt x="793" y="357"/>
                  <a:pt x="790" y="355"/>
                </a:cubicBezTo>
                <a:cubicBezTo>
                  <a:pt x="787" y="353"/>
                  <a:pt x="785" y="351"/>
                  <a:pt x="782" y="349"/>
                </a:cubicBezTo>
                <a:cubicBezTo>
                  <a:pt x="780" y="348"/>
                  <a:pt x="775" y="348"/>
                  <a:pt x="774" y="346"/>
                </a:cubicBezTo>
                <a:cubicBezTo>
                  <a:pt x="773" y="343"/>
                  <a:pt x="771" y="341"/>
                  <a:pt x="770" y="338"/>
                </a:cubicBezTo>
                <a:cubicBezTo>
                  <a:pt x="772" y="339"/>
                  <a:pt x="775" y="340"/>
                  <a:pt x="778" y="342"/>
                </a:cubicBezTo>
                <a:cubicBezTo>
                  <a:pt x="777" y="340"/>
                  <a:pt x="777" y="339"/>
                  <a:pt x="777" y="337"/>
                </a:cubicBezTo>
                <a:cubicBezTo>
                  <a:pt x="781" y="340"/>
                  <a:pt x="786" y="343"/>
                  <a:pt x="791" y="346"/>
                </a:cubicBezTo>
                <a:cubicBezTo>
                  <a:pt x="794" y="348"/>
                  <a:pt x="798" y="354"/>
                  <a:pt x="800" y="353"/>
                </a:cubicBezTo>
                <a:cubicBezTo>
                  <a:pt x="799" y="352"/>
                  <a:pt x="798" y="350"/>
                  <a:pt x="798" y="348"/>
                </a:cubicBezTo>
                <a:cubicBezTo>
                  <a:pt x="799" y="349"/>
                  <a:pt x="800" y="349"/>
                  <a:pt x="801" y="349"/>
                </a:cubicBezTo>
                <a:cubicBezTo>
                  <a:pt x="803" y="345"/>
                  <a:pt x="796" y="344"/>
                  <a:pt x="799" y="340"/>
                </a:cubicBezTo>
                <a:cubicBezTo>
                  <a:pt x="800" y="342"/>
                  <a:pt x="801" y="343"/>
                  <a:pt x="803" y="345"/>
                </a:cubicBezTo>
                <a:cubicBezTo>
                  <a:pt x="802" y="342"/>
                  <a:pt x="803" y="337"/>
                  <a:pt x="801" y="335"/>
                </a:cubicBezTo>
                <a:cubicBezTo>
                  <a:pt x="800" y="332"/>
                  <a:pt x="797" y="333"/>
                  <a:pt x="796" y="329"/>
                </a:cubicBezTo>
                <a:cubicBezTo>
                  <a:pt x="795" y="325"/>
                  <a:pt x="795" y="324"/>
                  <a:pt x="792" y="322"/>
                </a:cubicBezTo>
                <a:cubicBezTo>
                  <a:pt x="789" y="321"/>
                  <a:pt x="786" y="319"/>
                  <a:pt x="785" y="324"/>
                </a:cubicBezTo>
                <a:cubicBezTo>
                  <a:pt x="784" y="321"/>
                  <a:pt x="783" y="317"/>
                  <a:pt x="782" y="314"/>
                </a:cubicBezTo>
                <a:cubicBezTo>
                  <a:pt x="781" y="310"/>
                  <a:pt x="780" y="312"/>
                  <a:pt x="777" y="313"/>
                </a:cubicBezTo>
                <a:cubicBezTo>
                  <a:pt x="776" y="311"/>
                  <a:pt x="776" y="309"/>
                  <a:pt x="775" y="307"/>
                </a:cubicBezTo>
                <a:cubicBezTo>
                  <a:pt x="777" y="307"/>
                  <a:pt x="779" y="307"/>
                  <a:pt x="781" y="308"/>
                </a:cubicBezTo>
                <a:cubicBezTo>
                  <a:pt x="781" y="303"/>
                  <a:pt x="777" y="304"/>
                  <a:pt x="779" y="300"/>
                </a:cubicBezTo>
                <a:cubicBezTo>
                  <a:pt x="781" y="297"/>
                  <a:pt x="783" y="297"/>
                  <a:pt x="786" y="299"/>
                </a:cubicBezTo>
                <a:cubicBezTo>
                  <a:pt x="788" y="300"/>
                  <a:pt x="791" y="305"/>
                  <a:pt x="793" y="306"/>
                </a:cubicBezTo>
                <a:cubicBezTo>
                  <a:pt x="795" y="306"/>
                  <a:pt x="800" y="304"/>
                  <a:pt x="801" y="303"/>
                </a:cubicBezTo>
                <a:cubicBezTo>
                  <a:pt x="803" y="308"/>
                  <a:pt x="798" y="308"/>
                  <a:pt x="795" y="310"/>
                </a:cubicBezTo>
                <a:cubicBezTo>
                  <a:pt x="800" y="316"/>
                  <a:pt x="803" y="318"/>
                  <a:pt x="810" y="322"/>
                </a:cubicBezTo>
                <a:cubicBezTo>
                  <a:pt x="812" y="317"/>
                  <a:pt x="811" y="313"/>
                  <a:pt x="810" y="308"/>
                </a:cubicBezTo>
                <a:cubicBezTo>
                  <a:pt x="816" y="312"/>
                  <a:pt x="818" y="309"/>
                  <a:pt x="824" y="306"/>
                </a:cubicBezTo>
                <a:cubicBezTo>
                  <a:pt x="822" y="305"/>
                  <a:pt x="820" y="304"/>
                  <a:pt x="818" y="303"/>
                </a:cubicBezTo>
                <a:cubicBezTo>
                  <a:pt x="820" y="301"/>
                  <a:pt x="824" y="303"/>
                  <a:pt x="827" y="303"/>
                </a:cubicBezTo>
                <a:cubicBezTo>
                  <a:pt x="827" y="297"/>
                  <a:pt x="829" y="294"/>
                  <a:pt x="824" y="292"/>
                </a:cubicBezTo>
                <a:cubicBezTo>
                  <a:pt x="821" y="290"/>
                  <a:pt x="815" y="292"/>
                  <a:pt x="811" y="292"/>
                </a:cubicBezTo>
                <a:cubicBezTo>
                  <a:pt x="812" y="290"/>
                  <a:pt x="813" y="289"/>
                  <a:pt x="815" y="287"/>
                </a:cubicBezTo>
                <a:cubicBezTo>
                  <a:pt x="809" y="286"/>
                  <a:pt x="807" y="286"/>
                  <a:pt x="803" y="282"/>
                </a:cubicBezTo>
                <a:cubicBezTo>
                  <a:pt x="800" y="279"/>
                  <a:pt x="799" y="278"/>
                  <a:pt x="795" y="276"/>
                </a:cubicBezTo>
                <a:cubicBezTo>
                  <a:pt x="786" y="273"/>
                  <a:pt x="778" y="270"/>
                  <a:pt x="770" y="266"/>
                </a:cubicBezTo>
                <a:cubicBezTo>
                  <a:pt x="772" y="266"/>
                  <a:pt x="774" y="265"/>
                  <a:pt x="777" y="265"/>
                </a:cubicBezTo>
                <a:cubicBezTo>
                  <a:pt x="776" y="263"/>
                  <a:pt x="776" y="261"/>
                  <a:pt x="776" y="258"/>
                </a:cubicBezTo>
                <a:cubicBezTo>
                  <a:pt x="779" y="259"/>
                  <a:pt x="782" y="260"/>
                  <a:pt x="786" y="260"/>
                </a:cubicBezTo>
                <a:cubicBezTo>
                  <a:pt x="784" y="255"/>
                  <a:pt x="784" y="255"/>
                  <a:pt x="779" y="256"/>
                </a:cubicBezTo>
                <a:cubicBezTo>
                  <a:pt x="776" y="257"/>
                  <a:pt x="774" y="255"/>
                  <a:pt x="771" y="254"/>
                </a:cubicBezTo>
                <a:cubicBezTo>
                  <a:pt x="776" y="251"/>
                  <a:pt x="777" y="251"/>
                  <a:pt x="782" y="251"/>
                </a:cubicBezTo>
                <a:cubicBezTo>
                  <a:pt x="782" y="247"/>
                  <a:pt x="778" y="245"/>
                  <a:pt x="775" y="243"/>
                </a:cubicBezTo>
                <a:cubicBezTo>
                  <a:pt x="775" y="247"/>
                  <a:pt x="770" y="248"/>
                  <a:pt x="767" y="250"/>
                </a:cubicBezTo>
                <a:cubicBezTo>
                  <a:pt x="768" y="245"/>
                  <a:pt x="765" y="246"/>
                  <a:pt x="762" y="245"/>
                </a:cubicBezTo>
                <a:cubicBezTo>
                  <a:pt x="766" y="244"/>
                  <a:pt x="772" y="244"/>
                  <a:pt x="773" y="240"/>
                </a:cubicBezTo>
                <a:cubicBezTo>
                  <a:pt x="770" y="238"/>
                  <a:pt x="754" y="227"/>
                  <a:pt x="752" y="232"/>
                </a:cubicBezTo>
                <a:cubicBezTo>
                  <a:pt x="750" y="235"/>
                  <a:pt x="745" y="239"/>
                  <a:pt x="743" y="235"/>
                </a:cubicBezTo>
                <a:cubicBezTo>
                  <a:pt x="742" y="232"/>
                  <a:pt x="750" y="229"/>
                  <a:pt x="752" y="228"/>
                </a:cubicBezTo>
                <a:close/>
                <a:moveTo>
                  <a:pt x="507" y="151"/>
                </a:moveTo>
                <a:cubicBezTo>
                  <a:pt x="505" y="151"/>
                  <a:pt x="503" y="151"/>
                  <a:pt x="502" y="153"/>
                </a:cubicBezTo>
                <a:cubicBezTo>
                  <a:pt x="504" y="153"/>
                  <a:pt x="506" y="153"/>
                  <a:pt x="508" y="153"/>
                </a:cubicBezTo>
                <a:cubicBezTo>
                  <a:pt x="501" y="158"/>
                  <a:pt x="511" y="158"/>
                  <a:pt x="515" y="157"/>
                </a:cubicBezTo>
                <a:cubicBezTo>
                  <a:pt x="520" y="156"/>
                  <a:pt x="525" y="156"/>
                  <a:pt x="530" y="155"/>
                </a:cubicBezTo>
                <a:cubicBezTo>
                  <a:pt x="529" y="157"/>
                  <a:pt x="528" y="158"/>
                  <a:pt x="526" y="158"/>
                </a:cubicBezTo>
                <a:cubicBezTo>
                  <a:pt x="526" y="158"/>
                  <a:pt x="527" y="158"/>
                  <a:pt x="527" y="159"/>
                </a:cubicBezTo>
                <a:cubicBezTo>
                  <a:pt x="525" y="159"/>
                  <a:pt x="523" y="159"/>
                  <a:pt x="522" y="161"/>
                </a:cubicBezTo>
                <a:cubicBezTo>
                  <a:pt x="524" y="161"/>
                  <a:pt x="526" y="162"/>
                  <a:pt x="528" y="163"/>
                </a:cubicBezTo>
                <a:cubicBezTo>
                  <a:pt x="527" y="163"/>
                  <a:pt x="525" y="163"/>
                  <a:pt x="524" y="163"/>
                </a:cubicBezTo>
                <a:cubicBezTo>
                  <a:pt x="525" y="167"/>
                  <a:pt x="527" y="166"/>
                  <a:pt x="530" y="167"/>
                </a:cubicBezTo>
                <a:cubicBezTo>
                  <a:pt x="532" y="168"/>
                  <a:pt x="532" y="165"/>
                  <a:pt x="534" y="165"/>
                </a:cubicBezTo>
                <a:cubicBezTo>
                  <a:pt x="538" y="166"/>
                  <a:pt x="544" y="168"/>
                  <a:pt x="547" y="164"/>
                </a:cubicBezTo>
                <a:cubicBezTo>
                  <a:pt x="546" y="163"/>
                  <a:pt x="545" y="162"/>
                  <a:pt x="543" y="161"/>
                </a:cubicBezTo>
                <a:cubicBezTo>
                  <a:pt x="545" y="160"/>
                  <a:pt x="546" y="159"/>
                  <a:pt x="545" y="157"/>
                </a:cubicBezTo>
                <a:cubicBezTo>
                  <a:pt x="546" y="158"/>
                  <a:pt x="547" y="158"/>
                  <a:pt x="548" y="159"/>
                </a:cubicBezTo>
                <a:cubicBezTo>
                  <a:pt x="549" y="156"/>
                  <a:pt x="547" y="155"/>
                  <a:pt x="547" y="152"/>
                </a:cubicBezTo>
                <a:cubicBezTo>
                  <a:pt x="546" y="150"/>
                  <a:pt x="548" y="148"/>
                  <a:pt x="548" y="146"/>
                </a:cubicBezTo>
                <a:cubicBezTo>
                  <a:pt x="547" y="145"/>
                  <a:pt x="545" y="140"/>
                  <a:pt x="544" y="140"/>
                </a:cubicBezTo>
                <a:cubicBezTo>
                  <a:pt x="542" y="139"/>
                  <a:pt x="539" y="137"/>
                  <a:pt x="537" y="138"/>
                </a:cubicBezTo>
                <a:cubicBezTo>
                  <a:pt x="533" y="141"/>
                  <a:pt x="529" y="137"/>
                  <a:pt x="523" y="139"/>
                </a:cubicBezTo>
                <a:cubicBezTo>
                  <a:pt x="517" y="141"/>
                  <a:pt x="527" y="142"/>
                  <a:pt x="528" y="145"/>
                </a:cubicBezTo>
                <a:cubicBezTo>
                  <a:pt x="527" y="145"/>
                  <a:pt x="526" y="145"/>
                  <a:pt x="524" y="145"/>
                </a:cubicBezTo>
                <a:cubicBezTo>
                  <a:pt x="526" y="147"/>
                  <a:pt x="528" y="149"/>
                  <a:pt x="529" y="152"/>
                </a:cubicBezTo>
                <a:cubicBezTo>
                  <a:pt x="527" y="150"/>
                  <a:pt x="511" y="135"/>
                  <a:pt x="512" y="145"/>
                </a:cubicBezTo>
                <a:cubicBezTo>
                  <a:pt x="513" y="145"/>
                  <a:pt x="515" y="146"/>
                  <a:pt x="516" y="146"/>
                </a:cubicBezTo>
                <a:cubicBezTo>
                  <a:pt x="513" y="147"/>
                  <a:pt x="513" y="151"/>
                  <a:pt x="517" y="150"/>
                </a:cubicBezTo>
                <a:cubicBezTo>
                  <a:pt x="516" y="153"/>
                  <a:pt x="510" y="150"/>
                  <a:pt x="507" y="151"/>
                </a:cubicBezTo>
                <a:close/>
                <a:moveTo>
                  <a:pt x="507" y="255"/>
                </a:moveTo>
                <a:cubicBezTo>
                  <a:pt x="508" y="248"/>
                  <a:pt x="512" y="250"/>
                  <a:pt x="515" y="253"/>
                </a:cubicBezTo>
                <a:cubicBezTo>
                  <a:pt x="515" y="252"/>
                  <a:pt x="516" y="251"/>
                  <a:pt x="517" y="250"/>
                </a:cubicBezTo>
                <a:cubicBezTo>
                  <a:pt x="521" y="257"/>
                  <a:pt x="521" y="248"/>
                  <a:pt x="520" y="244"/>
                </a:cubicBezTo>
                <a:cubicBezTo>
                  <a:pt x="515" y="245"/>
                  <a:pt x="509" y="242"/>
                  <a:pt x="503" y="238"/>
                </a:cubicBezTo>
                <a:cubicBezTo>
                  <a:pt x="501" y="237"/>
                  <a:pt x="493" y="234"/>
                  <a:pt x="492" y="232"/>
                </a:cubicBezTo>
                <a:cubicBezTo>
                  <a:pt x="491" y="229"/>
                  <a:pt x="494" y="226"/>
                  <a:pt x="493" y="222"/>
                </a:cubicBezTo>
                <a:cubicBezTo>
                  <a:pt x="490" y="215"/>
                  <a:pt x="488" y="203"/>
                  <a:pt x="481" y="199"/>
                </a:cubicBezTo>
                <a:cubicBezTo>
                  <a:pt x="478" y="198"/>
                  <a:pt x="475" y="193"/>
                  <a:pt x="473" y="197"/>
                </a:cubicBezTo>
                <a:cubicBezTo>
                  <a:pt x="472" y="198"/>
                  <a:pt x="467" y="195"/>
                  <a:pt x="465" y="194"/>
                </a:cubicBezTo>
                <a:cubicBezTo>
                  <a:pt x="467" y="197"/>
                  <a:pt x="463" y="198"/>
                  <a:pt x="464" y="200"/>
                </a:cubicBezTo>
                <a:cubicBezTo>
                  <a:pt x="465" y="202"/>
                  <a:pt x="466" y="204"/>
                  <a:pt x="466" y="206"/>
                </a:cubicBezTo>
                <a:cubicBezTo>
                  <a:pt x="468" y="210"/>
                  <a:pt x="470" y="215"/>
                  <a:pt x="471" y="219"/>
                </a:cubicBezTo>
                <a:cubicBezTo>
                  <a:pt x="468" y="221"/>
                  <a:pt x="466" y="223"/>
                  <a:pt x="465" y="219"/>
                </a:cubicBezTo>
                <a:cubicBezTo>
                  <a:pt x="464" y="215"/>
                  <a:pt x="462" y="211"/>
                  <a:pt x="461" y="207"/>
                </a:cubicBezTo>
                <a:cubicBezTo>
                  <a:pt x="459" y="201"/>
                  <a:pt x="449" y="200"/>
                  <a:pt x="445" y="201"/>
                </a:cubicBezTo>
                <a:cubicBezTo>
                  <a:pt x="447" y="204"/>
                  <a:pt x="449" y="206"/>
                  <a:pt x="452" y="209"/>
                </a:cubicBezTo>
                <a:cubicBezTo>
                  <a:pt x="450" y="208"/>
                  <a:pt x="445" y="206"/>
                  <a:pt x="444" y="207"/>
                </a:cubicBezTo>
                <a:cubicBezTo>
                  <a:pt x="442" y="211"/>
                  <a:pt x="441" y="211"/>
                  <a:pt x="437" y="211"/>
                </a:cubicBezTo>
                <a:cubicBezTo>
                  <a:pt x="438" y="210"/>
                  <a:pt x="439" y="208"/>
                  <a:pt x="440" y="207"/>
                </a:cubicBezTo>
                <a:cubicBezTo>
                  <a:pt x="438" y="205"/>
                  <a:pt x="429" y="199"/>
                  <a:pt x="427" y="200"/>
                </a:cubicBezTo>
                <a:cubicBezTo>
                  <a:pt x="425" y="201"/>
                  <a:pt x="424" y="205"/>
                  <a:pt x="422" y="205"/>
                </a:cubicBezTo>
                <a:cubicBezTo>
                  <a:pt x="419" y="206"/>
                  <a:pt x="417" y="206"/>
                  <a:pt x="415" y="206"/>
                </a:cubicBezTo>
                <a:cubicBezTo>
                  <a:pt x="419" y="203"/>
                  <a:pt x="422" y="199"/>
                  <a:pt x="417" y="196"/>
                </a:cubicBezTo>
                <a:cubicBezTo>
                  <a:pt x="413" y="193"/>
                  <a:pt x="411" y="195"/>
                  <a:pt x="407" y="197"/>
                </a:cubicBezTo>
                <a:cubicBezTo>
                  <a:pt x="398" y="200"/>
                  <a:pt x="391" y="203"/>
                  <a:pt x="383" y="209"/>
                </a:cubicBezTo>
                <a:cubicBezTo>
                  <a:pt x="385" y="210"/>
                  <a:pt x="386" y="211"/>
                  <a:pt x="387" y="211"/>
                </a:cubicBezTo>
                <a:cubicBezTo>
                  <a:pt x="384" y="214"/>
                  <a:pt x="379" y="217"/>
                  <a:pt x="380" y="222"/>
                </a:cubicBezTo>
                <a:cubicBezTo>
                  <a:pt x="382" y="222"/>
                  <a:pt x="385" y="222"/>
                  <a:pt x="387" y="222"/>
                </a:cubicBezTo>
                <a:cubicBezTo>
                  <a:pt x="387" y="223"/>
                  <a:pt x="387" y="224"/>
                  <a:pt x="386" y="225"/>
                </a:cubicBezTo>
                <a:cubicBezTo>
                  <a:pt x="392" y="225"/>
                  <a:pt x="397" y="224"/>
                  <a:pt x="403" y="224"/>
                </a:cubicBezTo>
                <a:cubicBezTo>
                  <a:pt x="397" y="227"/>
                  <a:pt x="391" y="229"/>
                  <a:pt x="386" y="232"/>
                </a:cubicBezTo>
                <a:cubicBezTo>
                  <a:pt x="389" y="235"/>
                  <a:pt x="390" y="237"/>
                  <a:pt x="394" y="237"/>
                </a:cubicBezTo>
                <a:cubicBezTo>
                  <a:pt x="400" y="237"/>
                  <a:pt x="406" y="237"/>
                  <a:pt x="412" y="237"/>
                </a:cubicBezTo>
                <a:cubicBezTo>
                  <a:pt x="420" y="237"/>
                  <a:pt x="428" y="239"/>
                  <a:pt x="436" y="241"/>
                </a:cubicBezTo>
                <a:cubicBezTo>
                  <a:pt x="442" y="243"/>
                  <a:pt x="432" y="244"/>
                  <a:pt x="430" y="244"/>
                </a:cubicBezTo>
                <a:cubicBezTo>
                  <a:pt x="426" y="244"/>
                  <a:pt x="421" y="243"/>
                  <a:pt x="417" y="242"/>
                </a:cubicBezTo>
                <a:cubicBezTo>
                  <a:pt x="410" y="242"/>
                  <a:pt x="401" y="245"/>
                  <a:pt x="394" y="247"/>
                </a:cubicBezTo>
                <a:cubicBezTo>
                  <a:pt x="398" y="261"/>
                  <a:pt x="411" y="259"/>
                  <a:pt x="422" y="259"/>
                </a:cubicBezTo>
                <a:cubicBezTo>
                  <a:pt x="422" y="266"/>
                  <a:pt x="423" y="270"/>
                  <a:pt x="430" y="269"/>
                </a:cubicBezTo>
                <a:cubicBezTo>
                  <a:pt x="438" y="269"/>
                  <a:pt x="446" y="268"/>
                  <a:pt x="453" y="268"/>
                </a:cubicBezTo>
                <a:cubicBezTo>
                  <a:pt x="459" y="267"/>
                  <a:pt x="461" y="263"/>
                  <a:pt x="466" y="262"/>
                </a:cubicBezTo>
                <a:cubicBezTo>
                  <a:pt x="470" y="262"/>
                  <a:pt x="471" y="262"/>
                  <a:pt x="473" y="259"/>
                </a:cubicBezTo>
                <a:cubicBezTo>
                  <a:pt x="476" y="258"/>
                  <a:pt x="476" y="255"/>
                  <a:pt x="479" y="256"/>
                </a:cubicBezTo>
                <a:cubicBezTo>
                  <a:pt x="479" y="257"/>
                  <a:pt x="479" y="258"/>
                  <a:pt x="478" y="259"/>
                </a:cubicBezTo>
                <a:cubicBezTo>
                  <a:pt x="482" y="260"/>
                  <a:pt x="486" y="261"/>
                  <a:pt x="490" y="261"/>
                </a:cubicBezTo>
                <a:cubicBezTo>
                  <a:pt x="489" y="262"/>
                  <a:pt x="488" y="263"/>
                  <a:pt x="487" y="263"/>
                </a:cubicBezTo>
                <a:cubicBezTo>
                  <a:pt x="494" y="263"/>
                  <a:pt x="500" y="267"/>
                  <a:pt x="506" y="266"/>
                </a:cubicBezTo>
                <a:cubicBezTo>
                  <a:pt x="508" y="266"/>
                  <a:pt x="514" y="264"/>
                  <a:pt x="514" y="262"/>
                </a:cubicBezTo>
                <a:cubicBezTo>
                  <a:pt x="514" y="259"/>
                  <a:pt x="510" y="260"/>
                  <a:pt x="513" y="256"/>
                </a:cubicBezTo>
                <a:cubicBezTo>
                  <a:pt x="508" y="255"/>
                  <a:pt x="506" y="257"/>
                  <a:pt x="503" y="260"/>
                </a:cubicBezTo>
                <a:cubicBezTo>
                  <a:pt x="503" y="257"/>
                  <a:pt x="503" y="255"/>
                  <a:pt x="501" y="252"/>
                </a:cubicBezTo>
                <a:cubicBezTo>
                  <a:pt x="502" y="253"/>
                  <a:pt x="503" y="253"/>
                  <a:pt x="504" y="253"/>
                </a:cubicBezTo>
                <a:cubicBezTo>
                  <a:pt x="505" y="254"/>
                  <a:pt x="506" y="254"/>
                  <a:pt x="507" y="255"/>
                </a:cubicBezTo>
                <a:close/>
                <a:moveTo>
                  <a:pt x="531" y="262"/>
                </a:moveTo>
                <a:cubicBezTo>
                  <a:pt x="532" y="263"/>
                  <a:pt x="534" y="265"/>
                  <a:pt x="535" y="265"/>
                </a:cubicBezTo>
                <a:cubicBezTo>
                  <a:pt x="535" y="264"/>
                  <a:pt x="536" y="264"/>
                  <a:pt x="536" y="263"/>
                </a:cubicBezTo>
                <a:cubicBezTo>
                  <a:pt x="537" y="265"/>
                  <a:pt x="538" y="266"/>
                  <a:pt x="540" y="267"/>
                </a:cubicBezTo>
                <a:cubicBezTo>
                  <a:pt x="540" y="266"/>
                  <a:pt x="540" y="265"/>
                  <a:pt x="540" y="265"/>
                </a:cubicBezTo>
                <a:cubicBezTo>
                  <a:pt x="542" y="269"/>
                  <a:pt x="549" y="270"/>
                  <a:pt x="553" y="271"/>
                </a:cubicBezTo>
                <a:cubicBezTo>
                  <a:pt x="557" y="271"/>
                  <a:pt x="561" y="267"/>
                  <a:pt x="565" y="265"/>
                </a:cubicBezTo>
                <a:cubicBezTo>
                  <a:pt x="560" y="261"/>
                  <a:pt x="556" y="257"/>
                  <a:pt x="550" y="253"/>
                </a:cubicBezTo>
                <a:cubicBezTo>
                  <a:pt x="547" y="251"/>
                  <a:pt x="545" y="248"/>
                  <a:pt x="542" y="251"/>
                </a:cubicBezTo>
                <a:cubicBezTo>
                  <a:pt x="540" y="253"/>
                  <a:pt x="537" y="255"/>
                  <a:pt x="540" y="258"/>
                </a:cubicBezTo>
                <a:cubicBezTo>
                  <a:pt x="540" y="258"/>
                  <a:pt x="539" y="258"/>
                  <a:pt x="538" y="258"/>
                </a:cubicBezTo>
                <a:cubicBezTo>
                  <a:pt x="537" y="262"/>
                  <a:pt x="533" y="259"/>
                  <a:pt x="531" y="262"/>
                </a:cubicBezTo>
                <a:close/>
                <a:moveTo>
                  <a:pt x="1250" y="413"/>
                </a:moveTo>
                <a:cubicBezTo>
                  <a:pt x="1250" y="413"/>
                  <a:pt x="1249" y="413"/>
                  <a:pt x="1249" y="414"/>
                </a:cubicBezTo>
                <a:cubicBezTo>
                  <a:pt x="1249" y="414"/>
                  <a:pt x="1249" y="415"/>
                  <a:pt x="1249" y="415"/>
                </a:cubicBezTo>
                <a:cubicBezTo>
                  <a:pt x="1251" y="413"/>
                  <a:pt x="1252" y="412"/>
                  <a:pt x="1254" y="412"/>
                </a:cubicBezTo>
                <a:cubicBezTo>
                  <a:pt x="1254" y="411"/>
                  <a:pt x="1254" y="411"/>
                  <a:pt x="1253" y="410"/>
                </a:cubicBezTo>
                <a:cubicBezTo>
                  <a:pt x="1256" y="410"/>
                  <a:pt x="1256" y="405"/>
                  <a:pt x="1255" y="406"/>
                </a:cubicBezTo>
                <a:cubicBezTo>
                  <a:pt x="1252" y="407"/>
                  <a:pt x="1245" y="409"/>
                  <a:pt x="1250" y="413"/>
                </a:cubicBezTo>
                <a:close/>
                <a:moveTo>
                  <a:pt x="681" y="337"/>
                </a:moveTo>
                <a:cubicBezTo>
                  <a:pt x="676" y="333"/>
                  <a:pt x="675" y="333"/>
                  <a:pt x="669" y="334"/>
                </a:cubicBezTo>
                <a:cubicBezTo>
                  <a:pt x="675" y="328"/>
                  <a:pt x="660" y="321"/>
                  <a:pt x="658" y="319"/>
                </a:cubicBezTo>
                <a:cubicBezTo>
                  <a:pt x="655" y="318"/>
                  <a:pt x="652" y="319"/>
                  <a:pt x="650" y="317"/>
                </a:cubicBezTo>
                <a:cubicBezTo>
                  <a:pt x="648" y="314"/>
                  <a:pt x="647" y="313"/>
                  <a:pt x="644" y="317"/>
                </a:cubicBezTo>
                <a:cubicBezTo>
                  <a:pt x="643" y="316"/>
                  <a:pt x="643" y="314"/>
                  <a:pt x="642" y="313"/>
                </a:cubicBezTo>
                <a:cubicBezTo>
                  <a:pt x="648" y="312"/>
                  <a:pt x="646" y="305"/>
                  <a:pt x="641" y="307"/>
                </a:cubicBezTo>
                <a:cubicBezTo>
                  <a:pt x="636" y="309"/>
                  <a:pt x="637" y="313"/>
                  <a:pt x="635" y="319"/>
                </a:cubicBezTo>
                <a:cubicBezTo>
                  <a:pt x="635" y="321"/>
                  <a:pt x="634" y="323"/>
                  <a:pt x="634" y="326"/>
                </a:cubicBezTo>
                <a:cubicBezTo>
                  <a:pt x="633" y="327"/>
                  <a:pt x="635" y="330"/>
                  <a:pt x="635" y="331"/>
                </a:cubicBezTo>
                <a:cubicBezTo>
                  <a:pt x="634" y="333"/>
                  <a:pt x="628" y="337"/>
                  <a:pt x="627" y="339"/>
                </a:cubicBezTo>
                <a:cubicBezTo>
                  <a:pt x="628" y="339"/>
                  <a:pt x="637" y="337"/>
                  <a:pt x="638" y="337"/>
                </a:cubicBezTo>
                <a:cubicBezTo>
                  <a:pt x="639" y="338"/>
                  <a:pt x="640" y="348"/>
                  <a:pt x="642" y="346"/>
                </a:cubicBezTo>
                <a:cubicBezTo>
                  <a:pt x="645" y="344"/>
                  <a:pt x="648" y="339"/>
                  <a:pt x="650" y="339"/>
                </a:cubicBezTo>
                <a:cubicBezTo>
                  <a:pt x="655" y="337"/>
                  <a:pt x="654" y="333"/>
                  <a:pt x="659" y="331"/>
                </a:cubicBezTo>
                <a:cubicBezTo>
                  <a:pt x="658" y="339"/>
                  <a:pt x="670" y="340"/>
                  <a:pt x="675" y="342"/>
                </a:cubicBezTo>
                <a:cubicBezTo>
                  <a:pt x="677" y="340"/>
                  <a:pt x="679" y="339"/>
                  <a:pt x="681" y="337"/>
                </a:cubicBezTo>
                <a:close/>
                <a:moveTo>
                  <a:pt x="590" y="170"/>
                </a:moveTo>
                <a:cubicBezTo>
                  <a:pt x="592" y="174"/>
                  <a:pt x="597" y="170"/>
                  <a:pt x="599" y="169"/>
                </a:cubicBezTo>
                <a:cubicBezTo>
                  <a:pt x="601" y="173"/>
                  <a:pt x="601" y="173"/>
                  <a:pt x="605" y="174"/>
                </a:cubicBezTo>
                <a:cubicBezTo>
                  <a:pt x="608" y="174"/>
                  <a:pt x="611" y="175"/>
                  <a:pt x="612" y="170"/>
                </a:cubicBezTo>
                <a:cubicBezTo>
                  <a:pt x="612" y="171"/>
                  <a:pt x="613" y="172"/>
                  <a:pt x="614" y="173"/>
                </a:cubicBezTo>
                <a:cubicBezTo>
                  <a:pt x="614" y="172"/>
                  <a:pt x="615" y="170"/>
                  <a:pt x="615" y="168"/>
                </a:cubicBezTo>
                <a:cubicBezTo>
                  <a:pt x="619" y="170"/>
                  <a:pt x="615" y="175"/>
                  <a:pt x="619" y="175"/>
                </a:cubicBezTo>
                <a:cubicBezTo>
                  <a:pt x="624" y="176"/>
                  <a:pt x="629" y="176"/>
                  <a:pt x="634" y="176"/>
                </a:cubicBezTo>
                <a:cubicBezTo>
                  <a:pt x="633" y="175"/>
                  <a:pt x="634" y="174"/>
                  <a:pt x="634" y="173"/>
                </a:cubicBezTo>
                <a:cubicBezTo>
                  <a:pt x="636" y="176"/>
                  <a:pt x="643" y="177"/>
                  <a:pt x="644" y="172"/>
                </a:cubicBezTo>
                <a:cubicBezTo>
                  <a:pt x="645" y="177"/>
                  <a:pt x="653" y="174"/>
                  <a:pt x="656" y="174"/>
                </a:cubicBezTo>
                <a:cubicBezTo>
                  <a:pt x="656" y="172"/>
                  <a:pt x="655" y="170"/>
                  <a:pt x="655" y="168"/>
                </a:cubicBezTo>
                <a:cubicBezTo>
                  <a:pt x="660" y="168"/>
                  <a:pt x="657" y="173"/>
                  <a:pt x="661" y="174"/>
                </a:cubicBezTo>
                <a:cubicBezTo>
                  <a:pt x="664" y="175"/>
                  <a:pt x="666" y="177"/>
                  <a:pt x="670" y="176"/>
                </a:cubicBezTo>
                <a:cubicBezTo>
                  <a:pt x="672" y="176"/>
                  <a:pt x="681" y="176"/>
                  <a:pt x="681" y="174"/>
                </a:cubicBezTo>
                <a:cubicBezTo>
                  <a:pt x="682" y="169"/>
                  <a:pt x="684" y="169"/>
                  <a:pt x="688" y="168"/>
                </a:cubicBezTo>
                <a:cubicBezTo>
                  <a:pt x="686" y="166"/>
                  <a:pt x="684" y="166"/>
                  <a:pt x="681" y="165"/>
                </a:cubicBezTo>
                <a:cubicBezTo>
                  <a:pt x="683" y="164"/>
                  <a:pt x="685" y="163"/>
                  <a:pt x="687" y="161"/>
                </a:cubicBezTo>
                <a:cubicBezTo>
                  <a:pt x="679" y="155"/>
                  <a:pt x="670" y="150"/>
                  <a:pt x="661" y="153"/>
                </a:cubicBezTo>
                <a:cubicBezTo>
                  <a:pt x="657" y="154"/>
                  <a:pt x="653" y="152"/>
                  <a:pt x="649" y="154"/>
                </a:cubicBezTo>
                <a:cubicBezTo>
                  <a:pt x="644" y="155"/>
                  <a:pt x="641" y="156"/>
                  <a:pt x="636" y="157"/>
                </a:cubicBezTo>
                <a:cubicBezTo>
                  <a:pt x="637" y="158"/>
                  <a:pt x="638" y="159"/>
                  <a:pt x="639" y="159"/>
                </a:cubicBezTo>
                <a:cubicBezTo>
                  <a:pt x="634" y="158"/>
                  <a:pt x="628" y="156"/>
                  <a:pt x="624" y="156"/>
                </a:cubicBezTo>
                <a:cubicBezTo>
                  <a:pt x="622" y="156"/>
                  <a:pt x="620" y="159"/>
                  <a:pt x="619" y="158"/>
                </a:cubicBezTo>
                <a:cubicBezTo>
                  <a:pt x="616" y="157"/>
                  <a:pt x="614" y="155"/>
                  <a:pt x="612" y="154"/>
                </a:cubicBezTo>
                <a:cubicBezTo>
                  <a:pt x="611" y="153"/>
                  <a:pt x="602" y="148"/>
                  <a:pt x="602" y="148"/>
                </a:cubicBezTo>
                <a:cubicBezTo>
                  <a:pt x="601" y="145"/>
                  <a:pt x="610" y="149"/>
                  <a:pt x="611" y="145"/>
                </a:cubicBezTo>
                <a:cubicBezTo>
                  <a:pt x="609" y="144"/>
                  <a:pt x="606" y="143"/>
                  <a:pt x="604" y="142"/>
                </a:cubicBezTo>
                <a:cubicBezTo>
                  <a:pt x="600" y="142"/>
                  <a:pt x="602" y="140"/>
                  <a:pt x="599" y="138"/>
                </a:cubicBezTo>
                <a:cubicBezTo>
                  <a:pt x="595" y="135"/>
                  <a:pt x="590" y="139"/>
                  <a:pt x="585" y="138"/>
                </a:cubicBezTo>
                <a:cubicBezTo>
                  <a:pt x="581" y="137"/>
                  <a:pt x="578" y="133"/>
                  <a:pt x="574" y="133"/>
                </a:cubicBezTo>
                <a:cubicBezTo>
                  <a:pt x="569" y="132"/>
                  <a:pt x="563" y="130"/>
                  <a:pt x="559" y="131"/>
                </a:cubicBezTo>
                <a:cubicBezTo>
                  <a:pt x="551" y="133"/>
                  <a:pt x="553" y="136"/>
                  <a:pt x="558" y="141"/>
                </a:cubicBezTo>
                <a:cubicBezTo>
                  <a:pt x="563" y="146"/>
                  <a:pt x="566" y="145"/>
                  <a:pt x="572" y="144"/>
                </a:cubicBezTo>
                <a:cubicBezTo>
                  <a:pt x="577" y="144"/>
                  <a:pt x="580" y="142"/>
                  <a:pt x="584" y="146"/>
                </a:cubicBezTo>
                <a:cubicBezTo>
                  <a:pt x="586" y="149"/>
                  <a:pt x="592" y="154"/>
                  <a:pt x="588" y="157"/>
                </a:cubicBezTo>
                <a:cubicBezTo>
                  <a:pt x="586" y="163"/>
                  <a:pt x="587" y="164"/>
                  <a:pt x="590" y="170"/>
                </a:cubicBezTo>
                <a:close/>
                <a:moveTo>
                  <a:pt x="725" y="278"/>
                </a:moveTo>
                <a:cubicBezTo>
                  <a:pt x="722" y="281"/>
                  <a:pt x="734" y="281"/>
                  <a:pt x="735" y="281"/>
                </a:cubicBezTo>
                <a:cubicBezTo>
                  <a:pt x="733" y="275"/>
                  <a:pt x="728" y="274"/>
                  <a:pt x="725" y="278"/>
                </a:cubicBezTo>
                <a:close/>
                <a:moveTo>
                  <a:pt x="615" y="44"/>
                </a:moveTo>
                <a:cubicBezTo>
                  <a:pt x="611" y="47"/>
                  <a:pt x="607" y="50"/>
                  <a:pt x="603" y="53"/>
                </a:cubicBezTo>
                <a:cubicBezTo>
                  <a:pt x="610" y="58"/>
                  <a:pt x="616" y="54"/>
                  <a:pt x="624" y="54"/>
                </a:cubicBezTo>
                <a:cubicBezTo>
                  <a:pt x="631" y="54"/>
                  <a:pt x="638" y="51"/>
                  <a:pt x="644" y="49"/>
                </a:cubicBezTo>
                <a:cubicBezTo>
                  <a:pt x="638" y="53"/>
                  <a:pt x="634" y="55"/>
                  <a:pt x="627" y="55"/>
                </a:cubicBezTo>
                <a:cubicBezTo>
                  <a:pt x="620" y="56"/>
                  <a:pt x="617" y="56"/>
                  <a:pt x="611" y="59"/>
                </a:cubicBezTo>
                <a:cubicBezTo>
                  <a:pt x="617" y="60"/>
                  <a:pt x="624" y="64"/>
                  <a:pt x="629" y="61"/>
                </a:cubicBezTo>
                <a:cubicBezTo>
                  <a:pt x="637" y="56"/>
                  <a:pt x="640" y="55"/>
                  <a:pt x="649" y="54"/>
                </a:cubicBezTo>
                <a:cubicBezTo>
                  <a:pt x="641" y="57"/>
                  <a:pt x="638" y="58"/>
                  <a:pt x="631" y="64"/>
                </a:cubicBezTo>
                <a:cubicBezTo>
                  <a:pt x="637" y="64"/>
                  <a:pt x="642" y="65"/>
                  <a:pt x="648" y="65"/>
                </a:cubicBezTo>
                <a:cubicBezTo>
                  <a:pt x="652" y="65"/>
                  <a:pt x="653" y="66"/>
                  <a:pt x="653" y="62"/>
                </a:cubicBezTo>
                <a:cubicBezTo>
                  <a:pt x="654" y="60"/>
                  <a:pt x="658" y="59"/>
                  <a:pt x="660" y="59"/>
                </a:cubicBezTo>
                <a:cubicBezTo>
                  <a:pt x="659" y="60"/>
                  <a:pt x="658" y="61"/>
                  <a:pt x="658" y="62"/>
                </a:cubicBezTo>
                <a:cubicBezTo>
                  <a:pt x="661" y="61"/>
                  <a:pt x="665" y="60"/>
                  <a:pt x="668" y="59"/>
                </a:cubicBezTo>
                <a:cubicBezTo>
                  <a:pt x="665" y="61"/>
                  <a:pt x="663" y="63"/>
                  <a:pt x="660" y="65"/>
                </a:cubicBezTo>
                <a:cubicBezTo>
                  <a:pt x="664" y="64"/>
                  <a:pt x="669" y="64"/>
                  <a:pt x="673" y="63"/>
                </a:cubicBezTo>
                <a:cubicBezTo>
                  <a:pt x="676" y="62"/>
                  <a:pt x="682" y="62"/>
                  <a:pt x="684" y="60"/>
                </a:cubicBezTo>
                <a:cubicBezTo>
                  <a:pt x="691" y="54"/>
                  <a:pt x="697" y="51"/>
                  <a:pt x="705" y="48"/>
                </a:cubicBezTo>
                <a:cubicBezTo>
                  <a:pt x="702" y="51"/>
                  <a:pt x="698" y="54"/>
                  <a:pt x="695" y="57"/>
                </a:cubicBezTo>
                <a:cubicBezTo>
                  <a:pt x="697" y="58"/>
                  <a:pt x="699" y="59"/>
                  <a:pt x="701" y="60"/>
                </a:cubicBezTo>
                <a:cubicBezTo>
                  <a:pt x="687" y="64"/>
                  <a:pt x="673" y="67"/>
                  <a:pt x="659" y="69"/>
                </a:cubicBezTo>
                <a:cubicBezTo>
                  <a:pt x="664" y="74"/>
                  <a:pt x="669" y="78"/>
                  <a:pt x="673" y="82"/>
                </a:cubicBezTo>
                <a:cubicBezTo>
                  <a:pt x="668" y="79"/>
                  <a:pt x="660" y="72"/>
                  <a:pt x="654" y="70"/>
                </a:cubicBezTo>
                <a:cubicBezTo>
                  <a:pt x="653" y="70"/>
                  <a:pt x="633" y="70"/>
                  <a:pt x="634" y="69"/>
                </a:cubicBezTo>
                <a:cubicBezTo>
                  <a:pt x="628" y="80"/>
                  <a:pt x="639" y="80"/>
                  <a:pt x="645" y="84"/>
                </a:cubicBezTo>
                <a:cubicBezTo>
                  <a:pt x="651" y="88"/>
                  <a:pt x="656" y="94"/>
                  <a:pt x="659" y="101"/>
                </a:cubicBezTo>
                <a:cubicBezTo>
                  <a:pt x="650" y="96"/>
                  <a:pt x="636" y="94"/>
                  <a:pt x="628" y="102"/>
                </a:cubicBezTo>
                <a:cubicBezTo>
                  <a:pt x="621" y="110"/>
                  <a:pt x="627" y="110"/>
                  <a:pt x="634" y="112"/>
                </a:cubicBezTo>
                <a:cubicBezTo>
                  <a:pt x="639" y="113"/>
                  <a:pt x="643" y="107"/>
                  <a:pt x="646" y="103"/>
                </a:cubicBezTo>
                <a:cubicBezTo>
                  <a:pt x="644" y="111"/>
                  <a:pt x="637" y="116"/>
                  <a:pt x="645" y="122"/>
                </a:cubicBezTo>
                <a:cubicBezTo>
                  <a:pt x="652" y="126"/>
                  <a:pt x="660" y="117"/>
                  <a:pt x="663" y="113"/>
                </a:cubicBezTo>
                <a:cubicBezTo>
                  <a:pt x="657" y="122"/>
                  <a:pt x="653" y="128"/>
                  <a:pt x="642" y="125"/>
                </a:cubicBezTo>
                <a:cubicBezTo>
                  <a:pt x="637" y="124"/>
                  <a:pt x="637" y="118"/>
                  <a:pt x="633" y="117"/>
                </a:cubicBezTo>
                <a:cubicBezTo>
                  <a:pt x="628" y="116"/>
                  <a:pt x="625" y="116"/>
                  <a:pt x="620" y="118"/>
                </a:cubicBezTo>
                <a:cubicBezTo>
                  <a:pt x="623" y="124"/>
                  <a:pt x="623" y="124"/>
                  <a:pt x="629" y="125"/>
                </a:cubicBezTo>
                <a:cubicBezTo>
                  <a:pt x="625" y="130"/>
                  <a:pt x="622" y="128"/>
                  <a:pt x="617" y="131"/>
                </a:cubicBezTo>
                <a:cubicBezTo>
                  <a:pt x="615" y="131"/>
                  <a:pt x="611" y="132"/>
                  <a:pt x="609" y="134"/>
                </a:cubicBezTo>
                <a:cubicBezTo>
                  <a:pt x="608" y="135"/>
                  <a:pt x="611" y="137"/>
                  <a:pt x="609" y="139"/>
                </a:cubicBezTo>
                <a:cubicBezTo>
                  <a:pt x="612" y="143"/>
                  <a:pt x="613" y="140"/>
                  <a:pt x="616" y="137"/>
                </a:cubicBezTo>
                <a:cubicBezTo>
                  <a:pt x="617" y="142"/>
                  <a:pt x="624" y="146"/>
                  <a:pt x="626" y="140"/>
                </a:cubicBezTo>
                <a:cubicBezTo>
                  <a:pt x="627" y="145"/>
                  <a:pt x="630" y="142"/>
                  <a:pt x="633" y="142"/>
                </a:cubicBezTo>
                <a:cubicBezTo>
                  <a:pt x="637" y="143"/>
                  <a:pt x="640" y="143"/>
                  <a:pt x="644" y="143"/>
                </a:cubicBezTo>
                <a:cubicBezTo>
                  <a:pt x="648" y="143"/>
                  <a:pt x="649" y="139"/>
                  <a:pt x="652" y="141"/>
                </a:cubicBezTo>
                <a:cubicBezTo>
                  <a:pt x="654" y="141"/>
                  <a:pt x="659" y="143"/>
                  <a:pt x="658" y="138"/>
                </a:cubicBezTo>
                <a:cubicBezTo>
                  <a:pt x="659" y="142"/>
                  <a:pt x="667" y="146"/>
                  <a:pt x="667" y="139"/>
                </a:cubicBezTo>
                <a:cubicBezTo>
                  <a:pt x="670" y="143"/>
                  <a:pt x="672" y="138"/>
                  <a:pt x="674" y="140"/>
                </a:cubicBezTo>
                <a:cubicBezTo>
                  <a:pt x="677" y="143"/>
                  <a:pt x="676" y="144"/>
                  <a:pt x="675" y="148"/>
                </a:cubicBezTo>
                <a:cubicBezTo>
                  <a:pt x="680" y="147"/>
                  <a:pt x="684" y="145"/>
                  <a:pt x="689" y="144"/>
                </a:cubicBezTo>
                <a:cubicBezTo>
                  <a:pt x="690" y="143"/>
                  <a:pt x="691" y="141"/>
                  <a:pt x="692" y="140"/>
                </a:cubicBezTo>
                <a:cubicBezTo>
                  <a:pt x="693" y="140"/>
                  <a:pt x="694" y="142"/>
                  <a:pt x="696" y="142"/>
                </a:cubicBezTo>
                <a:cubicBezTo>
                  <a:pt x="697" y="141"/>
                  <a:pt x="701" y="141"/>
                  <a:pt x="701" y="139"/>
                </a:cubicBezTo>
                <a:cubicBezTo>
                  <a:pt x="700" y="138"/>
                  <a:pt x="701" y="134"/>
                  <a:pt x="699" y="133"/>
                </a:cubicBezTo>
                <a:cubicBezTo>
                  <a:pt x="697" y="132"/>
                  <a:pt x="696" y="130"/>
                  <a:pt x="694" y="132"/>
                </a:cubicBezTo>
                <a:cubicBezTo>
                  <a:pt x="691" y="134"/>
                  <a:pt x="691" y="135"/>
                  <a:pt x="689" y="132"/>
                </a:cubicBezTo>
                <a:cubicBezTo>
                  <a:pt x="687" y="129"/>
                  <a:pt x="695" y="123"/>
                  <a:pt x="697" y="122"/>
                </a:cubicBezTo>
                <a:cubicBezTo>
                  <a:pt x="702" y="118"/>
                  <a:pt x="694" y="115"/>
                  <a:pt x="696" y="114"/>
                </a:cubicBezTo>
                <a:cubicBezTo>
                  <a:pt x="698" y="112"/>
                  <a:pt x="704" y="116"/>
                  <a:pt x="707" y="115"/>
                </a:cubicBezTo>
                <a:cubicBezTo>
                  <a:pt x="713" y="113"/>
                  <a:pt x="714" y="112"/>
                  <a:pt x="718" y="107"/>
                </a:cubicBezTo>
                <a:cubicBezTo>
                  <a:pt x="715" y="106"/>
                  <a:pt x="712" y="105"/>
                  <a:pt x="710" y="103"/>
                </a:cubicBezTo>
                <a:cubicBezTo>
                  <a:pt x="714" y="103"/>
                  <a:pt x="719" y="102"/>
                  <a:pt x="724" y="101"/>
                </a:cubicBezTo>
                <a:cubicBezTo>
                  <a:pt x="724" y="96"/>
                  <a:pt x="712" y="95"/>
                  <a:pt x="708" y="94"/>
                </a:cubicBezTo>
                <a:cubicBezTo>
                  <a:pt x="714" y="94"/>
                  <a:pt x="719" y="94"/>
                  <a:pt x="724" y="94"/>
                </a:cubicBezTo>
                <a:cubicBezTo>
                  <a:pt x="725" y="88"/>
                  <a:pt x="710" y="90"/>
                  <a:pt x="706" y="89"/>
                </a:cubicBezTo>
                <a:cubicBezTo>
                  <a:pt x="716" y="88"/>
                  <a:pt x="726" y="87"/>
                  <a:pt x="735" y="85"/>
                </a:cubicBezTo>
                <a:cubicBezTo>
                  <a:pt x="735" y="84"/>
                  <a:pt x="734" y="82"/>
                  <a:pt x="734" y="80"/>
                </a:cubicBezTo>
                <a:cubicBezTo>
                  <a:pt x="737" y="81"/>
                  <a:pt x="742" y="84"/>
                  <a:pt x="745" y="82"/>
                </a:cubicBezTo>
                <a:cubicBezTo>
                  <a:pt x="750" y="79"/>
                  <a:pt x="752" y="78"/>
                  <a:pt x="756" y="74"/>
                </a:cubicBezTo>
                <a:cubicBezTo>
                  <a:pt x="752" y="73"/>
                  <a:pt x="749" y="73"/>
                  <a:pt x="745" y="73"/>
                </a:cubicBezTo>
                <a:cubicBezTo>
                  <a:pt x="751" y="72"/>
                  <a:pt x="756" y="71"/>
                  <a:pt x="762" y="70"/>
                </a:cubicBezTo>
                <a:cubicBezTo>
                  <a:pt x="767" y="69"/>
                  <a:pt x="772" y="63"/>
                  <a:pt x="777" y="60"/>
                </a:cubicBezTo>
                <a:cubicBezTo>
                  <a:pt x="782" y="57"/>
                  <a:pt x="801" y="52"/>
                  <a:pt x="802" y="45"/>
                </a:cubicBezTo>
                <a:cubicBezTo>
                  <a:pt x="787" y="48"/>
                  <a:pt x="773" y="51"/>
                  <a:pt x="759" y="54"/>
                </a:cubicBezTo>
                <a:cubicBezTo>
                  <a:pt x="768" y="51"/>
                  <a:pt x="776" y="48"/>
                  <a:pt x="785" y="46"/>
                </a:cubicBezTo>
                <a:cubicBezTo>
                  <a:pt x="780" y="45"/>
                  <a:pt x="775" y="44"/>
                  <a:pt x="770" y="43"/>
                </a:cubicBezTo>
                <a:cubicBezTo>
                  <a:pt x="781" y="42"/>
                  <a:pt x="792" y="42"/>
                  <a:pt x="803" y="41"/>
                </a:cubicBezTo>
                <a:cubicBezTo>
                  <a:pt x="811" y="40"/>
                  <a:pt x="821" y="32"/>
                  <a:pt x="829" y="28"/>
                </a:cubicBezTo>
                <a:cubicBezTo>
                  <a:pt x="819" y="24"/>
                  <a:pt x="810" y="22"/>
                  <a:pt x="800" y="20"/>
                </a:cubicBezTo>
                <a:cubicBezTo>
                  <a:pt x="791" y="19"/>
                  <a:pt x="783" y="21"/>
                  <a:pt x="774" y="23"/>
                </a:cubicBezTo>
                <a:cubicBezTo>
                  <a:pt x="779" y="21"/>
                  <a:pt x="784" y="18"/>
                  <a:pt x="788" y="15"/>
                </a:cubicBezTo>
                <a:cubicBezTo>
                  <a:pt x="779" y="14"/>
                  <a:pt x="770" y="11"/>
                  <a:pt x="761" y="11"/>
                </a:cubicBezTo>
                <a:cubicBezTo>
                  <a:pt x="753" y="11"/>
                  <a:pt x="743" y="14"/>
                  <a:pt x="735" y="15"/>
                </a:cubicBezTo>
                <a:cubicBezTo>
                  <a:pt x="736" y="18"/>
                  <a:pt x="737" y="20"/>
                  <a:pt x="739" y="22"/>
                </a:cubicBezTo>
                <a:cubicBezTo>
                  <a:pt x="734" y="19"/>
                  <a:pt x="729" y="14"/>
                  <a:pt x="724" y="14"/>
                </a:cubicBezTo>
                <a:cubicBezTo>
                  <a:pt x="717" y="14"/>
                  <a:pt x="710" y="13"/>
                  <a:pt x="703" y="13"/>
                </a:cubicBezTo>
                <a:cubicBezTo>
                  <a:pt x="708" y="17"/>
                  <a:pt x="712" y="20"/>
                  <a:pt x="716" y="24"/>
                </a:cubicBezTo>
                <a:cubicBezTo>
                  <a:pt x="711" y="22"/>
                  <a:pt x="706" y="20"/>
                  <a:pt x="701" y="18"/>
                </a:cubicBezTo>
                <a:cubicBezTo>
                  <a:pt x="698" y="17"/>
                  <a:pt x="690" y="14"/>
                  <a:pt x="688" y="15"/>
                </a:cubicBezTo>
                <a:cubicBezTo>
                  <a:pt x="686" y="16"/>
                  <a:pt x="685" y="19"/>
                  <a:pt x="683" y="19"/>
                </a:cubicBezTo>
                <a:cubicBezTo>
                  <a:pt x="680" y="19"/>
                  <a:pt x="677" y="19"/>
                  <a:pt x="673" y="19"/>
                </a:cubicBezTo>
                <a:cubicBezTo>
                  <a:pt x="670" y="20"/>
                  <a:pt x="666" y="25"/>
                  <a:pt x="663" y="27"/>
                </a:cubicBezTo>
                <a:cubicBezTo>
                  <a:pt x="671" y="32"/>
                  <a:pt x="679" y="36"/>
                  <a:pt x="688" y="41"/>
                </a:cubicBezTo>
                <a:cubicBezTo>
                  <a:pt x="679" y="38"/>
                  <a:pt x="669" y="36"/>
                  <a:pt x="660" y="34"/>
                </a:cubicBezTo>
                <a:cubicBezTo>
                  <a:pt x="656" y="33"/>
                  <a:pt x="652" y="28"/>
                  <a:pt x="648" y="26"/>
                </a:cubicBezTo>
                <a:cubicBezTo>
                  <a:pt x="646" y="24"/>
                  <a:pt x="641" y="25"/>
                  <a:pt x="638" y="25"/>
                </a:cubicBezTo>
                <a:cubicBezTo>
                  <a:pt x="639" y="27"/>
                  <a:pt x="639" y="29"/>
                  <a:pt x="640" y="30"/>
                </a:cubicBezTo>
                <a:cubicBezTo>
                  <a:pt x="637" y="30"/>
                  <a:pt x="633" y="31"/>
                  <a:pt x="630" y="31"/>
                </a:cubicBezTo>
                <a:cubicBezTo>
                  <a:pt x="632" y="32"/>
                  <a:pt x="634" y="33"/>
                  <a:pt x="637" y="34"/>
                </a:cubicBezTo>
                <a:cubicBezTo>
                  <a:pt x="628" y="35"/>
                  <a:pt x="615" y="29"/>
                  <a:pt x="611" y="40"/>
                </a:cubicBezTo>
                <a:cubicBezTo>
                  <a:pt x="604" y="35"/>
                  <a:pt x="596" y="39"/>
                  <a:pt x="590" y="43"/>
                </a:cubicBezTo>
                <a:cubicBezTo>
                  <a:pt x="594" y="45"/>
                  <a:pt x="598" y="47"/>
                  <a:pt x="602" y="49"/>
                </a:cubicBezTo>
                <a:cubicBezTo>
                  <a:pt x="607" y="47"/>
                  <a:pt x="611" y="46"/>
                  <a:pt x="615" y="44"/>
                </a:cubicBezTo>
                <a:close/>
                <a:moveTo>
                  <a:pt x="521" y="118"/>
                </a:moveTo>
                <a:cubicBezTo>
                  <a:pt x="518" y="115"/>
                  <a:pt x="515" y="115"/>
                  <a:pt x="511" y="116"/>
                </a:cubicBezTo>
                <a:cubicBezTo>
                  <a:pt x="507" y="117"/>
                  <a:pt x="509" y="120"/>
                  <a:pt x="512" y="120"/>
                </a:cubicBezTo>
                <a:cubicBezTo>
                  <a:pt x="515" y="119"/>
                  <a:pt x="518" y="117"/>
                  <a:pt x="521" y="118"/>
                </a:cubicBezTo>
                <a:close/>
                <a:moveTo>
                  <a:pt x="684" y="367"/>
                </a:moveTo>
                <a:cubicBezTo>
                  <a:pt x="687" y="365"/>
                  <a:pt x="694" y="358"/>
                  <a:pt x="687" y="356"/>
                </a:cubicBezTo>
                <a:cubicBezTo>
                  <a:pt x="684" y="355"/>
                  <a:pt x="681" y="358"/>
                  <a:pt x="681" y="360"/>
                </a:cubicBezTo>
                <a:cubicBezTo>
                  <a:pt x="681" y="364"/>
                  <a:pt x="682" y="364"/>
                  <a:pt x="684" y="367"/>
                </a:cubicBezTo>
                <a:close/>
                <a:moveTo>
                  <a:pt x="1228" y="486"/>
                </a:moveTo>
                <a:cubicBezTo>
                  <a:pt x="1227" y="486"/>
                  <a:pt x="1227" y="487"/>
                  <a:pt x="1226" y="488"/>
                </a:cubicBezTo>
                <a:cubicBezTo>
                  <a:pt x="1233" y="494"/>
                  <a:pt x="1243" y="483"/>
                  <a:pt x="1249" y="481"/>
                </a:cubicBezTo>
                <a:cubicBezTo>
                  <a:pt x="1252" y="480"/>
                  <a:pt x="1253" y="482"/>
                  <a:pt x="1254" y="479"/>
                </a:cubicBezTo>
                <a:cubicBezTo>
                  <a:pt x="1255" y="477"/>
                  <a:pt x="1256" y="474"/>
                  <a:pt x="1257" y="472"/>
                </a:cubicBezTo>
                <a:cubicBezTo>
                  <a:pt x="1258" y="468"/>
                  <a:pt x="1256" y="464"/>
                  <a:pt x="1254" y="461"/>
                </a:cubicBezTo>
                <a:cubicBezTo>
                  <a:pt x="1259" y="458"/>
                  <a:pt x="1260" y="458"/>
                  <a:pt x="1261" y="452"/>
                </a:cubicBezTo>
                <a:cubicBezTo>
                  <a:pt x="1258" y="453"/>
                  <a:pt x="1257" y="448"/>
                  <a:pt x="1256" y="446"/>
                </a:cubicBezTo>
                <a:cubicBezTo>
                  <a:pt x="1254" y="444"/>
                  <a:pt x="1250" y="447"/>
                  <a:pt x="1248" y="447"/>
                </a:cubicBezTo>
                <a:cubicBezTo>
                  <a:pt x="1249" y="446"/>
                  <a:pt x="1249" y="446"/>
                  <a:pt x="1249" y="445"/>
                </a:cubicBezTo>
                <a:cubicBezTo>
                  <a:pt x="1244" y="442"/>
                  <a:pt x="1239" y="448"/>
                  <a:pt x="1236" y="452"/>
                </a:cubicBezTo>
                <a:cubicBezTo>
                  <a:pt x="1238" y="453"/>
                  <a:pt x="1240" y="453"/>
                  <a:pt x="1241" y="454"/>
                </a:cubicBezTo>
                <a:cubicBezTo>
                  <a:pt x="1239" y="456"/>
                  <a:pt x="1238" y="458"/>
                  <a:pt x="1235" y="457"/>
                </a:cubicBezTo>
                <a:cubicBezTo>
                  <a:pt x="1233" y="456"/>
                  <a:pt x="1231" y="455"/>
                  <a:pt x="1229" y="456"/>
                </a:cubicBezTo>
                <a:cubicBezTo>
                  <a:pt x="1226" y="458"/>
                  <a:pt x="1227" y="458"/>
                  <a:pt x="1228" y="462"/>
                </a:cubicBezTo>
                <a:cubicBezTo>
                  <a:pt x="1229" y="463"/>
                  <a:pt x="1226" y="465"/>
                  <a:pt x="1225" y="466"/>
                </a:cubicBezTo>
                <a:cubicBezTo>
                  <a:pt x="1228" y="467"/>
                  <a:pt x="1230" y="469"/>
                  <a:pt x="1234" y="469"/>
                </a:cubicBezTo>
                <a:cubicBezTo>
                  <a:pt x="1232" y="471"/>
                  <a:pt x="1229" y="473"/>
                  <a:pt x="1227" y="477"/>
                </a:cubicBezTo>
                <a:cubicBezTo>
                  <a:pt x="1230" y="476"/>
                  <a:pt x="1233" y="474"/>
                  <a:pt x="1236" y="476"/>
                </a:cubicBezTo>
                <a:cubicBezTo>
                  <a:pt x="1234" y="476"/>
                  <a:pt x="1230" y="476"/>
                  <a:pt x="1228" y="478"/>
                </a:cubicBezTo>
                <a:cubicBezTo>
                  <a:pt x="1227" y="480"/>
                  <a:pt x="1225" y="481"/>
                  <a:pt x="1223" y="481"/>
                </a:cubicBezTo>
                <a:cubicBezTo>
                  <a:pt x="1224" y="481"/>
                  <a:pt x="1226" y="482"/>
                  <a:pt x="1227" y="482"/>
                </a:cubicBezTo>
                <a:cubicBezTo>
                  <a:pt x="1226" y="483"/>
                  <a:pt x="1224" y="484"/>
                  <a:pt x="1223" y="484"/>
                </a:cubicBezTo>
                <a:cubicBezTo>
                  <a:pt x="1225" y="485"/>
                  <a:pt x="1226" y="485"/>
                  <a:pt x="1228" y="486"/>
                </a:cubicBezTo>
                <a:close/>
                <a:moveTo>
                  <a:pt x="652" y="356"/>
                </a:moveTo>
                <a:cubicBezTo>
                  <a:pt x="653" y="356"/>
                  <a:pt x="653" y="359"/>
                  <a:pt x="654" y="359"/>
                </a:cubicBezTo>
                <a:cubicBezTo>
                  <a:pt x="661" y="359"/>
                  <a:pt x="668" y="356"/>
                  <a:pt x="669" y="348"/>
                </a:cubicBezTo>
                <a:cubicBezTo>
                  <a:pt x="667" y="348"/>
                  <a:pt x="666" y="348"/>
                  <a:pt x="664" y="348"/>
                </a:cubicBezTo>
                <a:cubicBezTo>
                  <a:pt x="660" y="348"/>
                  <a:pt x="658" y="348"/>
                  <a:pt x="654" y="351"/>
                </a:cubicBezTo>
                <a:cubicBezTo>
                  <a:pt x="652" y="353"/>
                  <a:pt x="651" y="353"/>
                  <a:pt x="652" y="356"/>
                </a:cubicBezTo>
                <a:close/>
                <a:moveTo>
                  <a:pt x="578" y="165"/>
                </a:moveTo>
                <a:cubicBezTo>
                  <a:pt x="577" y="161"/>
                  <a:pt x="573" y="154"/>
                  <a:pt x="568" y="156"/>
                </a:cubicBezTo>
                <a:cubicBezTo>
                  <a:pt x="565" y="157"/>
                  <a:pt x="552" y="159"/>
                  <a:pt x="554" y="166"/>
                </a:cubicBezTo>
                <a:cubicBezTo>
                  <a:pt x="555" y="168"/>
                  <a:pt x="566" y="172"/>
                  <a:pt x="568" y="174"/>
                </a:cubicBezTo>
                <a:cubicBezTo>
                  <a:pt x="574" y="173"/>
                  <a:pt x="580" y="174"/>
                  <a:pt x="578" y="165"/>
                </a:cubicBezTo>
                <a:close/>
                <a:moveTo>
                  <a:pt x="489" y="98"/>
                </a:moveTo>
                <a:cubicBezTo>
                  <a:pt x="493" y="99"/>
                  <a:pt x="494" y="93"/>
                  <a:pt x="498" y="96"/>
                </a:cubicBezTo>
                <a:cubicBezTo>
                  <a:pt x="497" y="97"/>
                  <a:pt x="496" y="98"/>
                  <a:pt x="496" y="98"/>
                </a:cubicBezTo>
                <a:cubicBezTo>
                  <a:pt x="498" y="99"/>
                  <a:pt x="500" y="99"/>
                  <a:pt x="502" y="100"/>
                </a:cubicBezTo>
                <a:cubicBezTo>
                  <a:pt x="502" y="106"/>
                  <a:pt x="493" y="101"/>
                  <a:pt x="489" y="104"/>
                </a:cubicBezTo>
                <a:cubicBezTo>
                  <a:pt x="490" y="116"/>
                  <a:pt x="503" y="104"/>
                  <a:pt x="506" y="107"/>
                </a:cubicBezTo>
                <a:cubicBezTo>
                  <a:pt x="508" y="110"/>
                  <a:pt x="513" y="109"/>
                  <a:pt x="517" y="110"/>
                </a:cubicBezTo>
                <a:cubicBezTo>
                  <a:pt x="521" y="110"/>
                  <a:pt x="521" y="112"/>
                  <a:pt x="523" y="116"/>
                </a:cubicBezTo>
                <a:cubicBezTo>
                  <a:pt x="525" y="119"/>
                  <a:pt x="541" y="119"/>
                  <a:pt x="533" y="109"/>
                </a:cubicBezTo>
                <a:cubicBezTo>
                  <a:pt x="532" y="108"/>
                  <a:pt x="529" y="106"/>
                  <a:pt x="529" y="104"/>
                </a:cubicBezTo>
                <a:cubicBezTo>
                  <a:pt x="530" y="102"/>
                  <a:pt x="530" y="102"/>
                  <a:pt x="528" y="100"/>
                </a:cubicBezTo>
                <a:cubicBezTo>
                  <a:pt x="525" y="97"/>
                  <a:pt x="524" y="98"/>
                  <a:pt x="520" y="99"/>
                </a:cubicBezTo>
                <a:cubicBezTo>
                  <a:pt x="521" y="90"/>
                  <a:pt x="510" y="95"/>
                  <a:pt x="507" y="96"/>
                </a:cubicBezTo>
                <a:cubicBezTo>
                  <a:pt x="505" y="91"/>
                  <a:pt x="503" y="87"/>
                  <a:pt x="497" y="88"/>
                </a:cubicBezTo>
                <a:cubicBezTo>
                  <a:pt x="490" y="89"/>
                  <a:pt x="486" y="87"/>
                  <a:pt x="484" y="94"/>
                </a:cubicBezTo>
                <a:cubicBezTo>
                  <a:pt x="486" y="94"/>
                  <a:pt x="488" y="94"/>
                  <a:pt x="491" y="94"/>
                </a:cubicBezTo>
                <a:cubicBezTo>
                  <a:pt x="490" y="95"/>
                  <a:pt x="489" y="97"/>
                  <a:pt x="489" y="98"/>
                </a:cubicBezTo>
                <a:close/>
                <a:moveTo>
                  <a:pt x="491" y="129"/>
                </a:moveTo>
                <a:cubicBezTo>
                  <a:pt x="493" y="132"/>
                  <a:pt x="495" y="128"/>
                  <a:pt x="493" y="126"/>
                </a:cubicBezTo>
                <a:cubicBezTo>
                  <a:pt x="491" y="124"/>
                  <a:pt x="490" y="123"/>
                  <a:pt x="488" y="121"/>
                </a:cubicBezTo>
                <a:cubicBezTo>
                  <a:pt x="486" y="120"/>
                  <a:pt x="484" y="117"/>
                  <a:pt x="481" y="118"/>
                </a:cubicBezTo>
                <a:cubicBezTo>
                  <a:pt x="481" y="121"/>
                  <a:pt x="482" y="123"/>
                  <a:pt x="483" y="125"/>
                </a:cubicBezTo>
                <a:cubicBezTo>
                  <a:pt x="485" y="127"/>
                  <a:pt x="489" y="128"/>
                  <a:pt x="491" y="129"/>
                </a:cubicBezTo>
                <a:close/>
                <a:moveTo>
                  <a:pt x="537" y="75"/>
                </a:moveTo>
                <a:cubicBezTo>
                  <a:pt x="535" y="71"/>
                  <a:pt x="524" y="72"/>
                  <a:pt x="527" y="78"/>
                </a:cubicBezTo>
                <a:cubicBezTo>
                  <a:pt x="533" y="80"/>
                  <a:pt x="541" y="85"/>
                  <a:pt x="537" y="75"/>
                </a:cubicBezTo>
                <a:close/>
                <a:moveTo>
                  <a:pt x="552" y="111"/>
                </a:moveTo>
                <a:cubicBezTo>
                  <a:pt x="550" y="112"/>
                  <a:pt x="548" y="112"/>
                  <a:pt x="545" y="113"/>
                </a:cubicBezTo>
                <a:cubicBezTo>
                  <a:pt x="547" y="114"/>
                  <a:pt x="551" y="118"/>
                  <a:pt x="551" y="118"/>
                </a:cubicBezTo>
                <a:cubicBezTo>
                  <a:pt x="554" y="118"/>
                  <a:pt x="556" y="117"/>
                  <a:pt x="558" y="116"/>
                </a:cubicBezTo>
                <a:cubicBezTo>
                  <a:pt x="561" y="115"/>
                  <a:pt x="566" y="115"/>
                  <a:pt x="567" y="113"/>
                </a:cubicBezTo>
                <a:cubicBezTo>
                  <a:pt x="568" y="111"/>
                  <a:pt x="565" y="109"/>
                  <a:pt x="568" y="106"/>
                </a:cubicBezTo>
                <a:cubicBezTo>
                  <a:pt x="565" y="105"/>
                  <a:pt x="561" y="105"/>
                  <a:pt x="559" y="104"/>
                </a:cubicBezTo>
                <a:cubicBezTo>
                  <a:pt x="557" y="104"/>
                  <a:pt x="555" y="101"/>
                  <a:pt x="552" y="100"/>
                </a:cubicBezTo>
                <a:cubicBezTo>
                  <a:pt x="549" y="98"/>
                  <a:pt x="536" y="96"/>
                  <a:pt x="543" y="104"/>
                </a:cubicBezTo>
                <a:cubicBezTo>
                  <a:pt x="542" y="104"/>
                  <a:pt x="541" y="104"/>
                  <a:pt x="541" y="104"/>
                </a:cubicBezTo>
                <a:cubicBezTo>
                  <a:pt x="542" y="111"/>
                  <a:pt x="548" y="108"/>
                  <a:pt x="552" y="111"/>
                </a:cubicBezTo>
                <a:close/>
                <a:moveTo>
                  <a:pt x="434" y="114"/>
                </a:moveTo>
                <a:cubicBezTo>
                  <a:pt x="427" y="115"/>
                  <a:pt x="424" y="114"/>
                  <a:pt x="426" y="122"/>
                </a:cubicBezTo>
                <a:cubicBezTo>
                  <a:pt x="429" y="122"/>
                  <a:pt x="432" y="127"/>
                  <a:pt x="434" y="126"/>
                </a:cubicBezTo>
                <a:cubicBezTo>
                  <a:pt x="439" y="125"/>
                  <a:pt x="443" y="124"/>
                  <a:pt x="447" y="123"/>
                </a:cubicBezTo>
                <a:cubicBezTo>
                  <a:pt x="450" y="122"/>
                  <a:pt x="449" y="121"/>
                  <a:pt x="450" y="119"/>
                </a:cubicBezTo>
                <a:cubicBezTo>
                  <a:pt x="450" y="117"/>
                  <a:pt x="445" y="118"/>
                  <a:pt x="444" y="116"/>
                </a:cubicBezTo>
                <a:cubicBezTo>
                  <a:pt x="447" y="116"/>
                  <a:pt x="451" y="115"/>
                  <a:pt x="453" y="112"/>
                </a:cubicBezTo>
                <a:cubicBezTo>
                  <a:pt x="448" y="110"/>
                  <a:pt x="440" y="113"/>
                  <a:pt x="434" y="114"/>
                </a:cubicBezTo>
                <a:close/>
                <a:moveTo>
                  <a:pt x="448" y="144"/>
                </a:moveTo>
                <a:cubicBezTo>
                  <a:pt x="450" y="146"/>
                  <a:pt x="453" y="147"/>
                  <a:pt x="456" y="149"/>
                </a:cubicBezTo>
                <a:cubicBezTo>
                  <a:pt x="454" y="150"/>
                  <a:pt x="452" y="151"/>
                  <a:pt x="450" y="151"/>
                </a:cubicBezTo>
                <a:cubicBezTo>
                  <a:pt x="452" y="152"/>
                  <a:pt x="459" y="154"/>
                  <a:pt x="459" y="156"/>
                </a:cubicBezTo>
                <a:cubicBezTo>
                  <a:pt x="459" y="161"/>
                  <a:pt x="454" y="158"/>
                  <a:pt x="450" y="158"/>
                </a:cubicBezTo>
                <a:cubicBezTo>
                  <a:pt x="449" y="158"/>
                  <a:pt x="441" y="159"/>
                  <a:pt x="440" y="157"/>
                </a:cubicBezTo>
                <a:cubicBezTo>
                  <a:pt x="439" y="152"/>
                  <a:pt x="438" y="152"/>
                  <a:pt x="434" y="153"/>
                </a:cubicBezTo>
                <a:cubicBezTo>
                  <a:pt x="434" y="152"/>
                  <a:pt x="435" y="152"/>
                  <a:pt x="436" y="151"/>
                </a:cubicBezTo>
                <a:cubicBezTo>
                  <a:pt x="433" y="149"/>
                  <a:pt x="429" y="144"/>
                  <a:pt x="425" y="145"/>
                </a:cubicBezTo>
                <a:cubicBezTo>
                  <a:pt x="418" y="146"/>
                  <a:pt x="421" y="143"/>
                  <a:pt x="415" y="141"/>
                </a:cubicBezTo>
                <a:cubicBezTo>
                  <a:pt x="414" y="140"/>
                  <a:pt x="405" y="141"/>
                  <a:pt x="405" y="143"/>
                </a:cubicBezTo>
                <a:cubicBezTo>
                  <a:pt x="405" y="145"/>
                  <a:pt x="412" y="146"/>
                  <a:pt x="414" y="147"/>
                </a:cubicBezTo>
                <a:cubicBezTo>
                  <a:pt x="408" y="146"/>
                  <a:pt x="404" y="146"/>
                  <a:pt x="398" y="148"/>
                </a:cubicBezTo>
                <a:cubicBezTo>
                  <a:pt x="398" y="151"/>
                  <a:pt x="398" y="151"/>
                  <a:pt x="398" y="151"/>
                </a:cubicBezTo>
                <a:cubicBezTo>
                  <a:pt x="402" y="153"/>
                  <a:pt x="409" y="151"/>
                  <a:pt x="413" y="151"/>
                </a:cubicBezTo>
                <a:cubicBezTo>
                  <a:pt x="411" y="152"/>
                  <a:pt x="394" y="151"/>
                  <a:pt x="394" y="156"/>
                </a:cubicBezTo>
                <a:cubicBezTo>
                  <a:pt x="395" y="160"/>
                  <a:pt x="409" y="155"/>
                  <a:pt x="411" y="155"/>
                </a:cubicBezTo>
                <a:cubicBezTo>
                  <a:pt x="405" y="159"/>
                  <a:pt x="394" y="156"/>
                  <a:pt x="391" y="162"/>
                </a:cubicBezTo>
                <a:cubicBezTo>
                  <a:pt x="395" y="164"/>
                  <a:pt x="397" y="165"/>
                  <a:pt x="402" y="163"/>
                </a:cubicBezTo>
                <a:cubicBezTo>
                  <a:pt x="402" y="164"/>
                  <a:pt x="402" y="165"/>
                  <a:pt x="402" y="166"/>
                </a:cubicBezTo>
                <a:cubicBezTo>
                  <a:pt x="403" y="166"/>
                  <a:pt x="405" y="167"/>
                  <a:pt x="407" y="167"/>
                </a:cubicBezTo>
                <a:cubicBezTo>
                  <a:pt x="406" y="163"/>
                  <a:pt x="410" y="164"/>
                  <a:pt x="411" y="168"/>
                </a:cubicBezTo>
                <a:cubicBezTo>
                  <a:pt x="416" y="165"/>
                  <a:pt x="417" y="164"/>
                  <a:pt x="419" y="158"/>
                </a:cubicBezTo>
                <a:cubicBezTo>
                  <a:pt x="422" y="160"/>
                  <a:pt x="421" y="162"/>
                  <a:pt x="420" y="165"/>
                </a:cubicBezTo>
                <a:cubicBezTo>
                  <a:pt x="423" y="165"/>
                  <a:pt x="429" y="167"/>
                  <a:pt x="430" y="163"/>
                </a:cubicBezTo>
                <a:cubicBezTo>
                  <a:pt x="432" y="167"/>
                  <a:pt x="438" y="165"/>
                  <a:pt x="441" y="162"/>
                </a:cubicBezTo>
                <a:cubicBezTo>
                  <a:pt x="436" y="169"/>
                  <a:pt x="424" y="170"/>
                  <a:pt x="416" y="172"/>
                </a:cubicBezTo>
                <a:cubicBezTo>
                  <a:pt x="426" y="179"/>
                  <a:pt x="430" y="177"/>
                  <a:pt x="440" y="173"/>
                </a:cubicBezTo>
                <a:cubicBezTo>
                  <a:pt x="446" y="171"/>
                  <a:pt x="452" y="169"/>
                  <a:pt x="457" y="167"/>
                </a:cubicBezTo>
                <a:cubicBezTo>
                  <a:pt x="461" y="165"/>
                  <a:pt x="463" y="168"/>
                  <a:pt x="466" y="168"/>
                </a:cubicBezTo>
                <a:cubicBezTo>
                  <a:pt x="467" y="168"/>
                  <a:pt x="468" y="165"/>
                  <a:pt x="470" y="165"/>
                </a:cubicBezTo>
                <a:cubicBezTo>
                  <a:pt x="473" y="165"/>
                  <a:pt x="476" y="165"/>
                  <a:pt x="479" y="165"/>
                </a:cubicBezTo>
                <a:cubicBezTo>
                  <a:pt x="482" y="165"/>
                  <a:pt x="484" y="161"/>
                  <a:pt x="485" y="157"/>
                </a:cubicBezTo>
                <a:cubicBezTo>
                  <a:pt x="486" y="152"/>
                  <a:pt x="485" y="148"/>
                  <a:pt x="479" y="149"/>
                </a:cubicBezTo>
                <a:cubicBezTo>
                  <a:pt x="471" y="150"/>
                  <a:pt x="478" y="152"/>
                  <a:pt x="475" y="156"/>
                </a:cubicBezTo>
                <a:cubicBezTo>
                  <a:pt x="473" y="152"/>
                  <a:pt x="472" y="151"/>
                  <a:pt x="469" y="150"/>
                </a:cubicBezTo>
                <a:cubicBezTo>
                  <a:pt x="467" y="149"/>
                  <a:pt x="466" y="145"/>
                  <a:pt x="464" y="144"/>
                </a:cubicBezTo>
                <a:cubicBezTo>
                  <a:pt x="461" y="141"/>
                  <a:pt x="463" y="132"/>
                  <a:pt x="456" y="135"/>
                </a:cubicBezTo>
                <a:cubicBezTo>
                  <a:pt x="453" y="139"/>
                  <a:pt x="451" y="141"/>
                  <a:pt x="448" y="144"/>
                </a:cubicBezTo>
                <a:close/>
                <a:moveTo>
                  <a:pt x="553" y="74"/>
                </a:moveTo>
                <a:cubicBezTo>
                  <a:pt x="554" y="83"/>
                  <a:pt x="564" y="83"/>
                  <a:pt x="570" y="81"/>
                </a:cubicBezTo>
                <a:cubicBezTo>
                  <a:pt x="568" y="84"/>
                  <a:pt x="565" y="84"/>
                  <a:pt x="562" y="84"/>
                </a:cubicBezTo>
                <a:cubicBezTo>
                  <a:pt x="560" y="84"/>
                  <a:pt x="560" y="88"/>
                  <a:pt x="563" y="87"/>
                </a:cubicBezTo>
                <a:cubicBezTo>
                  <a:pt x="565" y="87"/>
                  <a:pt x="565" y="91"/>
                  <a:pt x="568" y="89"/>
                </a:cubicBezTo>
                <a:cubicBezTo>
                  <a:pt x="570" y="88"/>
                  <a:pt x="571" y="86"/>
                  <a:pt x="573" y="87"/>
                </a:cubicBezTo>
                <a:cubicBezTo>
                  <a:pt x="573" y="88"/>
                  <a:pt x="573" y="89"/>
                  <a:pt x="573" y="89"/>
                </a:cubicBezTo>
                <a:cubicBezTo>
                  <a:pt x="576" y="91"/>
                  <a:pt x="577" y="88"/>
                  <a:pt x="579" y="87"/>
                </a:cubicBezTo>
                <a:cubicBezTo>
                  <a:pt x="580" y="87"/>
                  <a:pt x="582" y="90"/>
                  <a:pt x="582" y="86"/>
                </a:cubicBezTo>
                <a:cubicBezTo>
                  <a:pt x="586" y="88"/>
                  <a:pt x="593" y="85"/>
                  <a:pt x="596" y="88"/>
                </a:cubicBezTo>
                <a:cubicBezTo>
                  <a:pt x="593" y="89"/>
                  <a:pt x="589" y="89"/>
                  <a:pt x="585" y="89"/>
                </a:cubicBezTo>
                <a:cubicBezTo>
                  <a:pt x="591" y="92"/>
                  <a:pt x="596" y="91"/>
                  <a:pt x="602" y="90"/>
                </a:cubicBezTo>
                <a:cubicBezTo>
                  <a:pt x="592" y="92"/>
                  <a:pt x="582" y="91"/>
                  <a:pt x="572" y="95"/>
                </a:cubicBezTo>
                <a:cubicBezTo>
                  <a:pt x="575" y="98"/>
                  <a:pt x="578" y="98"/>
                  <a:pt x="582" y="99"/>
                </a:cubicBezTo>
                <a:cubicBezTo>
                  <a:pt x="580" y="99"/>
                  <a:pt x="578" y="99"/>
                  <a:pt x="576" y="99"/>
                </a:cubicBezTo>
                <a:cubicBezTo>
                  <a:pt x="579" y="104"/>
                  <a:pt x="587" y="102"/>
                  <a:pt x="592" y="103"/>
                </a:cubicBezTo>
                <a:cubicBezTo>
                  <a:pt x="589" y="104"/>
                  <a:pt x="586" y="104"/>
                  <a:pt x="582" y="104"/>
                </a:cubicBezTo>
                <a:cubicBezTo>
                  <a:pt x="587" y="111"/>
                  <a:pt x="596" y="110"/>
                  <a:pt x="603" y="111"/>
                </a:cubicBezTo>
                <a:cubicBezTo>
                  <a:pt x="603" y="109"/>
                  <a:pt x="601" y="107"/>
                  <a:pt x="600" y="107"/>
                </a:cubicBezTo>
                <a:cubicBezTo>
                  <a:pt x="604" y="107"/>
                  <a:pt x="606" y="109"/>
                  <a:pt x="609" y="111"/>
                </a:cubicBezTo>
                <a:cubicBezTo>
                  <a:pt x="608" y="108"/>
                  <a:pt x="606" y="105"/>
                  <a:pt x="605" y="102"/>
                </a:cubicBezTo>
                <a:cubicBezTo>
                  <a:pt x="608" y="105"/>
                  <a:pt x="611" y="108"/>
                  <a:pt x="614" y="111"/>
                </a:cubicBezTo>
                <a:cubicBezTo>
                  <a:pt x="616" y="107"/>
                  <a:pt x="617" y="105"/>
                  <a:pt x="615" y="102"/>
                </a:cubicBezTo>
                <a:cubicBezTo>
                  <a:pt x="628" y="109"/>
                  <a:pt x="613" y="96"/>
                  <a:pt x="623" y="93"/>
                </a:cubicBezTo>
                <a:cubicBezTo>
                  <a:pt x="622" y="96"/>
                  <a:pt x="623" y="99"/>
                  <a:pt x="624" y="101"/>
                </a:cubicBezTo>
                <a:cubicBezTo>
                  <a:pt x="627" y="99"/>
                  <a:pt x="630" y="98"/>
                  <a:pt x="629" y="94"/>
                </a:cubicBezTo>
                <a:cubicBezTo>
                  <a:pt x="631" y="96"/>
                  <a:pt x="641" y="91"/>
                  <a:pt x="645" y="90"/>
                </a:cubicBezTo>
                <a:cubicBezTo>
                  <a:pt x="643" y="87"/>
                  <a:pt x="641" y="85"/>
                  <a:pt x="638" y="83"/>
                </a:cubicBezTo>
                <a:cubicBezTo>
                  <a:pt x="638" y="84"/>
                  <a:pt x="637" y="85"/>
                  <a:pt x="636" y="86"/>
                </a:cubicBezTo>
                <a:cubicBezTo>
                  <a:pt x="636" y="79"/>
                  <a:pt x="628" y="83"/>
                  <a:pt x="625" y="85"/>
                </a:cubicBezTo>
                <a:cubicBezTo>
                  <a:pt x="629" y="78"/>
                  <a:pt x="631" y="75"/>
                  <a:pt x="622" y="74"/>
                </a:cubicBezTo>
                <a:cubicBezTo>
                  <a:pt x="627" y="69"/>
                  <a:pt x="620" y="64"/>
                  <a:pt x="615" y="68"/>
                </a:cubicBezTo>
                <a:cubicBezTo>
                  <a:pt x="616" y="69"/>
                  <a:pt x="617" y="71"/>
                  <a:pt x="618" y="73"/>
                </a:cubicBezTo>
                <a:cubicBezTo>
                  <a:pt x="616" y="73"/>
                  <a:pt x="613" y="72"/>
                  <a:pt x="611" y="70"/>
                </a:cubicBezTo>
                <a:cubicBezTo>
                  <a:pt x="611" y="68"/>
                  <a:pt x="613" y="64"/>
                  <a:pt x="609" y="65"/>
                </a:cubicBezTo>
                <a:cubicBezTo>
                  <a:pt x="605" y="66"/>
                  <a:pt x="601" y="64"/>
                  <a:pt x="598" y="61"/>
                </a:cubicBezTo>
                <a:cubicBezTo>
                  <a:pt x="593" y="55"/>
                  <a:pt x="591" y="51"/>
                  <a:pt x="584" y="49"/>
                </a:cubicBezTo>
                <a:cubicBezTo>
                  <a:pt x="580" y="48"/>
                  <a:pt x="574" y="46"/>
                  <a:pt x="571" y="50"/>
                </a:cubicBezTo>
                <a:cubicBezTo>
                  <a:pt x="574" y="52"/>
                  <a:pt x="578" y="50"/>
                  <a:pt x="582" y="52"/>
                </a:cubicBezTo>
                <a:cubicBezTo>
                  <a:pt x="578" y="58"/>
                  <a:pt x="566" y="50"/>
                  <a:pt x="563" y="59"/>
                </a:cubicBezTo>
                <a:cubicBezTo>
                  <a:pt x="566" y="60"/>
                  <a:pt x="570" y="59"/>
                  <a:pt x="572" y="61"/>
                </a:cubicBezTo>
                <a:cubicBezTo>
                  <a:pt x="570" y="62"/>
                  <a:pt x="556" y="63"/>
                  <a:pt x="560" y="67"/>
                </a:cubicBezTo>
                <a:cubicBezTo>
                  <a:pt x="558" y="68"/>
                  <a:pt x="556" y="68"/>
                  <a:pt x="554" y="69"/>
                </a:cubicBezTo>
                <a:cubicBezTo>
                  <a:pt x="558" y="71"/>
                  <a:pt x="560" y="70"/>
                  <a:pt x="563" y="71"/>
                </a:cubicBezTo>
                <a:cubicBezTo>
                  <a:pt x="563" y="71"/>
                  <a:pt x="562" y="72"/>
                  <a:pt x="562" y="72"/>
                </a:cubicBezTo>
                <a:cubicBezTo>
                  <a:pt x="565" y="74"/>
                  <a:pt x="569" y="70"/>
                  <a:pt x="572" y="72"/>
                </a:cubicBezTo>
                <a:cubicBezTo>
                  <a:pt x="570" y="72"/>
                  <a:pt x="569" y="73"/>
                  <a:pt x="568" y="74"/>
                </a:cubicBezTo>
                <a:cubicBezTo>
                  <a:pt x="569" y="74"/>
                  <a:pt x="570" y="75"/>
                  <a:pt x="571" y="76"/>
                </a:cubicBezTo>
                <a:cubicBezTo>
                  <a:pt x="569" y="76"/>
                  <a:pt x="568" y="75"/>
                  <a:pt x="567" y="75"/>
                </a:cubicBezTo>
                <a:cubicBezTo>
                  <a:pt x="562" y="75"/>
                  <a:pt x="558" y="74"/>
                  <a:pt x="553" y="74"/>
                </a:cubicBezTo>
                <a:close/>
                <a:moveTo>
                  <a:pt x="493" y="147"/>
                </a:moveTo>
                <a:cubicBezTo>
                  <a:pt x="496" y="150"/>
                  <a:pt x="509" y="151"/>
                  <a:pt x="507" y="144"/>
                </a:cubicBezTo>
                <a:cubicBezTo>
                  <a:pt x="504" y="144"/>
                  <a:pt x="496" y="144"/>
                  <a:pt x="493" y="147"/>
                </a:cubicBezTo>
                <a:close/>
                <a:moveTo>
                  <a:pt x="391" y="147"/>
                </a:moveTo>
                <a:cubicBezTo>
                  <a:pt x="389" y="148"/>
                  <a:pt x="377" y="153"/>
                  <a:pt x="378" y="156"/>
                </a:cubicBezTo>
                <a:cubicBezTo>
                  <a:pt x="379" y="159"/>
                  <a:pt x="385" y="158"/>
                  <a:pt x="386" y="156"/>
                </a:cubicBezTo>
                <a:cubicBezTo>
                  <a:pt x="388" y="154"/>
                  <a:pt x="392" y="151"/>
                  <a:pt x="391" y="147"/>
                </a:cubicBezTo>
                <a:close/>
                <a:moveTo>
                  <a:pt x="1255" y="424"/>
                </a:moveTo>
                <a:cubicBezTo>
                  <a:pt x="1254" y="424"/>
                  <a:pt x="1254" y="424"/>
                  <a:pt x="1254" y="424"/>
                </a:cubicBezTo>
                <a:cubicBezTo>
                  <a:pt x="1255" y="425"/>
                  <a:pt x="1255" y="425"/>
                  <a:pt x="1255" y="425"/>
                </a:cubicBezTo>
                <a:cubicBezTo>
                  <a:pt x="1255" y="425"/>
                  <a:pt x="1255" y="424"/>
                  <a:pt x="1255" y="424"/>
                </a:cubicBezTo>
                <a:close/>
                <a:moveTo>
                  <a:pt x="474" y="193"/>
                </a:moveTo>
                <a:cubicBezTo>
                  <a:pt x="478" y="194"/>
                  <a:pt x="478" y="195"/>
                  <a:pt x="481" y="197"/>
                </a:cubicBezTo>
                <a:cubicBezTo>
                  <a:pt x="484" y="200"/>
                  <a:pt x="485" y="202"/>
                  <a:pt x="488" y="201"/>
                </a:cubicBezTo>
                <a:cubicBezTo>
                  <a:pt x="491" y="200"/>
                  <a:pt x="493" y="196"/>
                  <a:pt x="493" y="193"/>
                </a:cubicBezTo>
                <a:cubicBezTo>
                  <a:pt x="493" y="190"/>
                  <a:pt x="490" y="189"/>
                  <a:pt x="487" y="187"/>
                </a:cubicBezTo>
                <a:cubicBezTo>
                  <a:pt x="482" y="188"/>
                  <a:pt x="476" y="186"/>
                  <a:pt x="474" y="193"/>
                </a:cubicBezTo>
                <a:close/>
                <a:moveTo>
                  <a:pt x="500" y="164"/>
                </a:moveTo>
                <a:cubicBezTo>
                  <a:pt x="498" y="159"/>
                  <a:pt x="496" y="159"/>
                  <a:pt x="491" y="161"/>
                </a:cubicBezTo>
                <a:cubicBezTo>
                  <a:pt x="486" y="168"/>
                  <a:pt x="498" y="165"/>
                  <a:pt x="500" y="164"/>
                </a:cubicBezTo>
                <a:close/>
                <a:moveTo>
                  <a:pt x="492" y="139"/>
                </a:moveTo>
                <a:cubicBezTo>
                  <a:pt x="493" y="141"/>
                  <a:pt x="493" y="141"/>
                  <a:pt x="494" y="144"/>
                </a:cubicBezTo>
                <a:cubicBezTo>
                  <a:pt x="497" y="144"/>
                  <a:pt x="502" y="145"/>
                  <a:pt x="505" y="142"/>
                </a:cubicBezTo>
                <a:cubicBezTo>
                  <a:pt x="503" y="141"/>
                  <a:pt x="501" y="140"/>
                  <a:pt x="500" y="139"/>
                </a:cubicBezTo>
                <a:cubicBezTo>
                  <a:pt x="497" y="137"/>
                  <a:pt x="494" y="138"/>
                  <a:pt x="492" y="139"/>
                </a:cubicBezTo>
                <a:close/>
                <a:moveTo>
                  <a:pt x="577" y="124"/>
                </a:moveTo>
                <a:cubicBezTo>
                  <a:pt x="579" y="122"/>
                  <a:pt x="580" y="120"/>
                  <a:pt x="581" y="119"/>
                </a:cubicBezTo>
                <a:cubicBezTo>
                  <a:pt x="573" y="116"/>
                  <a:pt x="564" y="116"/>
                  <a:pt x="557" y="120"/>
                </a:cubicBezTo>
                <a:cubicBezTo>
                  <a:pt x="558" y="126"/>
                  <a:pt x="573" y="124"/>
                  <a:pt x="577" y="124"/>
                </a:cubicBezTo>
                <a:close/>
                <a:moveTo>
                  <a:pt x="682" y="201"/>
                </a:moveTo>
                <a:cubicBezTo>
                  <a:pt x="683" y="203"/>
                  <a:pt x="685" y="204"/>
                  <a:pt x="687" y="204"/>
                </a:cubicBezTo>
                <a:cubicBezTo>
                  <a:pt x="690" y="206"/>
                  <a:pt x="698" y="202"/>
                  <a:pt x="701" y="202"/>
                </a:cubicBezTo>
                <a:cubicBezTo>
                  <a:pt x="705" y="201"/>
                  <a:pt x="710" y="202"/>
                  <a:pt x="713" y="202"/>
                </a:cubicBezTo>
                <a:cubicBezTo>
                  <a:pt x="708" y="195"/>
                  <a:pt x="705" y="193"/>
                  <a:pt x="697" y="189"/>
                </a:cubicBezTo>
                <a:cubicBezTo>
                  <a:pt x="695" y="188"/>
                  <a:pt x="692" y="190"/>
                  <a:pt x="689" y="189"/>
                </a:cubicBezTo>
                <a:cubicBezTo>
                  <a:pt x="686" y="188"/>
                  <a:pt x="683" y="187"/>
                  <a:pt x="680" y="186"/>
                </a:cubicBezTo>
                <a:cubicBezTo>
                  <a:pt x="675" y="187"/>
                  <a:pt x="674" y="193"/>
                  <a:pt x="679" y="196"/>
                </a:cubicBezTo>
                <a:cubicBezTo>
                  <a:pt x="683" y="197"/>
                  <a:pt x="680" y="198"/>
                  <a:pt x="682" y="201"/>
                </a:cubicBezTo>
                <a:close/>
                <a:moveTo>
                  <a:pt x="597" y="122"/>
                </a:moveTo>
                <a:cubicBezTo>
                  <a:pt x="594" y="124"/>
                  <a:pt x="600" y="127"/>
                  <a:pt x="601" y="127"/>
                </a:cubicBezTo>
                <a:cubicBezTo>
                  <a:pt x="604" y="129"/>
                  <a:pt x="606" y="127"/>
                  <a:pt x="609" y="126"/>
                </a:cubicBezTo>
                <a:cubicBezTo>
                  <a:pt x="608" y="120"/>
                  <a:pt x="600" y="119"/>
                  <a:pt x="597" y="122"/>
                </a:cubicBezTo>
                <a:close/>
                <a:moveTo>
                  <a:pt x="602" y="135"/>
                </a:moveTo>
                <a:cubicBezTo>
                  <a:pt x="599" y="137"/>
                  <a:pt x="606" y="142"/>
                  <a:pt x="608" y="141"/>
                </a:cubicBezTo>
                <a:cubicBezTo>
                  <a:pt x="607" y="140"/>
                  <a:pt x="607" y="138"/>
                  <a:pt x="607" y="138"/>
                </a:cubicBezTo>
                <a:cubicBezTo>
                  <a:pt x="610" y="135"/>
                  <a:pt x="604" y="134"/>
                  <a:pt x="602" y="135"/>
                </a:cubicBezTo>
                <a:close/>
                <a:moveTo>
                  <a:pt x="2449" y="172"/>
                </a:moveTo>
                <a:cubicBezTo>
                  <a:pt x="2458" y="173"/>
                  <a:pt x="2464" y="172"/>
                  <a:pt x="2473" y="169"/>
                </a:cubicBezTo>
                <a:cubicBezTo>
                  <a:pt x="2474" y="169"/>
                  <a:pt x="2474" y="164"/>
                  <a:pt x="2474" y="164"/>
                </a:cubicBezTo>
                <a:cubicBezTo>
                  <a:pt x="2473" y="163"/>
                  <a:pt x="2469" y="162"/>
                  <a:pt x="2468" y="162"/>
                </a:cubicBezTo>
                <a:cubicBezTo>
                  <a:pt x="2463" y="161"/>
                  <a:pt x="2461" y="161"/>
                  <a:pt x="2457" y="163"/>
                </a:cubicBezTo>
                <a:cubicBezTo>
                  <a:pt x="2457" y="162"/>
                  <a:pt x="2456" y="160"/>
                  <a:pt x="2457" y="159"/>
                </a:cubicBezTo>
                <a:cubicBezTo>
                  <a:pt x="2453" y="159"/>
                  <a:pt x="2449" y="158"/>
                  <a:pt x="2445" y="161"/>
                </a:cubicBezTo>
                <a:cubicBezTo>
                  <a:pt x="2445" y="153"/>
                  <a:pt x="2435" y="158"/>
                  <a:pt x="2436" y="163"/>
                </a:cubicBezTo>
                <a:cubicBezTo>
                  <a:pt x="2437" y="166"/>
                  <a:pt x="2447" y="171"/>
                  <a:pt x="2449" y="172"/>
                </a:cubicBezTo>
                <a:close/>
                <a:moveTo>
                  <a:pt x="1709" y="227"/>
                </a:moveTo>
                <a:cubicBezTo>
                  <a:pt x="1713" y="233"/>
                  <a:pt x="1719" y="236"/>
                  <a:pt x="1726" y="237"/>
                </a:cubicBezTo>
                <a:cubicBezTo>
                  <a:pt x="1732" y="237"/>
                  <a:pt x="1744" y="241"/>
                  <a:pt x="1750" y="236"/>
                </a:cubicBezTo>
                <a:cubicBezTo>
                  <a:pt x="1741" y="231"/>
                  <a:pt x="1735" y="226"/>
                  <a:pt x="1734" y="214"/>
                </a:cubicBezTo>
                <a:cubicBezTo>
                  <a:pt x="1734" y="205"/>
                  <a:pt x="1743" y="197"/>
                  <a:pt x="1748" y="191"/>
                </a:cubicBezTo>
                <a:cubicBezTo>
                  <a:pt x="1751" y="187"/>
                  <a:pt x="1754" y="183"/>
                  <a:pt x="1757" y="179"/>
                </a:cubicBezTo>
                <a:cubicBezTo>
                  <a:pt x="1759" y="176"/>
                  <a:pt x="1766" y="174"/>
                  <a:pt x="1769" y="172"/>
                </a:cubicBezTo>
                <a:cubicBezTo>
                  <a:pt x="1776" y="167"/>
                  <a:pt x="1781" y="162"/>
                  <a:pt x="1788" y="159"/>
                </a:cubicBezTo>
                <a:cubicBezTo>
                  <a:pt x="1797" y="157"/>
                  <a:pt x="1807" y="154"/>
                  <a:pt x="1816" y="151"/>
                </a:cubicBezTo>
                <a:cubicBezTo>
                  <a:pt x="1820" y="149"/>
                  <a:pt x="1839" y="146"/>
                  <a:pt x="1839" y="138"/>
                </a:cubicBezTo>
                <a:cubicBezTo>
                  <a:pt x="1840" y="128"/>
                  <a:pt x="1821" y="132"/>
                  <a:pt x="1818" y="135"/>
                </a:cubicBezTo>
                <a:cubicBezTo>
                  <a:pt x="1811" y="141"/>
                  <a:pt x="1802" y="142"/>
                  <a:pt x="1793" y="145"/>
                </a:cubicBezTo>
                <a:cubicBezTo>
                  <a:pt x="1785" y="145"/>
                  <a:pt x="1779" y="146"/>
                  <a:pt x="1771" y="149"/>
                </a:cubicBezTo>
                <a:cubicBezTo>
                  <a:pt x="1765" y="151"/>
                  <a:pt x="1755" y="153"/>
                  <a:pt x="1750" y="157"/>
                </a:cubicBezTo>
                <a:cubicBezTo>
                  <a:pt x="1745" y="162"/>
                  <a:pt x="1739" y="167"/>
                  <a:pt x="1734" y="173"/>
                </a:cubicBezTo>
                <a:cubicBezTo>
                  <a:pt x="1730" y="177"/>
                  <a:pt x="1727" y="181"/>
                  <a:pt x="1723" y="185"/>
                </a:cubicBezTo>
                <a:cubicBezTo>
                  <a:pt x="1720" y="188"/>
                  <a:pt x="1722" y="190"/>
                  <a:pt x="1723" y="194"/>
                </a:cubicBezTo>
                <a:cubicBezTo>
                  <a:pt x="1723" y="196"/>
                  <a:pt x="1716" y="200"/>
                  <a:pt x="1714" y="201"/>
                </a:cubicBezTo>
                <a:cubicBezTo>
                  <a:pt x="1709" y="205"/>
                  <a:pt x="1714" y="205"/>
                  <a:pt x="1711" y="210"/>
                </a:cubicBezTo>
                <a:cubicBezTo>
                  <a:pt x="1710" y="213"/>
                  <a:pt x="1704" y="212"/>
                  <a:pt x="1704" y="216"/>
                </a:cubicBezTo>
                <a:cubicBezTo>
                  <a:pt x="1704" y="223"/>
                  <a:pt x="1704" y="223"/>
                  <a:pt x="1709" y="227"/>
                </a:cubicBezTo>
                <a:close/>
                <a:moveTo>
                  <a:pt x="1725" y="69"/>
                </a:moveTo>
                <a:cubicBezTo>
                  <a:pt x="1717" y="66"/>
                  <a:pt x="1716" y="66"/>
                  <a:pt x="1709" y="72"/>
                </a:cubicBezTo>
                <a:cubicBezTo>
                  <a:pt x="1712" y="73"/>
                  <a:pt x="1716" y="73"/>
                  <a:pt x="1719" y="74"/>
                </a:cubicBezTo>
                <a:cubicBezTo>
                  <a:pt x="1721" y="72"/>
                  <a:pt x="1723" y="71"/>
                  <a:pt x="1725" y="69"/>
                </a:cubicBezTo>
                <a:close/>
                <a:moveTo>
                  <a:pt x="1758" y="49"/>
                </a:moveTo>
                <a:cubicBezTo>
                  <a:pt x="1756" y="47"/>
                  <a:pt x="1754" y="45"/>
                  <a:pt x="1752" y="43"/>
                </a:cubicBezTo>
                <a:cubicBezTo>
                  <a:pt x="1756" y="42"/>
                  <a:pt x="1760" y="41"/>
                  <a:pt x="1764" y="40"/>
                </a:cubicBezTo>
                <a:cubicBezTo>
                  <a:pt x="1757" y="39"/>
                  <a:pt x="1754" y="38"/>
                  <a:pt x="1749" y="42"/>
                </a:cubicBezTo>
                <a:cubicBezTo>
                  <a:pt x="1744" y="45"/>
                  <a:pt x="1740" y="48"/>
                  <a:pt x="1735" y="51"/>
                </a:cubicBezTo>
                <a:cubicBezTo>
                  <a:pt x="1739" y="52"/>
                  <a:pt x="1743" y="52"/>
                  <a:pt x="1748" y="53"/>
                </a:cubicBezTo>
                <a:cubicBezTo>
                  <a:pt x="1751" y="51"/>
                  <a:pt x="1754" y="50"/>
                  <a:pt x="1758" y="49"/>
                </a:cubicBezTo>
                <a:close/>
                <a:moveTo>
                  <a:pt x="1758" y="243"/>
                </a:moveTo>
                <a:cubicBezTo>
                  <a:pt x="1759" y="246"/>
                  <a:pt x="1769" y="255"/>
                  <a:pt x="1772" y="252"/>
                </a:cubicBezTo>
                <a:cubicBezTo>
                  <a:pt x="1776" y="248"/>
                  <a:pt x="1764" y="242"/>
                  <a:pt x="1762" y="241"/>
                </a:cubicBezTo>
                <a:cubicBezTo>
                  <a:pt x="1760" y="242"/>
                  <a:pt x="1759" y="242"/>
                  <a:pt x="1758" y="243"/>
                </a:cubicBezTo>
                <a:close/>
                <a:moveTo>
                  <a:pt x="1769" y="75"/>
                </a:moveTo>
                <a:cubicBezTo>
                  <a:pt x="1767" y="72"/>
                  <a:pt x="1763" y="74"/>
                  <a:pt x="1761" y="75"/>
                </a:cubicBezTo>
                <a:cubicBezTo>
                  <a:pt x="1762" y="76"/>
                  <a:pt x="1763" y="77"/>
                  <a:pt x="1764" y="78"/>
                </a:cubicBezTo>
                <a:cubicBezTo>
                  <a:pt x="1766" y="77"/>
                  <a:pt x="1767" y="76"/>
                  <a:pt x="1769" y="75"/>
                </a:cubicBezTo>
                <a:close/>
                <a:moveTo>
                  <a:pt x="1754" y="58"/>
                </a:moveTo>
                <a:cubicBezTo>
                  <a:pt x="1748" y="56"/>
                  <a:pt x="1743" y="54"/>
                  <a:pt x="1738" y="55"/>
                </a:cubicBezTo>
                <a:cubicBezTo>
                  <a:pt x="1730" y="55"/>
                  <a:pt x="1728" y="54"/>
                  <a:pt x="1722" y="60"/>
                </a:cubicBezTo>
                <a:cubicBezTo>
                  <a:pt x="1727" y="61"/>
                  <a:pt x="1732" y="63"/>
                  <a:pt x="1738" y="64"/>
                </a:cubicBezTo>
                <a:cubicBezTo>
                  <a:pt x="1744" y="63"/>
                  <a:pt x="1748" y="62"/>
                  <a:pt x="1754" y="58"/>
                </a:cubicBezTo>
                <a:close/>
                <a:moveTo>
                  <a:pt x="1677" y="63"/>
                </a:moveTo>
                <a:cubicBezTo>
                  <a:pt x="1674" y="65"/>
                  <a:pt x="1670" y="68"/>
                  <a:pt x="1666" y="70"/>
                </a:cubicBezTo>
                <a:cubicBezTo>
                  <a:pt x="1673" y="72"/>
                  <a:pt x="1677" y="73"/>
                  <a:pt x="1684" y="73"/>
                </a:cubicBezTo>
                <a:cubicBezTo>
                  <a:pt x="1684" y="71"/>
                  <a:pt x="1683" y="69"/>
                  <a:pt x="1683" y="67"/>
                </a:cubicBezTo>
                <a:cubicBezTo>
                  <a:pt x="1690" y="65"/>
                  <a:pt x="1697" y="63"/>
                  <a:pt x="1705" y="62"/>
                </a:cubicBezTo>
                <a:cubicBezTo>
                  <a:pt x="1701" y="59"/>
                  <a:pt x="1698" y="57"/>
                  <a:pt x="1693" y="58"/>
                </a:cubicBezTo>
                <a:cubicBezTo>
                  <a:pt x="1689" y="59"/>
                  <a:pt x="1684" y="61"/>
                  <a:pt x="1679" y="60"/>
                </a:cubicBezTo>
                <a:cubicBezTo>
                  <a:pt x="1670" y="58"/>
                  <a:pt x="1663" y="61"/>
                  <a:pt x="1653" y="64"/>
                </a:cubicBezTo>
                <a:cubicBezTo>
                  <a:pt x="1657" y="65"/>
                  <a:pt x="1660" y="65"/>
                  <a:pt x="1663" y="66"/>
                </a:cubicBezTo>
                <a:cubicBezTo>
                  <a:pt x="1668" y="65"/>
                  <a:pt x="1673" y="64"/>
                  <a:pt x="1677" y="63"/>
                </a:cubicBezTo>
                <a:close/>
                <a:moveTo>
                  <a:pt x="1681" y="266"/>
                </a:moveTo>
                <a:cubicBezTo>
                  <a:pt x="1684" y="268"/>
                  <a:pt x="1691" y="262"/>
                  <a:pt x="1693" y="260"/>
                </a:cubicBezTo>
                <a:cubicBezTo>
                  <a:pt x="1690" y="257"/>
                  <a:pt x="1688" y="256"/>
                  <a:pt x="1684" y="255"/>
                </a:cubicBezTo>
                <a:cubicBezTo>
                  <a:pt x="1678" y="258"/>
                  <a:pt x="1676" y="261"/>
                  <a:pt x="1681" y="266"/>
                </a:cubicBezTo>
                <a:close/>
                <a:moveTo>
                  <a:pt x="1471" y="245"/>
                </a:moveTo>
                <a:cubicBezTo>
                  <a:pt x="1479" y="244"/>
                  <a:pt x="1483" y="242"/>
                  <a:pt x="1489" y="236"/>
                </a:cubicBezTo>
                <a:cubicBezTo>
                  <a:pt x="1485" y="236"/>
                  <a:pt x="1485" y="239"/>
                  <a:pt x="1482" y="241"/>
                </a:cubicBezTo>
                <a:cubicBezTo>
                  <a:pt x="1480" y="242"/>
                  <a:pt x="1476" y="241"/>
                  <a:pt x="1473" y="241"/>
                </a:cubicBezTo>
                <a:cubicBezTo>
                  <a:pt x="1475" y="244"/>
                  <a:pt x="1473" y="245"/>
                  <a:pt x="1471" y="245"/>
                </a:cubicBezTo>
                <a:close/>
                <a:moveTo>
                  <a:pt x="435" y="107"/>
                </a:moveTo>
                <a:cubicBezTo>
                  <a:pt x="439" y="109"/>
                  <a:pt x="438" y="106"/>
                  <a:pt x="441" y="106"/>
                </a:cubicBezTo>
                <a:cubicBezTo>
                  <a:pt x="444" y="106"/>
                  <a:pt x="458" y="111"/>
                  <a:pt x="456" y="104"/>
                </a:cubicBezTo>
                <a:cubicBezTo>
                  <a:pt x="455" y="99"/>
                  <a:pt x="444" y="100"/>
                  <a:pt x="441" y="101"/>
                </a:cubicBezTo>
                <a:cubicBezTo>
                  <a:pt x="436" y="102"/>
                  <a:pt x="428" y="103"/>
                  <a:pt x="425" y="107"/>
                </a:cubicBezTo>
                <a:cubicBezTo>
                  <a:pt x="425" y="108"/>
                  <a:pt x="426" y="108"/>
                  <a:pt x="427" y="109"/>
                </a:cubicBezTo>
                <a:cubicBezTo>
                  <a:pt x="429" y="108"/>
                  <a:pt x="433" y="106"/>
                  <a:pt x="435" y="107"/>
                </a:cubicBezTo>
                <a:close/>
                <a:moveTo>
                  <a:pt x="1758" y="66"/>
                </a:moveTo>
                <a:cubicBezTo>
                  <a:pt x="1756" y="66"/>
                  <a:pt x="1736" y="67"/>
                  <a:pt x="1738" y="72"/>
                </a:cubicBezTo>
                <a:cubicBezTo>
                  <a:pt x="1739" y="78"/>
                  <a:pt x="1753" y="74"/>
                  <a:pt x="1758" y="73"/>
                </a:cubicBezTo>
                <a:cubicBezTo>
                  <a:pt x="1757" y="72"/>
                  <a:pt x="1757" y="71"/>
                  <a:pt x="1756" y="70"/>
                </a:cubicBezTo>
                <a:cubicBezTo>
                  <a:pt x="1758" y="70"/>
                  <a:pt x="1761" y="69"/>
                  <a:pt x="1763" y="69"/>
                </a:cubicBezTo>
                <a:cubicBezTo>
                  <a:pt x="1761" y="68"/>
                  <a:pt x="1759" y="67"/>
                  <a:pt x="1758" y="66"/>
                </a:cubicBezTo>
                <a:close/>
                <a:moveTo>
                  <a:pt x="2372" y="168"/>
                </a:moveTo>
                <a:cubicBezTo>
                  <a:pt x="2374" y="170"/>
                  <a:pt x="2377" y="173"/>
                  <a:pt x="2380" y="173"/>
                </a:cubicBezTo>
                <a:cubicBezTo>
                  <a:pt x="2386" y="172"/>
                  <a:pt x="2386" y="172"/>
                  <a:pt x="2388" y="167"/>
                </a:cubicBezTo>
                <a:cubicBezTo>
                  <a:pt x="2392" y="173"/>
                  <a:pt x="2398" y="168"/>
                  <a:pt x="2404" y="165"/>
                </a:cubicBezTo>
                <a:cubicBezTo>
                  <a:pt x="2406" y="165"/>
                  <a:pt x="2408" y="171"/>
                  <a:pt x="2410" y="170"/>
                </a:cubicBezTo>
                <a:cubicBezTo>
                  <a:pt x="2413" y="170"/>
                  <a:pt x="2415" y="169"/>
                  <a:pt x="2418" y="168"/>
                </a:cubicBezTo>
                <a:cubicBezTo>
                  <a:pt x="2417" y="167"/>
                  <a:pt x="2416" y="165"/>
                  <a:pt x="2415" y="163"/>
                </a:cubicBezTo>
                <a:cubicBezTo>
                  <a:pt x="2419" y="165"/>
                  <a:pt x="2420" y="166"/>
                  <a:pt x="2424" y="164"/>
                </a:cubicBezTo>
                <a:cubicBezTo>
                  <a:pt x="2427" y="162"/>
                  <a:pt x="2429" y="161"/>
                  <a:pt x="2431" y="158"/>
                </a:cubicBezTo>
                <a:cubicBezTo>
                  <a:pt x="2423" y="155"/>
                  <a:pt x="2415" y="152"/>
                  <a:pt x="2407" y="149"/>
                </a:cubicBezTo>
                <a:cubicBezTo>
                  <a:pt x="2405" y="148"/>
                  <a:pt x="2402" y="146"/>
                  <a:pt x="2399" y="147"/>
                </a:cubicBezTo>
                <a:cubicBezTo>
                  <a:pt x="2395" y="149"/>
                  <a:pt x="2397" y="151"/>
                  <a:pt x="2398" y="156"/>
                </a:cubicBezTo>
                <a:cubicBezTo>
                  <a:pt x="2392" y="153"/>
                  <a:pt x="2381" y="143"/>
                  <a:pt x="2376" y="147"/>
                </a:cubicBezTo>
                <a:cubicBezTo>
                  <a:pt x="2371" y="151"/>
                  <a:pt x="2368" y="152"/>
                  <a:pt x="2366" y="159"/>
                </a:cubicBezTo>
                <a:cubicBezTo>
                  <a:pt x="2365" y="163"/>
                  <a:pt x="2370" y="166"/>
                  <a:pt x="2372" y="168"/>
                </a:cubicBezTo>
                <a:close/>
                <a:moveTo>
                  <a:pt x="1255" y="442"/>
                </a:moveTo>
                <a:cubicBezTo>
                  <a:pt x="1257" y="441"/>
                  <a:pt x="1257" y="439"/>
                  <a:pt x="1256" y="437"/>
                </a:cubicBezTo>
                <a:cubicBezTo>
                  <a:pt x="1255" y="438"/>
                  <a:pt x="1254" y="438"/>
                  <a:pt x="1253" y="439"/>
                </a:cubicBezTo>
                <a:cubicBezTo>
                  <a:pt x="1256" y="440"/>
                  <a:pt x="1254" y="440"/>
                  <a:pt x="1255" y="442"/>
                </a:cubicBezTo>
                <a:close/>
                <a:moveTo>
                  <a:pt x="2402" y="194"/>
                </a:moveTo>
                <a:cubicBezTo>
                  <a:pt x="2408" y="198"/>
                  <a:pt x="2411" y="197"/>
                  <a:pt x="2418" y="197"/>
                </a:cubicBezTo>
                <a:cubicBezTo>
                  <a:pt x="2416" y="191"/>
                  <a:pt x="2416" y="191"/>
                  <a:pt x="2411" y="188"/>
                </a:cubicBezTo>
                <a:cubicBezTo>
                  <a:pt x="2410" y="187"/>
                  <a:pt x="2401" y="183"/>
                  <a:pt x="2401" y="183"/>
                </a:cubicBezTo>
                <a:cubicBezTo>
                  <a:pt x="2401" y="179"/>
                  <a:pt x="2398" y="175"/>
                  <a:pt x="2393" y="178"/>
                </a:cubicBezTo>
                <a:cubicBezTo>
                  <a:pt x="2387" y="182"/>
                  <a:pt x="2394" y="186"/>
                  <a:pt x="2396" y="187"/>
                </a:cubicBezTo>
                <a:cubicBezTo>
                  <a:pt x="2393" y="190"/>
                  <a:pt x="2390" y="192"/>
                  <a:pt x="2387" y="194"/>
                </a:cubicBezTo>
                <a:cubicBezTo>
                  <a:pt x="2391" y="194"/>
                  <a:pt x="2399" y="191"/>
                  <a:pt x="2402" y="194"/>
                </a:cubicBezTo>
                <a:close/>
                <a:moveTo>
                  <a:pt x="1808" y="59"/>
                </a:moveTo>
                <a:cubicBezTo>
                  <a:pt x="1813" y="58"/>
                  <a:pt x="1811" y="56"/>
                  <a:pt x="1811" y="51"/>
                </a:cubicBezTo>
                <a:cubicBezTo>
                  <a:pt x="1809" y="51"/>
                  <a:pt x="1805" y="50"/>
                  <a:pt x="1804" y="51"/>
                </a:cubicBezTo>
                <a:cubicBezTo>
                  <a:pt x="1802" y="52"/>
                  <a:pt x="1802" y="56"/>
                  <a:pt x="1801" y="57"/>
                </a:cubicBezTo>
                <a:cubicBezTo>
                  <a:pt x="1797" y="59"/>
                  <a:pt x="1793" y="53"/>
                  <a:pt x="1790" y="59"/>
                </a:cubicBezTo>
                <a:cubicBezTo>
                  <a:pt x="1791" y="60"/>
                  <a:pt x="1792" y="62"/>
                  <a:pt x="1793" y="62"/>
                </a:cubicBezTo>
                <a:cubicBezTo>
                  <a:pt x="1798" y="61"/>
                  <a:pt x="1803" y="60"/>
                  <a:pt x="1808" y="59"/>
                </a:cubicBezTo>
                <a:close/>
                <a:moveTo>
                  <a:pt x="1766" y="66"/>
                </a:moveTo>
                <a:cubicBezTo>
                  <a:pt x="1769" y="66"/>
                  <a:pt x="1770" y="65"/>
                  <a:pt x="1772" y="68"/>
                </a:cubicBezTo>
                <a:cubicBezTo>
                  <a:pt x="1775" y="72"/>
                  <a:pt x="1783" y="66"/>
                  <a:pt x="1786" y="63"/>
                </a:cubicBezTo>
                <a:cubicBezTo>
                  <a:pt x="1789" y="59"/>
                  <a:pt x="1782" y="54"/>
                  <a:pt x="1778" y="55"/>
                </a:cubicBezTo>
                <a:cubicBezTo>
                  <a:pt x="1773" y="56"/>
                  <a:pt x="1768" y="58"/>
                  <a:pt x="1762" y="61"/>
                </a:cubicBezTo>
                <a:cubicBezTo>
                  <a:pt x="1763" y="63"/>
                  <a:pt x="1763" y="66"/>
                  <a:pt x="1766" y="66"/>
                </a:cubicBezTo>
                <a:close/>
                <a:moveTo>
                  <a:pt x="2074" y="112"/>
                </a:moveTo>
                <a:cubicBezTo>
                  <a:pt x="2079" y="118"/>
                  <a:pt x="2089" y="111"/>
                  <a:pt x="2094" y="109"/>
                </a:cubicBezTo>
                <a:cubicBezTo>
                  <a:pt x="2096" y="108"/>
                  <a:pt x="2099" y="111"/>
                  <a:pt x="2101" y="111"/>
                </a:cubicBezTo>
                <a:cubicBezTo>
                  <a:pt x="2106" y="110"/>
                  <a:pt x="2110" y="109"/>
                  <a:pt x="2115" y="109"/>
                </a:cubicBezTo>
                <a:cubicBezTo>
                  <a:pt x="2118" y="108"/>
                  <a:pt x="2119" y="107"/>
                  <a:pt x="2122" y="105"/>
                </a:cubicBezTo>
                <a:cubicBezTo>
                  <a:pt x="2124" y="103"/>
                  <a:pt x="2120" y="98"/>
                  <a:pt x="2118" y="98"/>
                </a:cubicBezTo>
                <a:cubicBezTo>
                  <a:pt x="2114" y="97"/>
                  <a:pt x="2113" y="96"/>
                  <a:pt x="2110" y="92"/>
                </a:cubicBezTo>
                <a:cubicBezTo>
                  <a:pt x="2109" y="90"/>
                  <a:pt x="2103" y="92"/>
                  <a:pt x="2101" y="92"/>
                </a:cubicBezTo>
                <a:cubicBezTo>
                  <a:pt x="2102" y="91"/>
                  <a:pt x="2104" y="90"/>
                  <a:pt x="2105" y="89"/>
                </a:cubicBezTo>
                <a:cubicBezTo>
                  <a:pt x="2099" y="86"/>
                  <a:pt x="2094" y="86"/>
                  <a:pt x="2090" y="91"/>
                </a:cubicBezTo>
                <a:cubicBezTo>
                  <a:pt x="2085" y="96"/>
                  <a:pt x="2082" y="102"/>
                  <a:pt x="2078" y="108"/>
                </a:cubicBezTo>
                <a:cubicBezTo>
                  <a:pt x="2077" y="109"/>
                  <a:pt x="2076" y="111"/>
                  <a:pt x="2074" y="112"/>
                </a:cubicBezTo>
                <a:close/>
                <a:moveTo>
                  <a:pt x="2016" y="82"/>
                </a:moveTo>
                <a:cubicBezTo>
                  <a:pt x="2020" y="82"/>
                  <a:pt x="2029" y="79"/>
                  <a:pt x="2032" y="83"/>
                </a:cubicBezTo>
                <a:cubicBezTo>
                  <a:pt x="2036" y="88"/>
                  <a:pt x="2038" y="95"/>
                  <a:pt x="2044" y="94"/>
                </a:cubicBezTo>
                <a:cubicBezTo>
                  <a:pt x="2052" y="94"/>
                  <a:pt x="2056" y="93"/>
                  <a:pt x="2063" y="96"/>
                </a:cubicBezTo>
                <a:cubicBezTo>
                  <a:pt x="2069" y="98"/>
                  <a:pt x="2072" y="97"/>
                  <a:pt x="2078" y="95"/>
                </a:cubicBezTo>
                <a:cubicBezTo>
                  <a:pt x="2078" y="93"/>
                  <a:pt x="2076" y="89"/>
                  <a:pt x="2076" y="86"/>
                </a:cubicBezTo>
                <a:cubicBezTo>
                  <a:pt x="2077" y="84"/>
                  <a:pt x="2080" y="80"/>
                  <a:pt x="2077" y="79"/>
                </a:cubicBezTo>
                <a:cubicBezTo>
                  <a:pt x="2071" y="75"/>
                  <a:pt x="2068" y="78"/>
                  <a:pt x="2062" y="81"/>
                </a:cubicBezTo>
                <a:cubicBezTo>
                  <a:pt x="2064" y="78"/>
                  <a:pt x="2066" y="76"/>
                  <a:pt x="2068" y="74"/>
                </a:cubicBezTo>
                <a:cubicBezTo>
                  <a:pt x="2065" y="73"/>
                  <a:pt x="2058" y="73"/>
                  <a:pt x="2057" y="70"/>
                </a:cubicBezTo>
                <a:cubicBezTo>
                  <a:pt x="2056" y="62"/>
                  <a:pt x="2056" y="63"/>
                  <a:pt x="2062" y="61"/>
                </a:cubicBezTo>
                <a:cubicBezTo>
                  <a:pt x="2058" y="58"/>
                  <a:pt x="2050" y="49"/>
                  <a:pt x="2045" y="49"/>
                </a:cubicBezTo>
                <a:cubicBezTo>
                  <a:pt x="2039" y="49"/>
                  <a:pt x="2043" y="52"/>
                  <a:pt x="2040" y="54"/>
                </a:cubicBezTo>
                <a:cubicBezTo>
                  <a:pt x="2036" y="55"/>
                  <a:pt x="2032" y="56"/>
                  <a:pt x="2028" y="57"/>
                </a:cubicBezTo>
                <a:cubicBezTo>
                  <a:pt x="2023" y="59"/>
                  <a:pt x="2024" y="60"/>
                  <a:pt x="2023" y="65"/>
                </a:cubicBezTo>
                <a:cubicBezTo>
                  <a:pt x="2022" y="67"/>
                  <a:pt x="2015" y="67"/>
                  <a:pt x="2014" y="68"/>
                </a:cubicBezTo>
                <a:cubicBezTo>
                  <a:pt x="2012" y="68"/>
                  <a:pt x="2010" y="75"/>
                  <a:pt x="2009" y="77"/>
                </a:cubicBezTo>
                <a:cubicBezTo>
                  <a:pt x="2009" y="78"/>
                  <a:pt x="2015" y="82"/>
                  <a:pt x="2016" y="82"/>
                </a:cubicBezTo>
                <a:close/>
                <a:moveTo>
                  <a:pt x="2700" y="234"/>
                </a:moveTo>
                <a:cubicBezTo>
                  <a:pt x="2702" y="234"/>
                  <a:pt x="2703" y="235"/>
                  <a:pt x="2705" y="235"/>
                </a:cubicBezTo>
                <a:cubicBezTo>
                  <a:pt x="2712" y="233"/>
                  <a:pt x="2717" y="234"/>
                  <a:pt x="2722" y="228"/>
                </a:cubicBezTo>
                <a:cubicBezTo>
                  <a:pt x="2719" y="226"/>
                  <a:pt x="2717" y="223"/>
                  <a:pt x="2714" y="223"/>
                </a:cubicBezTo>
                <a:cubicBezTo>
                  <a:pt x="2709" y="222"/>
                  <a:pt x="2704" y="222"/>
                  <a:pt x="2699" y="222"/>
                </a:cubicBezTo>
                <a:cubicBezTo>
                  <a:pt x="2696" y="222"/>
                  <a:pt x="2691" y="225"/>
                  <a:pt x="2688" y="227"/>
                </a:cubicBezTo>
                <a:cubicBezTo>
                  <a:pt x="2687" y="227"/>
                  <a:pt x="2690" y="236"/>
                  <a:pt x="2690" y="237"/>
                </a:cubicBezTo>
                <a:cubicBezTo>
                  <a:pt x="2693" y="236"/>
                  <a:pt x="2696" y="235"/>
                  <a:pt x="2700" y="234"/>
                </a:cubicBezTo>
                <a:close/>
                <a:moveTo>
                  <a:pt x="1429" y="259"/>
                </a:moveTo>
                <a:cubicBezTo>
                  <a:pt x="1427" y="260"/>
                  <a:pt x="1423" y="260"/>
                  <a:pt x="1424" y="264"/>
                </a:cubicBezTo>
                <a:cubicBezTo>
                  <a:pt x="1426" y="263"/>
                  <a:pt x="1427" y="262"/>
                  <a:pt x="1429" y="260"/>
                </a:cubicBezTo>
                <a:cubicBezTo>
                  <a:pt x="1429" y="260"/>
                  <a:pt x="1429" y="259"/>
                  <a:pt x="1429" y="259"/>
                </a:cubicBezTo>
                <a:close/>
                <a:moveTo>
                  <a:pt x="1409" y="276"/>
                </a:moveTo>
                <a:cubicBezTo>
                  <a:pt x="1411" y="276"/>
                  <a:pt x="1413" y="275"/>
                  <a:pt x="1414" y="273"/>
                </a:cubicBezTo>
                <a:cubicBezTo>
                  <a:pt x="1412" y="272"/>
                  <a:pt x="1411" y="272"/>
                  <a:pt x="1409" y="274"/>
                </a:cubicBezTo>
                <a:cubicBezTo>
                  <a:pt x="1409" y="274"/>
                  <a:pt x="1409" y="275"/>
                  <a:pt x="1409" y="276"/>
                </a:cubicBezTo>
                <a:close/>
                <a:moveTo>
                  <a:pt x="1420" y="262"/>
                </a:moveTo>
                <a:cubicBezTo>
                  <a:pt x="1419" y="264"/>
                  <a:pt x="1417" y="266"/>
                  <a:pt x="1415" y="268"/>
                </a:cubicBezTo>
                <a:cubicBezTo>
                  <a:pt x="1417" y="268"/>
                  <a:pt x="1419" y="269"/>
                  <a:pt x="1420" y="269"/>
                </a:cubicBezTo>
                <a:cubicBezTo>
                  <a:pt x="1424" y="267"/>
                  <a:pt x="1423" y="265"/>
                  <a:pt x="1420" y="262"/>
                </a:cubicBezTo>
                <a:close/>
                <a:moveTo>
                  <a:pt x="1279" y="401"/>
                </a:moveTo>
                <a:cubicBezTo>
                  <a:pt x="1281" y="401"/>
                  <a:pt x="1281" y="401"/>
                  <a:pt x="1283" y="400"/>
                </a:cubicBezTo>
                <a:cubicBezTo>
                  <a:pt x="1281" y="400"/>
                  <a:pt x="1281" y="399"/>
                  <a:pt x="1279" y="400"/>
                </a:cubicBezTo>
                <a:cubicBezTo>
                  <a:pt x="1280" y="399"/>
                  <a:pt x="1280" y="399"/>
                  <a:pt x="1281" y="399"/>
                </a:cubicBezTo>
                <a:cubicBezTo>
                  <a:pt x="1278" y="397"/>
                  <a:pt x="1277" y="400"/>
                  <a:pt x="1277" y="401"/>
                </a:cubicBezTo>
                <a:cubicBezTo>
                  <a:pt x="1278" y="401"/>
                  <a:pt x="1278" y="402"/>
                  <a:pt x="1278" y="402"/>
                </a:cubicBezTo>
                <a:cubicBezTo>
                  <a:pt x="1279" y="402"/>
                  <a:pt x="1279" y="401"/>
                  <a:pt x="1279" y="401"/>
                </a:cubicBezTo>
                <a:close/>
                <a:moveTo>
                  <a:pt x="1482" y="240"/>
                </a:moveTo>
                <a:cubicBezTo>
                  <a:pt x="1483" y="238"/>
                  <a:pt x="1485" y="237"/>
                  <a:pt x="1486" y="235"/>
                </a:cubicBezTo>
                <a:cubicBezTo>
                  <a:pt x="1483" y="236"/>
                  <a:pt x="1483" y="238"/>
                  <a:pt x="1480" y="237"/>
                </a:cubicBezTo>
                <a:cubicBezTo>
                  <a:pt x="1478" y="236"/>
                  <a:pt x="1476" y="236"/>
                  <a:pt x="1474" y="236"/>
                </a:cubicBezTo>
                <a:cubicBezTo>
                  <a:pt x="1475" y="241"/>
                  <a:pt x="1478" y="240"/>
                  <a:pt x="1482" y="240"/>
                </a:cubicBezTo>
                <a:close/>
                <a:moveTo>
                  <a:pt x="1257" y="439"/>
                </a:moveTo>
                <a:cubicBezTo>
                  <a:pt x="1258" y="438"/>
                  <a:pt x="1259" y="437"/>
                  <a:pt x="1259" y="435"/>
                </a:cubicBezTo>
                <a:cubicBezTo>
                  <a:pt x="1258" y="435"/>
                  <a:pt x="1256" y="436"/>
                  <a:pt x="1257" y="439"/>
                </a:cubicBezTo>
                <a:close/>
                <a:moveTo>
                  <a:pt x="1421" y="270"/>
                </a:moveTo>
                <a:cubicBezTo>
                  <a:pt x="1418" y="270"/>
                  <a:pt x="1415" y="269"/>
                  <a:pt x="1415" y="274"/>
                </a:cubicBezTo>
                <a:cubicBezTo>
                  <a:pt x="1417" y="273"/>
                  <a:pt x="1419" y="272"/>
                  <a:pt x="1421" y="270"/>
                </a:cubicBezTo>
                <a:close/>
                <a:moveTo>
                  <a:pt x="1262" y="440"/>
                </a:moveTo>
                <a:cubicBezTo>
                  <a:pt x="1262" y="441"/>
                  <a:pt x="1263" y="442"/>
                  <a:pt x="1264" y="443"/>
                </a:cubicBezTo>
                <a:cubicBezTo>
                  <a:pt x="1265" y="442"/>
                  <a:pt x="1264" y="440"/>
                  <a:pt x="1262" y="440"/>
                </a:cubicBezTo>
                <a:close/>
                <a:moveTo>
                  <a:pt x="1260" y="420"/>
                </a:moveTo>
                <a:cubicBezTo>
                  <a:pt x="1260" y="420"/>
                  <a:pt x="1260" y="420"/>
                  <a:pt x="1259" y="420"/>
                </a:cubicBezTo>
                <a:cubicBezTo>
                  <a:pt x="1260" y="421"/>
                  <a:pt x="1260" y="421"/>
                  <a:pt x="1261" y="421"/>
                </a:cubicBezTo>
                <a:cubicBezTo>
                  <a:pt x="1259" y="422"/>
                  <a:pt x="1259" y="424"/>
                  <a:pt x="1258" y="426"/>
                </a:cubicBezTo>
                <a:cubicBezTo>
                  <a:pt x="1258" y="427"/>
                  <a:pt x="1255" y="428"/>
                  <a:pt x="1254" y="430"/>
                </a:cubicBezTo>
                <a:cubicBezTo>
                  <a:pt x="1258" y="430"/>
                  <a:pt x="1258" y="432"/>
                  <a:pt x="1255" y="432"/>
                </a:cubicBezTo>
                <a:cubicBezTo>
                  <a:pt x="1257" y="434"/>
                  <a:pt x="1262" y="432"/>
                  <a:pt x="1257" y="429"/>
                </a:cubicBezTo>
                <a:cubicBezTo>
                  <a:pt x="1260" y="431"/>
                  <a:pt x="1262" y="429"/>
                  <a:pt x="1264" y="427"/>
                </a:cubicBezTo>
                <a:cubicBezTo>
                  <a:pt x="1264" y="427"/>
                  <a:pt x="1264" y="427"/>
                  <a:pt x="1264" y="428"/>
                </a:cubicBezTo>
                <a:cubicBezTo>
                  <a:pt x="1261" y="429"/>
                  <a:pt x="1261" y="433"/>
                  <a:pt x="1260" y="436"/>
                </a:cubicBezTo>
                <a:cubicBezTo>
                  <a:pt x="1259" y="439"/>
                  <a:pt x="1261" y="439"/>
                  <a:pt x="1260" y="442"/>
                </a:cubicBezTo>
                <a:cubicBezTo>
                  <a:pt x="1259" y="443"/>
                  <a:pt x="1258" y="444"/>
                  <a:pt x="1259" y="445"/>
                </a:cubicBezTo>
                <a:cubicBezTo>
                  <a:pt x="1262" y="447"/>
                  <a:pt x="1261" y="442"/>
                  <a:pt x="1261" y="440"/>
                </a:cubicBezTo>
                <a:cubicBezTo>
                  <a:pt x="1262" y="438"/>
                  <a:pt x="1261" y="435"/>
                  <a:pt x="1265" y="433"/>
                </a:cubicBezTo>
                <a:cubicBezTo>
                  <a:pt x="1261" y="436"/>
                  <a:pt x="1264" y="440"/>
                  <a:pt x="1267" y="434"/>
                </a:cubicBezTo>
                <a:cubicBezTo>
                  <a:pt x="1267" y="435"/>
                  <a:pt x="1267" y="436"/>
                  <a:pt x="1268" y="437"/>
                </a:cubicBezTo>
                <a:cubicBezTo>
                  <a:pt x="1265" y="437"/>
                  <a:pt x="1266" y="438"/>
                  <a:pt x="1266" y="440"/>
                </a:cubicBezTo>
                <a:cubicBezTo>
                  <a:pt x="1267" y="443"/>
                  <a:pt x="1267" y="442"/>
                  <a:pt x="1266" y="446"/>
                </a:cubicBezTo>
                <a:cubicBezTo>
                  <a:pt x="1265" y="449"/>
                  <a:pt x="1262" y="450"/>
                  <a:pt x="1266" y="453"/>
                </a:cubicBezTo>
                <a:cubicBezTo>
                  <a:pt x="1266" y="452"/>
                  <a:pt x="1266" y="451"/>
                  <a:pt x="1266" y="450"/>
                </a:cubicBezTo>
                <a:cubicBezTo>
                  <a:pt x="1268" y="451"/>
                  <a:pt x="1271" y="453"/>
                  <a:pt x="1269" y="450"/>
                </a:cubicBezTo>
                <a:cubicBezTo>
                  <a:pt x="1272" y="452"/>
                  <a:pt x="1276" y="448"/>
                  <a:pt x="1280" y="449"/>
                </a:cubicBezTo>
                <a:cubicBezTo>
                  <a:pt x="1273" y="450"/>
                  <a:pt x="1277" y="461"/>
                  <a:pt x="1281" y="458"/>
                </a:cubicBezTo>
                <a:cubicBezTo>
                  <a:pt x="1279" y="461"/>
                  <a:pt x="1280" y="467"/>
                  <a:pt x="1282" y="468"/>
                </a:cubicBezTo>
                <a:cubicBezTo>
                  <a:pt x="1281" y="469"/>
                  <a:pt x="1281" y="469"/>
                  <a:pt x="1281" y="469"/>
                </a:cubicBezTo>
                <a:cubicBezTo>
                  <a:pt x="1280" y="467"/>
                  <a:pt x="1280" y="468"/>
                  <a:pt x="1279" y="467"/>
                </a:cubicBezTo>
                <a:cubicBezTo>
                  <a:pt x="1279" y="468"/>
                  <a:pt x="1279" y="468"/>
                  <a:pt x="1279" y="469"/>
                </a:cubicBezTo>
                <a:cubicBezTo>
                  <a:pt x="1277" y="469"/>
                  <a:pt x="1274" y="467"/>
                  <a:pt x="1272" y="469"/>
                </a:cubicBezTo>
                <a:cubicBezTo>
                  <a:pt x="1272" y="467"/>
                  <a:pt x="1270" y="467"/>
                  <a:pt x="1268" y="467"/>
                </a:cubicBezTo>
                <a:cubicBezTo>
                  <a:pt x="1271" y="470"/>
                  <a:pt x="1269" y="472"/>
                  <a:pt x="1267" y="474"/>
                </a:cubicBezTo>
                <a:cubicBezTo>
                  <a:pt x="1268" y="474"/>
                  <a:pt x="1270" y="473"/>
                  <a:pt x="1272" y="473"/>
                </a:cubicBezTo>
                <a:cubicBezTo>
                  <a:pt x="1271" y="476"/>
                  <a:pt x="1274" y="477"/>
                  <a:pt x="1271" y="481"/>
                </a:cubicBezTo>
                <a:cubicBezTo>
                  <a:pt x="1270" y="482"/>
                  <a:pt x="1265" y="483"/>
                  <a:pt x="1263" y="484"/>
                </a:cubicBezTo>
                <a:cubicBezTo>
                  <a:pt x="1263" y="485"/>
                  <a:pt x="1263" y="487"/>
                  <a:pt x="1263" y="486"/>
                </a:cubicBezTo>
                <a:cubicBezTo>
                  <a:pt x="1265" y="490"/>
                  <a:pt x="1268" y="485"/>
                  <a:pt x="1272" y="487"/>
                </a:cubicBezTo>
                <a:cubicBezTo>
                  <a:pt x="1271" y="487"/>
                  <a:pt x="1271" y="488"/>
                  <a:pt x="1270" y="488"/>
                </a:cubicBezTo>
                <a:cubicBezTo>
                  <a:pt x="1272" y="488"/>
                  <a:pt x="1276" y="490"/>
                  <a:pt x="1276" y="490"/>
                </a:cubicBezTo>
                <a:cubicBezTo>
                  <a:pt x="1279" y="489"/>
                  <a:pt x="1281" y="488"/>
                  <a:pt x="1284" y="487"/>
                </a:cubicBezTo>
                <a:cubicBezTo>
                  <a:pt x="1282" y="489"/>
                  <a:pt x="1281" y="491"/>
                  <a:pt x="1280" y="493"/>
                </a:cubicBezTo>
                <a:cubicBezTo>
                  <a:pt x="1275" y="492"/>
                  <a:pt x="1270" y="490"/>
                  <a:pt x="1269" y="496"/>
                </a:cubicBezTo>
                <a:cubicBezTo>
                  <a:pt x="1268" y="500"/>
                  <a:pt x="1262" y="502"/>
                  <a:pt x="1260" y="505"/>
                </a:cubicBezTo>
                <a:cubicBezTo>
                  <a:pt x="1264" y="508"/>
                  <a:pt x="1269" y="499"/>
                  <a:pt x="1275" y="504"/>
                </a:cubicBezTo>
                <a:cubicBezTo>
                  <a:pt x="1278" y="495"/>
                  <a:pt x="1280" y="502"/>
                  <a:pt x="1286" y="499"/>
                </a:cubicBezTo>
                <a:cubicBezTo>
                  <a:pt x="1288" y="498"/>
                  <a:pt x="1291" y="495"/>
                  <a:pt x="1293" y="495"/>
                </a:cubicBezTo>
                <a:cubicBezTo>
                  <a:pt x="1296" y="496"/>
                  <a:pt x="1297" y="498"/>
                  <a:pt x="1299" y="498"/>
                </a:cubicBezTo>
                <a:cubicBezTo>
                  <a:pt x="1305" y="496"/>
                  <a:pt x="1308" y="497"/>
                  <a:pt x="1313" y="494"/>
                </a:cubicBezTo>
                <a:cubicBezTo>
                  <a:pt x="1320" y="492"/>
                  <a:pt x="1310" y="489"/>
                  <a:pt x="1308" y="489"/>
                </a:cubicBezTo>
                <a:cubicBezTo>
                  <a:pt x="1313" y="485"/>
                  <a:pt x="1316" y="483"/>
                  <a:pt x="1317" y="476"/>
                </a:cubicBezTo>
                <a:cubicBezTo>
                  <a:pt x="1318" y="469"/>
                  <a:pt x="1306" y="474"/>
                  <a:pt x="1305" y="473"/>
                </a:cubicBezTo>
                <a:cubicBezTo>
                  <a:pt x="1309" y="469"/>
                  <a:pt x="1302" y="463"/>
                  <a:pt x="1299" y="463"/>
                </a:cubicBezTo>
                <a:cubicBezTo>
                  <a:pt x="1301" y="463"/>
                  <a:pt x="1303" y="463"/>
                  <a:pt x="1304" y="465"/>
                </a:cubicBezTo>
                <a:cubicBezTo>
                  <a:pt x="1303" y="456"/>
                  <a:pt x="1295" y="455"/>
                  <a:pt x="1293" y="448"/>
                </a:cubicBezTo>
                <a:cubicBezTo>
                  <a:pt x="1290" y="438"/>
                  <a:pt x="1286" y="437"/>
                  <a:pt x="1277" y="436"/>
                </a:cubicBezTo>
                <a:cubicBezTo>
                  <a:pt x="1279" y="434"/>
                  <a:pt x="1281" y="433"/>
                  <a:pt x="1283" y="434"/>
                </a:cubicBezTo>
                <a:cubicBezTo>
                  <a:pt x="1280" y="428"/>
                  <a:pt x="1292" y="422"/>
                  <a:pt x="1289" y="417"/>
                </a:cubicBezTo>
                <a:cubicBezTo>
                  <a:pt x="1287" y="414"/>
                  <a:pt x="1273" y="415"/>
                  <a:pt x="1271" y="419"/>
                </a:cubicBezTo>
                <a:cubicBezTo>
                  <a:pt x="1271" y="418"/>
                  <a:pt x="1271" y="418"/>
                  <a:pt x="1271" y="418"/>
                </a:cubicBezTo>
                <a:cubicBezTo>
                  <a:pt x="1272" y="417"/>
                  <a:pt x="1272" y="415"/>
                  <a:pt x="1273" y="415"/>
                </a:cubicBezTo>
                <a:cubicBezTo>
                  <a:pt x="1272" y="414"/>
                  <a:pt x="1271" y="414"/>
                  <a:pt x="1270" y="413"/>
                </a:cubicBezTo>
                <a:cubicBezTo>
                  <a:pt x="1271" y="414"/>
                  <a:pt x="1271" y="413"/>
                  <a:pt x="1272" y="414"/>
                </a:cubicBezTo>
                <a:cubicBezTo>
                  <a:pt x="1273" y="410"/>
                  <a:pt x="1279" y="409"/>
                  <a:pt x="1280" y="404"/>
                </a:cubicBezTo>
                <a:cubicBezTo>
                  <a:pt x="1277" y="403"/>
                  <a:pt x="1272" y="404"/>
                  <a:pt x="1269" y="406"/>
                </a:cubicBezTo>
                <a:cubicBezTo>
                  <a:pt x="1268" y="405"/>
                  <a:pt x="1269" y="405"/>
                  <a:pt x="1267" y="406"/>
                </a:cubicBezTo>
                <a:cubicBezTo>
                  <a:pt x="1266" y="403"/>
                  <a:pt x="1263" y="406"/>
                  <a:pt x="1265" y="409"/>
                </a:cubicBezTo>
                <a:cubicBezTo>
                  <a:pt x="1264" y="409"/>
                  <a:pt x="1263" y="409"/>
                  <a:pt x="1262" y="409"/>
                </a:cubicBezTo>
                <a:cubicBezTo>
                  <a:pt x="1262" y="410"/>
                  <a:pt x="1262" y="410"/>
                  <a:pt x="1261" y="411"/>
                </a:cubicBezTo>
                <a:cubicBezTo>
                  <a:pt x="1263" y="412"/>
                  <a:pt x="1263" y="413"/>
                  <a:pt x="1264" y="414"/>
                </a:cubicBezTo>
                <a:cubicBezTo>
                  <a:pt x="1263" y="413"/>
                  <a:pt x="1261" y="413"/>
                  <a:pt x="1259" y="414"/>
                </a:cubicBezTo>
                <a:cubicBezTo>
                  <a:pt x="1260" y="415"/>
                  <a:pt x="1260" y="417"/>
                  <a:pt x="1260" y="418"/>
                </a:cubicBezTo>
                <a:cubicBezTo>
                  <a:pt x="1260" y="418"/>
                  <a:pt x="1259" y="418"/>
                  <a:pt x="1258" y="417"/>
                </a:cubicBezTo>
                <a:cubicBezTo>
                  <a:pt x="1258" y="419"/>
                  <a:pt x="1259" y="419"/>
                  <a:pt x="1260" y="420"/>
                </a:cubicBezTo>
                <a:close/>
                <a:moveTo>
                  <a:pt x="1270" y="455"/>
                </a:moveTo>
                <a:cubicBezTo>
                  <a:pt x="1268" y="456"/>
                  <a:pt x="1267" y="457"/>
                  <a:pt x="1267" y="459"/>
                </a:cubicBezTo>
                <a:cubicBezTo>
                  <a:pt x="1267" y="459"/>
                  <a:pt x="1268" y="460"/>
                  <a:pt x="1268" y="460"/>
                </a:cubicBezTo>
                <a:cubicBezTo>
                  <a:pt x="1270" y="458"/>
                  <a:pt x="1271" y="457"/>
                  <a:pt x="1270" y="455"/>
                </a:cubicBezTo>
                <a:close/>
                <a:moveTo>
                  <a:pt x="1434" y="268"/>
                </a:moveTo>
                <a:cubicBezTo>
                  <a:pt x="1437" y="264"/>
                  <a:pt x="1440" y="261"/>
                  <a:pt x="1443" y="258"/>
                </a:cubicBezTo>
                <a:cubicBezTo>
                  <a:pt x="1440" y="260"/>
                  <a:pt x="1438" y="262"/>
                  <a:pt x="1436" y="263"/>
                </a:cubicBezTo>
                <a:cubicBezTo>
                  <a:pt x="1434" y="263"/>
                  <a:pt x="1433" y="265"/>
                  <a:pt x="1434" y="268"/>
                </a:cubicBezTo>
                <a:close/>
                <a:moveTo>
                  <a:pt x="1449" y="249"/>
                </a:moveTo>
                <a:cubicBezTo>
                  <a:pt x="1448" y="251"/>
                  <a:pt x="1446" y="252"/>
                  <a:pt x="1444" y="254"/>
                </a:cubicBezTo>
                <a:cubicBezTo>
                  <a:pt x="1446" y="254"/>
                  <a:pt x="1448" y="254"/>
                  <a:pt x="1449" y="254"/>
                </a:cubicBezTo>
                <a:cubicBezTo>
                  <a:pt x="1451" y="252"/>
                  <a:pt x="1453" y="250"/>
                  <a:pt x="1449" y="249"/>
                </a:cubicBezTo>
                <a:close/>
                <a:moveTo>
                  <a:pt x="1439" y="254"/>
                </a:moveTo>
                <a:cubicBezTo>
                  <a:pt x="1435" y="256"/>
                  <a:pt x="1435" y="255"/>
                  <a:pt x="1435" y="259"/>
                </a:cubicBezTo>
                <a:cubicBezTo>
                  <a:pt x="1434" y="265"/>
                  <a:pt x="1443" y="257"/>
                  <a:pt x="1445" y="256"/>
                </a:cubicBezTo>
                <a:cubicBezTo>
                  <a:pt x="1443" y="253"/>
                  <a:pt x="1441" y="254"/>
                  <a:pt x="1439" y="254"/>
                </a:cubicBezTo>
                <a:close/>
                <a:moveTo>
                  <a:pt x="1457" y="247"/>
                </a:moveTo>
                <a:cubicBezTo>
                  <a:pt x="1454" y="246"/>
                  <a:pt x="1451" y="246"/>
                  <a:pt x="1450" y="249"/>
                </a:cubicBezTo>
                <a:cubicBezTo>
                  <a:pt x="1451" y="249"/>
                  <a:pt x="1452" y="250"/>
                  <a:pt x="1453" y="250"/>
                </a:cubicBezTo>
                <a:cubicBezTo>
                  <a:pt x="1454" y="250"/>
                  <a:pt x="1456" y="249"/>
                  <a:pt x="1457" y="247"/>
                </a:cubicBezTo>
                <a:close/>
                <a:moveTo>
                  <a:pt x="1430" y="264"/>
                </a:moveTo>
                <a:cubicBezTo>
                  <a:pt x="1428" y="265"/>
                  <a:pt x="1429" y="268"/>
                  <a:pt x="1427" y="269"/>
                </a:cubicBezTo>
                <a:cubicBezTo>
                  <a:pt x="1427" y="267"/>
                  <a:pt x="1427" y="265"/>
                  <a:pt x="1428" y="263"/>
                </a:cubicBezTo>
                <a:cubicBezTo>
                  <a:pt x="1425" y="263"/>
                  <a:pt x="1424" y="265"/>
                  <a:pt x="1425" y="268"/>
                </a:cubicBezTo>
                <a:cubicBezTo>
                  <a:pt x="1424" y="268"/>
                  <a:pt x="1423" y="268"/>
                  <a:pt x="1423" y="268"/>
                </a:cubicBezTo>
                <a:cubicBezTo>
                  <a:pt x="1422" y="271"/>
                  <a:pt x="1423" y="270"/>
                  <a:pt x="1421" y="272"/>
                </a:cubicBezTo>
                <a:cubicBezTo>
                  <a:pt x="1424" y="272"/>
                  <a:pt x="1425" y="273"/>
                  <a:pt x="1427" y="271"/>
                </a:cubicBezTo>
                <a:cubicBezTo>
                  <a:pt x="1429" y="269"/>
                  <a:pt x="1430" y="268"/>
                  <a:pt x="1432" y="269"/>
                </a:cubicBezTo>
                <a:cubicBezTo>
                  <a:pt x="1433" y="267"/>
                  <a:pt x="1433" y="262"/>
                  <a:pt x="1430" y="264"/>
                </a:cubicBezTo>
                <a:close/>
                <a:moveTo>
                  <a:pt x="1423" y="275"/>
                </a:moveTo>
                <a:cubicBezTo>
                  <a:pt x="1423" y="279"/>
                  <a:pt x="1421" y="280"/>
                  <a:pt x="1418" y="280"/>
                </a:cubicBezTo>
                <a:cubicBezTo>
                  <a:pt x="1419" y="281"/>
                  <a:pt x="1419" y="281"/>
                  <a:pt x="1420" y="282"/>
                </a:cubicBezTo>
                <a:cubicBezTo>
                  <a:pt x="1420" y="283"/>
                  <a:pt x="1419" y="284"/>
                  <a:pt x="1419" y="285"/>
                </a:cubicBezTo>
                <a:cubicBezTo>
                  <a:pt x="1422" y="281"/>
                  <a:pt x="1424" y="280"/>
                  <a:pt x="1423" y="275"/>
                </a:cubicBezTo>
                <a:close/>
                <a:moveTo>
                  <a:pt x="1426" y="274"/>
                </a:moveTo>
                <a:cubicBezTo>
                  <a:pt x="1426" y="274"/>
                  <a:pt x="1425" y="274"/>
                  <a:pt x="1424" y="274"/>
                </a:cubicBezTo>
                <a:cubicBezTo>
                  <a:pt x="1424" y="275"/>
                  <a:pt x="1424" y="277"/>
                  <a:pt x="1424" y="278"/>
                </a:cubicBezTo>
                <a:cubicBezTo>
                  <a:pt x="1427" y="275"/>
                  <a:pt x="1429" y="273"/>
                  <a:pt x="1431" y="270"/>
                </a:cubicBezTo>
                <a:cubicBezTo>
                  <a:pt x="1429" y="270"/>
                  <a:pt x="1427" y="272"/>
                  <a:pt x="1426" y="274"/>
                </a:cubicBezTo>
                <a:close/>
                <a:moveTo>
                  <a:pt x="1462" y="249"/>
                </a:moveTo>
                <a:cubicBezTo>
                  <a:pt x="1459" y="246"/>
                  <a:pt x="1453" y="250"/>
                  <a:pt x="1451" y="253"/>
                </a:cubicBezTo>
                <a:cubicBezTo>
                  <a:pt x="1452" y="253"/>
                  <a:pt x="1454" y="252"/>
                  <a:pt x="1456" y="252"/>
                </a:cubicBezTo>
                <a:cubicBezTo>
                  <a:pt x="1458" y="251"/>
                  <a:pt x="1460" y="250"/>
                  <a:pt x="1462" y="249"/>
                </a:cubicBezTo>
                <a:close/>
                <a:moveTo>
                  <a:pt x="1465" y="244"/>
                </a:moveTo>
                <a:cubicBezTo>
                  <a:pt x="1464" y="244"/>
                  <a:pt x="1463" y="244"/>
                  <a:pt x="1462" y="244"/>
                </a:cubicBezTo>
                <a:cubicBezTo>
                  <a:pt x="1462" y="245"/>
                  <a:pt x="1462" y="246"/>
                  <a:pt x="1462" y="247"/>
                </a:cubicBezTo>
                <a:cubicBezTo>
                  <a:pt x="1465" y="248"/>
                  <a:pt x="1466" y="247"/>
                  <a:pt x="1465" y="244"/>
                </a:cubicBezTo>
                <a:close/>
                <a:moveTo>
                  <a:pt x="1850" y="192"/>
                </a:moveTo>
                <a:cubicBezTo>
                  <a:pt x="1845" y="193"/>
                  <a:pt x="1847" y="195"/>
                  <a:pt x="1846" y="200"/>
                </a:cubicBezTo>
                <a:cubicBezTo>
                  <a:pt x="1850" y="199"/>
                  <a:pt x="1855" y="198"/>
                  <a:pt x="1859" y="198"/>
                </a:cubicBezTo>
                <a:cubicBezTo>
                  <a:pt x="1858" y="193"/>
                  <a:pt x="1854" y="192"/>
                  <a:pt x="1850" y="192"/>
                </a:cubicBezTo>
                <a:close/>
                <a:moveTo>
                  <a:pt x="2309" y="678"/>
                </a:moveTo>
                <a:cubicBezTo>
                  <a:pt x="2309" y="680"/>
                  <a:pt x="2309" y="682"/>
                  <a:pt x="2310" y="684"/>
                </a:cubicBezTo>
                <a:cubicBezTo>
                  <a:pt x="2315" y="685"/>
                  <a:pt x="2311" y="679"/>
                  <a:pt x="2314" y="679"/>
                </a:cubicBezTo>
                <a:cubicBezTo>
                  <a:pt x="2319" y="680"/>
                  <a:pt x="2316" y="685"/>
                  <a:pt x="2315" y="687"/>
                </a:cubicBezTo>
                <a:cubicBezTo>
                  <a:pt x="2313" y="691"/>
                  <a:pt x="2313" y="702"/>
                  <a:pt x="2319" y="698"/>
                </a:cubicBezTo>
                <a:cubicBezTo>
                  <a:pt x="2324" y="694"/>
                  <a:pt x="2325" y="688"/>
                  <a:pt x="2328" y="682"/>
                </a:cubicBezTo>
                <a:cubicBezTo>
                  <a:pt x="2329" y="680"/>
                  <a:pt x="2326" y="677"/>
                  <a:pt x="2326" y="676"/>
                </a:cubicBezTo>
                <a:cubicBezTo>
                  <a:pt x="2324" y="673"/>
                  <a:pt x="2322" y="676"/>
                  <a:pt x="2320" y="673"/>
                </a:cubicBezTo>
                <a:cubicBezTo>
                  <a:pt x="2324" y="669"/>
                  <a:pt x="2328" y="675"/>
                  <a:pt x="2330" y="667"/>
                </a:cubicBezTo>
                <a:cubicBezTo>
                  <a:pt x="2332" y="671"/>
                  <a:pt x="2334" y="669"/>
                  <a:pt x="2336" y="668"/>
                </a:cubicBezTo>
                <a:cubicBezTo>
                  <a:pt x="2338" y="667"/>
                  <a:pt x="2342" y="666"/>
                  <a:pt x="2342" y="665"/>
                </a:cubicBezTo>
                <a:cubicBezTo>
                  <a:pt x="2345" y="662"/>
                  <a:pt x="2351" y="664"/>
                  <a:pt x="2355" y="665"/>
                </a:cubicBezTo>
                <a:cubicBezTo>
                  <a:pt x="2349" y="670"/>
                  <a:pt x="2352" y="673"/>
                  <a:pt x="2357" y="677"/>
                </a:cubicBezTo>
                <a:cubicBezTo>
                  <a:pt x="2359" y="674"/>
                  <a:pt x="2361" y="668"/>
                  <a:pt x="2366" y="669"/>
                </a:cubicBezTo>
                <a:cubicBezTo>
                  <a:pt x="2363" y="666"/>
                  <a:pt x="2362" y="664"/>
                  <a:pt x="2365" y="661"/>
                </a:cubicBezTo>
                <a:cubicBezTo>
                  <a:pt x="2369" y="667"/>
                  <a:pt x="2376" y="665"/>
                  <a:pt x="2380" y="660"/>
                </a:cubicBezTo>
                <a:cubicBezTo>
                  <a:pt x="2381" y="661"/>
                  <a:pt x="2382" y="663"/>
                  <a:pt x="2382" y="665"/>
                </a:cubicBezTo>
                <a:cubicBezTo>
                  <a:pt x="2384" y="662"/>
                  <a:pt x="2386" y="659"/>
                  <a:pt x="2389" y="656"/>
                </a:cubicBezTo>
                <a:cubicBezTo>
                  <a:pt x="2388" y="658"/>
                  <a:pt x="2388" y="660"/>
                  <a:pt x="2388" y="662"/>
                </a:cubicBezTo>
                <a:cubicBezTo>
                  <a:pt x="2391" y="660"/>
                  <a:pt x="2392" y="657"/>
                  <a:pt x="2395" y="655"/>
                </a:cubicBezTo>
                <a:cubicBezTo>
                  <a:pt x="2396" y="655"/>
                  <a:pt x="2395" y="647"/>
                  <a:pt x="2395" y="645"/>
                </a:cubicBezTo>
                <a:cubicBezTo>
                  <a:pt x="2396" y="641"/>
                  <a:pt x="2398" y="641"/>
                  <a:pt x="2398" y="636"/>
                </a:cubicBezTo>
                <a:cubicBezTo>
                  <a:pt x="2398" y="632"/>
                  <a:pt x="2397" y="627"/>
                  <a:pt x="2402" y="629"/>
                </a:cubicBezTo>
                <a:cubicBezTo>
                  <a:pt x="2402" y="626"/>
                  <a:pt x="2401" y="624"/>
                  <a:pt x="2403" y="622"/>
                </a:cubicBezTo>
                <a:cubicBezTo>
                  <a:pt x="2406" y="620"/>
                  <a:pt x="2405" y="616"/>
                  <a:pt x="2405" y="613"/>
                </a:cubicBezTo>
                <a:cubicBezTo>
                  <a:pt x="2405" y="610"/>
                  <a:pt x="2403" y="607"/>
                  <a:pt x="2402" y="605"/>
                </a:cubicBezTo>
                <a:cubicBezTo>
                  <a:pt x="2400" y="602"/>
                  <a:pt x="2402" y="600"/>
                  <a:pt x="2402" y="597"/>
                </a:cubicBezTo>
                <a:cubicBezTo>
                  <a:pt x="2398" y="595"/>
                  <a:pt x="2396" y="598"/>
                  <a:pt x="2397" y="603"/>
                </a:cubicBezTo>
                <a:cubicBezTo>
                  <a:pt x="2394" y="594"/>
                  <a:pt x="2389" y="606"/>
                  <a:pt x="2388" y="609"/>
                </a:cubicBezTo>
                <a:cubicBezTo>
                  <a:pt x="2387" y="612"/>
                  <a:pt x="2390" y="613"/>
                  <a:pt x="2390" y="615"/>
                </a:cubicBezTo>
                <a:cubicBezTo>
                  <a:pt x="2389" y="619"/>
                  <a:pt x="2388" y="622"/>
                  <a:pt x="2386" y="626"/>
                </a:cubicBezTo>
                <a:cubicBezTo>
                  <a:pt x="2385" y="631"/>
                  <a:pt x="2381" y="636"/>
                  <a:pt x="2377" y="639"/>
                </a:cubicBezTo>
                <a:cubicBezTo>
                  <a:pt x="2374" y="640"/>
                  <a:pt x="2372" y="642"/>
                  <a:pt x="2368" y="642"/>
                </a:cubicBezTo>
                <a:cubicBezTo>
                  <a:pt x="2366" y="642"/>
                  <a:pt x="2369" y="637"/>
                  <a:pt x="2370" y="636"/>
                </a:cubicBezTo>
                <a:cubicBezTo>
                  <a:pt x="2366" y="637"/>
                  <a:pt x="2364" y="637"/>
                  <a:pt x="2364" y="642"/>
                </a:cubicBezTo>
                <a:cubicBezTo>
                  <a:pt x="2364" y="644"/>
                  <a:pt x="2360" y="647"/>
                  <a:pt x="2359" y="649"/>
                </a:cubicBezTo>
                <a:cubicBezTo>
                  <a:pt x="2357" y="652"/>
                  <a:pt x="2360" y="654"/>
                  <a:pt x="2357" y="655"/>
                </a:cubicBezTo>
                <a:cubicBezTo>
                  <a:pt x="2352" y="657"/>
                  <a:pt x="2354" y="653"/>
                  <a:pt x="2351" y="654"/>
                </a:cubicBezTo>
                <a:cubicBezTo>
                  <a:pt x="2346" y="654"/>
                  <a:pt x="2336" y="653"/>
                  <a:pt x="2333" y="658"/>
                </a:cubicBezTo>
                <a:cubicBezTo>
                  <a:pt x="2330" y="663"/>
                  <a:pt x="2325" y="666"/>
                  <a:pt x="2319" y="666"/>
                </a:cubicBezTo>
                <a:cubicBezTo>
                  <a:pt x="2321" y="673"/>
                  <a:pt x="2313" y="675"/>
                  <a:pt x="2309" y="678"/>
                </a:cubicBezTo>
                <a:close/>
                <a:moveTo>
                  <a:pt x="2301" y="950"/>
                </a:moveTo>
                <a:cubicBezTo>
                  <a:pt x="2299" y="952"/>
                  <a:pt x="2295" y="955"/>
                  <a:pt x="2294" y="958"/>
                </a:cubicBezTo>
                <a:cubicBezTo>
                  <a:pt x="2291" y="962"/>
                  <a:pt x="2293" y="962"/>
                  <a:pt x="2293" y="966"/>
                </a:cubicBezTo>
                <a:cubicBezTo>
                  <a:pt x="2294" y="969"/>
                  <a:pt x="2294" y="972"/>
                  <a:pt x="2294" y="975"/>
                </a:cubicBezTo>
                <a:cubicBezTo>
                  <a:pt x="2294" y="977"/>
                  <a:pt x="2298" y="980"/>
                  <a:pt x="2300" y="981"/>
                </a:cubicBezTo>
                <a:cubicBezTo>
                  <a:pt x="2299" y="977"/>
                  <a:pt x="2298" y="969"/>
                  <a:pt x="2304" y="971"/>
                </a:cubicBezTo>
                <a:cubicBezTo>
                  <a:pt x="2303" y="971"/>
                  <a:pt x="2297" y="966"/>
                  <a:pt x="2300" y="965"/>
                </a:cubicBezTo>
                <a:cubicBezTo>
                  <a:pt x="2303" y="964"/>
                  <a:pt x="2304" y="960"/>
                  <a:pt x="2300" y="959"/>
                </a:cubicBezTo>
                <a:cubicBezTo>
                  <a:pt x="2300" y="958"/>
                  <a:pt x="2301" y="956"/>
                  <a:pt x="2302" y="955"/>
                </a:cubicBezTo>
                <a:cubicBezTo>
                  <a:pt x="2302" y="954"/>
                  <a:pt x="2301" y="952"/>
                  <a:pt x="2301" y="950"/>
                </a:cubicBezTo>
                <a:close/>
                <a:moveTo>
                  <a:pt x="2475" y="1179"/>
                </a:moveTo>
                <a:cubicBezTo>
                  <a:pt x="2470" y="1175"/>
                  <a:pt x="2476" y="1170"/>
                  <a:pt x="2469" y="1167"/>
                </a:cubicBezTo>
                <a:cubicBezTo>
                  <a:pt x="2468" y="1167"/>
                  <a:pt x="2465" y="1172"/>
                  <a:pt x="2464" y="1169"/>
                </a:cubicBezTo>
                <a:cubicBezTo>
                  <a:pt x="2463" y="1166"/>
                  <a:pt x="2462" y="1162"/>
                  <a:pt x="2461" y="1159"/>
                </a:cubicBezTo>
                <a:cubicBezTo>
                  <a:pt x="2459" y="1153"/>
                  <a:pt x="2459" y="1150"/>
                  <a:pt x="2454" y="1147"/>
                </a:cubicBezTo>
                <a:cubicBezTo>
                  <a:pt x="2452" y="1145"/>
                  <a:pt x="2438" y="1139"/>
                  <a:pt x="2438" y="1137"/>
                </a:cubicBezTo>
                <a:cubicBezTo>
                  <a:pt x="2438" y="1131"/>
                  <a:pt x="2439" y="1124"/>
                  <a:pt x="2436" y="1120"/>
                </a:cubicBezTo>
                <a:cubicBezTo>
                  <a:pt x="2430" y="1114"/>
                  <a:pt x="2431" y="1111"/>
                  <a:pt x="2430" y="1103"/>
                </a:cubicBezTo>
                <a:cubicBezTo>
                  <a:pt x="2430" y="1098"/>
                  <a:pt x="2423" y="1095"/>
                  <a:pt x="2420" y="1098"/>
                </a:cubicBezTo>
                <a:cubicBezTo>
                  <a:pt x="2418" y="1085"/>
                  <a:pt x="2414" y="1076"/>
                  <a:pt x="2410" y="1065"/>
                </a:cubicBezTo>
                <a:cubicBezTo>
                  <a:pt x="2404" y="1066"/>
                  <a:pt x="2403" y="1077"/>
                  <a:pt x="2402" y="1082"/>
                </a:cubicBezTo>
                <a:cubicBezTo>
                  <a:pt x="2400" y="1088"/>
                  <a:pt x="2402" y="1094"/>
                  <a:pt x="2402" y="1100"/>
                </a:cubicBezTo>
                <a:cubicBezTo>
                  <a:pt x="2402" y="1107"/>
                  <a:pt x="2398" y="1130"/>
                  <a:pt x="2388" y="1126"/>
                </a:cubicBezTo>
                <a:cubicBezTo>
                  <a:pt x="2385" y="1125"/>
                  <a:pt x="2382" y="1119"/>
                  <a:pt x="2378" y="1117"/>
                </a:cubicBezTo>
                <a:cubicBezTo>
                  <a:pt x="2372" y="1113"/>
                  <a:pt x="2365" y="1109"/>
                  <a:pt x="2359" y="1105"/>
                </a:cubicBezTo>
                <a:cubicBezTo>
                  <a:pt x="2353" y="1102"/>
                  <a:pt x="2356" y="1100"/>
                  <a:pt x="2357" y="1092"/>
                </a:cubicBezTo>
                <a:cubicBezTo>
                  <a:pt x="2359" y="1086"/>
                  <a:pt x="2362" y="1083"/>
                  <a:pt x="2366" y="1079"/>
                </a:cubicBezTo>
                <a:cubicBezTo>
                  <a:pt x="2360" y="1073"/>
                  <a:pt x="2358" y="1073"/>
                  <a:pt x="2350" y="1072"/>
                </a:cubicBezTo>
                <a:cubicBezTo>
                  <a:pt x="2344" y="1071"/>
                  <a:pt x="2337" y="1070"/>
                  <a:pt x="2331" y="1070"/>
                </a:cubicBezTo>
                <a:cubicBezTo>
                  <a:pt x="2331" y="1073"/>
                  <a:pt x="2332" y="1076"/>
                  <a:pt x="2332" y="1079"/>
                </a:cubicBezTo>
                <a:cubicBezTo>
                  <a:pt x="2325" y="1078"/>
                  <a:pt x="2319" y="1074"/>
                  <a:pt x="2314" y="1081"/>
                </a:cubicBezTo>
                <a:cubicBezTo>
                  <a:pt x="2310" y="1087"/>
                  <a:pt x="2309" y="1093"/>
                  <a:pt x="2307" y="1101"/>
                </a:cubicBezTo>
                <a:cubicBezTo>
                  <a:pt x="2301" y="1098"/>
                  <a:pt x="2295" y="1095"/>
                  <a:pt x="2289" y="1092"/>
                </a:cubicBezTo>
                <a:cubicBezTo>
                  <a:pt x="2287" y="1090"/>
                  <a:pt x="2279" y="1099"/>
                  <a:pt x="2277" y="1100"/>
                </a:cubicBezTo>
                <a:cubicBezTo>
                  <a:pt x="2268" y="1109"/>
                  <a:pt x="2254" y="1116"/>
                  <a:pt x="2250" y="1129"/>
                </a:cubicBezTo>
                <a:cubicBezTo>
                  <a:pt x="2247" y="1135"/>
                  <a:pt x="2247" y="1141"/>
                  <a:pt x="2241" y="1142"/>
                </a:cubicBezTo>
                <a:cubicBezTo>
                  <a:pt x="2232" y="1144"/>
                  <a:pt x="2224" y="1146"/>
                  <a:pt x="2216" y="1148"/>
                </a:cubicBezTo>
                <a:cubicBezTo>
                  <a:pt x="2210" y="1149"/>
                  <a:pt x="2207" y="1152"/>
                  <a:pt x="2202" y="1155"/>
                </a:cubicBezTo>
                <a:cubicBezTo>
                  <a:pt x="2196" y="1160"/>
                  <a:pt x="2194" y="1161"/>
                  <a:pt x="2192" y="1169"/>
                </a:cubicBezTo>
                <a:cubicBezTo>
                  <a:pt x="2190" y="1167"/>
                  <a:pt x="2189" y="1164"/>
                  <a:pt x="2188" y="1161"/>
                </a:cubicBezTo>
                <a:cubicBezTo>
                  <a:pt x="2184" y="1172"/>
                  <a:pt x="2182" y="1180"/>
                  <a:pt x="2186" y="1191"/>
                </a:cubicBezTo>
                <a:cubicBezTo>
                  <a:pt x="2188" y="1197"/>
                  <a:pt x="2188" y="1198"/>
                  <a:pt x="2185" y="1204"/>
                </a:cubicBezTo>
                <a:cubicBezTo>
                  <a:pt x="2184" y="1209"/>
                  <a:pt x="2187" y="1212"/>
                  <a:pt x="2189" y="1216"/>
                </a:cubicBezTo>
                <a:cubicBezTo>
                  <a:pt x="2194" y="1227"/>
                  <a:pt x="2197" y="1237"/>
                  <a:pt x="2199" y="1248"/>
                </a:cubicBezTo>
                <a:cubicBezTo>
                  <a:pt x="2199" y="1252"/>
                  <a:pt x="2203" y="1264"/>
                  <a:pt x="2201" y="1267"/>
                </a:cubicBezTo>
                <a:cubicBezTo>
                  <a:pt x="2201" y="1269"/>
                  <a:pt x="2191" y="1274"/>
                  <a:pt x="2196" y="1278"/>
                </a:cubicBezTo>
                <a:cubicBezTo>
                  <a:pt x="2200" y="1280"/>
                  <a:pt x="2204" y="1286"/>
                  <a:pt x="2209" y="1286"/>
                </a:cubicBezTo>
                <a:cubicBezTo>
                  <a:pt x="2213" y="1286"/>
                  <a:pt x="2219" y="1287"/>
                  <a:pt x="2223" y="1284"/>
                </a:cubicBezTo>
                <a:cubicBezTo>
                  <a:pt x="2228" y="1279"/>
                  <a:pt x="2230" y="1277"/>
                  <a:pt x="2236" y="1276"/>
                </a:cubicBezTo>
                <a:cubicBezTo>
                  <a:pt x="2241" y="1275"/>
                  <a:pt x="2246" y="1275"/>
                  <a:pt x="2251" y="1275"/>
                </a:cubicBezTo>
                <a:cubicBezTo>
                  <a:pt x="2255" y="1274"/>
                  <a:pt x="2258" y="1274"/>
                  <a:pt x="2262" y="1274"/>
                </a:cubicBezTo>
                <a:cubicBezTo>
                  <a:pt x="2263" y="1274"/>
                  <a:pt x="2265" y="1269"/>
                  <a:pt x="2266" y="1268"/>
                </a:cubicBezTo>
                <a:cubicBezTo>
                  <a:pt x="2268" y="1264"/>
                  <a:pt x="2275" y="1262"/>
                  <a:pt x="2279" y="1260"/>
                </a:cubicBezTo>
                <a:cubicBezTo>
                  <a:pt x="2283" y="1258"/>
                  <a:pt x="2289" y="1261"/>
                  <a:pt x="2292" y="1259"/>
                </a:cubicBezTo>
                <a:cubicBezTo>
                  <a:pt x="2295" y="1257"/>
                  <a:pt x="2301" y="1252"/>
                  <a:pt x="2304" y="1252"/>
                </a:cubicBezTo>
                <a:cubicBezTo>
                  <a:pt x="2316" y="1254"/>
                  <a:pt x="2326" y="1255"/>
                  <a:pt x="2337" y="1259"/>
                </a:cubicBezTo>
                <a:cubicBezTo>
                  <a:pt x="2344" y="1262"/>
                  <a:pt x="2345" y="1263"/>
                  <a:pt x="2349" y="1270"/>
                </a:cubicBezTo>
                <a:cubicBezTo>
                  <a:pt x="2351" y="1275"/>
                  <a:pt x="2354" y="1279"/>
                  <a:pt x="2357" y="1283"/>
                </a:cubicBezTo>
                <a:cubicBezTo>
                  <a:pt x="2363" y="1276"/>
                  <a:pt x="2368" y="1270"/>
                  <a:pt x="2373" y="1262"/>
                </a:cubicBezTo>
                <a:cubicBezTo>
                  <a:pt x="2376" y="1271"/>
                  <a:pt x="2370" y="1278"/>
                  <a:pt x="2366" y="1285"/>
                </a:cubicBezTo>
                <a:cubicBezTo>
                  <a:pt x="2373" y="1287"/>
                  <a:pt x="2373" y="1282"/>
                  <a:pt x="2376" y="1275"/>
                </a:cubicBezTo>
                <a:cubicBezTo>
                  <a:pt x="2377" y="1280"/>
                  <a:pt x="2375" y="1291"/>
                  <a:pt x="2380" y="1291"/>
                </a:cubicBezTo>
                <a:cubicBezTo>
                  <a:pt x="2384" y="1291"/>
                  <a:pt x="2387" y="1299"/>
                  <a:pt x="2388" y="1303"/>
                </a:cubicBezTo>
                <a:cubicBezTo>
                  <a:pt x="2390" y="1315"/>
                  <a:pt x="2399" y="1319"/>
                  <a:pt x="2410" y="1320"/>
                </a:cubicBezTo>
                <a:cubicBezTo>
                  <a:pt x="2417" y="1322"/>
                  <a:pt x="2418" y="1322"/>
                  <a:pt x="2423" y="1318"/>
                </a:cubicBezTo>
                <a:cubicBezTo>
                  <a:pt x="2429" y="1313"/>
                  <a:pt x="2429" y="1315"/>
                  <a:pt x="2434" y="1321"/>
                </a:cubicBezTo>
                <a:cubicBezTo>
                  <a:pt x="2436" y="1324"/>
                  <a:pt x="2443" y="1322"/>
                  <a:pt x="2445" y="1319"/>
                </a:cubicBezTo>
                <a:cubicBezTo>
                  <a:pt x="2450" y="1314"/>
                  <a:pt x="2451" y="1313"/>
                  <a:pt x="2459" y="1313"/>
                </a:cubicBezTo>
                <a:cubicBezTo>
                  <a:pt x="2471" y="1313"/>
                  <a:pt x="2470" y="1296"/>
                  <a:pt x="2472" y="1285"/>
                </a:cubicBezTo>
                <a:cubicBezTo>
                  <a:pt x="2473" y="1276"/>
                  <a:pt x="2483" y="1270"/>
                  <a:pt x="2486" y="1261"/>
                </a:cubicBezTo>
                <a:cubicBezTo>
                  <a:pt x="2488" y="1250"/>
                  <a:pt x="2494" y="1237"/>
                  <a:pt x="2494" y="1226"/>
                </a:cubicBezTo>
                <a:cubicBezTo>
                  <a:pt x="2494" y="1215"/>
                  <a:pt x="2491" y="1203"/>
                  <a:pt x="2489" y="1193"/>
                </a:cubicBezTo>
                <a:cubicBezTo>
                  <a:pt x="2484" y="1188"/>
                  <a:pt x="2479" y="1184"/>
                  <a:pt x="2475" y="1179"/>
                </a:cubicBezTo>
                <a:close/>
                <a:moveTo>
                  <a:pt x="2281" y="1001"/>
                </a:moveTo>
                <a:cubicBezTo>
                  <a:pt x="2278" y="1008"/>
                  <a:pt x="2290" y="1005"/>
                  <a:pt x="2291" y="1004"/>
                </a:cubicBezTo>
                <a:cubicBezTo>
                  <a:pt x="2291" y="1000"/>
                  <a:pt x="2282" y="996"/>
                  <a:pt x="2281" y="1001"/>
                </a:cubicBezTo>
                <a:close/>
                <a:moveTo>
                  <a:pt x="2321" y="1070"/>
                </a:moveTo>
                <a:cubicBezTo>
                  <a:pt x="2317" y="1072"/>
                  <a:pt x="2313" y="1067"/>
                  <a:pt x="2312" y="1074"/>
                </a:cubicBezTo>
                <a:cubicBezTo>
                  <a:pt x="2316" y="1074"/>
                  <a:pt x="2319" y="1076"/>
                  <a:pt x="2322" y="1074"/>
                </a:cubicBezTo>
                <a:cubicBezTo>
                  <a:pt x="2324" y="1073"/>
                  <a:pt x="2325" y="1069"/>
                  <a:pt x="2321" y="1070"/>
                </a:cubicBezTo>
                <a:close/>
                <a:moveTo>
                  <a:pt x="2490" y="1015"/>
                </a:moveTo>
                <a:cubicBezTo>
                  <a:pt x="2492" y="1010"/>
                  <a:pt x="2492" y="1010"/>
                  <a:pt x="2490" y="1006"/>
                </a:cubicBezTo>
                <a:cubicBezTo>
                  <a:pt x="2490" y="1006"/>
                  <a:pt x="2488" y="1007"/>
                  <a:pt x="2488" y="1006"/>
                </a:cubicBezTo>
                <a:cubicBezTo>
                  <a:pt x="2487" y="1005"/>
                  <a:pt x="2486" y="1003"/>
                  <a:pt x="2486" y="1003"/>
                </a:cubicBezTo>
                <a:cubicBezTo>
                  <a:pt x="2482" y="1000"/>
                  <a:pt x="2477" y="997"/>
                  <a:pt x="2473" y="995"/>
                </a:cubicBezTo>
                <a:cubicBezTo>
                  <a:pt x="2472" y="1000"/>
                  <a:pt x="2490" y="1002"/>
                  <a:pt x="2488" y="1011"/>
                </a:cubicBezTo>
                <a:cubicBezTo>
                  <a:pt x="2488" y="1012"/>
                  <a:pt x="2489" y="1013"/>
                  <a:pt x="2490" y="1015"/>
                </a:cubicBezTo>
                <a:close/>
                <a:moveTo>
                  <a:pt x="2451" y="1341"/>
                </a:moveTo>
                <a:cubicBezTo>
                  <a:pt x="2448" y="1342"/>
                  <a:pt x="2441" y="1347"/>
                  <a:pt x="2439" y="1346"/>
                </a:cubicBezTo>
                <a:cubicBezTo>
                  <a:pt x="2435" y="1344"/>
                  <a:pt x="2430" y="1342"/>
                  <a:pt x="2426" y="1340"/>
                </a:cubicBezTo>
                <a:cubicBezTo>
                  <a:pt x="2425" y="1347"/>
                  <a:pt x="2426" y="1355"/>
                  <a:pt x="2429" y="1361"/>
                </a:cubicBezTo>
                <a:cubicBezTo>
                  <a:pt x="2432" y="1368"/>
                  <a:pt x="2436" y="1370"/>
                  <a:pt x="2443" y="1371"/>
                </a:cubicBezTo>
                <a:cubicBezTo>
                  <a:pt x="2451" y="1373"/>
                  <a:pt x="2459" y="1344"/>
                  <a:pt x="2451" y="1341"/>
                </a:cubicBezTo>
                <a:close/>
                <a:moveTo>
                  <a:pt x="2463" y="1020"/>
                </a:moveTo>
                <a:cubicBezTo>
                  <a:pt x="2460" y="1021"/>
                  <a:pt x="2457" y="1020"/>
                  <a:pt x="2454" y="1021"/>
                </a:cubicBezTo>
                <a:cubicBezTo>
                  <a:pt x="2456" y="1026"/>
                  <a:pt x="2465" y="1028"/>
                  <a:pt x="2470" y="1027"/>
                </a:cubicBezTo>
                <a:cubicBezTo>
                  <a:pt x="2473" y="1026"/>
                  <a:pt x="2478" y="1025"/>
                  <a:pt x="2479" y="1021"/>
                </a:cubicBezTo>
                <a:cubicBezTo>
                  <a:pt x="2480" y="1020"/>
                  <a:pt x="2487" y="1021"/>
                  <a:pt x="2482" y="1016"/>
                </a:cubicBezTo>
                <a:cubicBezTo>
                  <a:pt x="2488" y="1015"/>
                  <a:pt x="2486" y="1010"/>
                  <a:pt x="2482" y="1008"/>
                </a:cubicBezTo>
                <a:cubicBezTo>
                  <a:pt x="2478" y="1005"/>
                  <a:pt x="2479" y="1013"/>
                  <a:pt x="2479" y="1015"/>
                </a:cubicBezTo>
                <a:cubicBezTo>
                  <a:pt x="2479" y="1015"/>
                  <a:pt x="2465" y="1025"/>
                  <a:pt x="2468" y="1017"/>
                </a:cubicBezTo>
                <a:cubicBezTo>
                  <a:pt x="2468" y="1016"/>
                  <a:pt x="2466" y="1020"/>
                  <a:pt x="2463" y="1020"/>
                </a:cubicBezTo>
                <a:close/>
                <a:moveTo>
                  <a:pt x="2434" y="1020"/>
                </a:moveTo>
                <a:cubicBezTo>
                  <a:pt x="2432" y="1017"/>
                  <a:pt x="2434" y="1013"/>
                  <a:pt x="2430" y="1010"/>
                </a:cubicBezTo>
                <a:cubicBezTo>
                  <a:pt x="2427" y="1008"/>
                  <a:pt x="2423" y="1006"/>
                  <a:pt x="2420" y="1004"/>
                </a:cubicBezTo>
                <a:cubicBezTo>
                  <a:pt x="2415" y="1001"/>
                  <a:pt x="2408" y="999"/>
                  <a:pt x="2402" y="997"/>
                </a:cubicBezTo>
                <a:cubicBezTo>
                  <a:pt x="2393" y="994"/>
                  <a:pt x="2384" y="990"/>
                  <a:pt x="2376" y="987"/>
                </a:cubicBezTo>
                <a:cubicBezTo>
                  <a:pt x="2371" y="985"/>
                  <a:pt x="2364" y="989"/>
                  <a:pt x="2361" y="992"/>
                </a:cubicBezTo>
                <a:cubicBezTo>
                  <a:pt x="2360" y="994"/>
                  <a:pt x="2356" y="1002"/>
                  <a:pt x="2354" y="1001"/>
                </a:cubicBezTo>
                <a:cubicBezTo>
                  <a:pt x="2351" y="999"/>
                  <a:pt x="2349" y="999"/>
                  <a:pt x="2347" y="995"/>
                </a:cubicBezTo>
                <a:cubicBezTo>
                  <a:pt x="2345" y="990"/>
                  <a:pt x="2344" y="987"/>
                  <a:pt x="2344" y="982"/>
                </a:cubicBezTo>
                <a:cubicBezTo>
                  <a:pt x="2343" y="977"/>
                  <a:pt x="2342" y="978"/>
                  <a:pt x="2337" y="977"/>
                </a:cubicBezTo>
                <a:cubicBezTo>
                  <a:pt x="2330" y="975"/>
                  <a:pt x="2323" y="977"/>
                  <a:pt x="2319" y="984"/>
                </a:cubicBezTo>
                <a:cubicBezTo>
                  <a:pt x="2322" y="985"/>
                  <a:pt x="2324" y="985"/>
                  <a:pt x="2327" y="986"/>
                </a:cubicBezTo>
                <a:cubicBezTo>
                  <a:pt x="2328" y="986"/>
                  <a:pt x="2327" y="990"/>
                  <a:pt x="2328" y="991"/>
                </a:cubicBezTo>
                <a:cubicBezTo>
                  <a:pt x="2332" y="993"/>
                  <a:pt x="2338" y="992"/>
                  <a:pt x="2342" y="991"/>
                </a:cubicBezTo>
                <a:cubicBezTo>
                  <a:pt x="2342" y="992"/>
                  <a:pt x="2342" y="994"/>
                  <a:pt x="2342" y="995"/>
                </a:cubicBezTo>
                <a:cubicBezTo>
                  <a:pt x="2336" y="993"/>
                  <a:pt x="2333" y="994"/>
                  <a:pt x="2327" y="996"/>
                </a:cubicBezTo>
                <a:cubicBezTo>
                  <a:pt x="2330" y="1000"/>
                  <a:pt x="2332" y="1004"/>
                  <a:pt x="2334" y="1008"/>
                </a:cubicBezTo>
                <a:cubicBezTo>
                  <a:pt x="2337" y="1005"/>
                  <a:pt x="2339" y="1003"/>
                  <a:pt x="2341" y="1000"/>
                </a:cubicBezTo>
                <a:cubicBezTo>
                  <a:pt x="2342" y="1006"/>
                  <a:pt x="2342" y="1006"/>
                  <a:pt x="2347" y="1008"/>
                </a:cubicBezTo>
                <a:cubicBezTo>
                  <a:pt x="2353" y="1011"/>
                  <a:pt x="2359" y="1014"/>
                  <a:pt x="2366" y="1016"/>
                </a:cubicBezTo>
                <a:cubicBezTo>
                  <a:pt x="2368" y="1017"/>
                  <a:pt x="2374" y="1018"/>
                  <a:pt x="2376" y="1021"/>
                </a:cubicBezTo>
                <a:cubicBezTo>
                  <a:pt x="2378" y="1026"/>
                  <a:pt x="2380" y="1031"/>
                  <a:pt x="2382" y="1036"/>
                </a:cubicBezTo>
                <a:cubicBezTo>
                  <a:pt x="2375" y="1038"/>
                  <a:pt x="2374" y="1037"/>
                  <a:pt x="2373" y="1045"/>
                </a:cubicBezTo>
                <a:cubicBezTo>
                  <a:pt x="2378" y="1045"/>
                  <a:pt x="2384" y="1044"/>
                  <a:pt x="2389" y="1044"/>
                </a:cubicBezTo>
                <a:cubicBezTo>
                  <a:pt x="2392" y="1044"/>
                  <a:pt x="2394" y="1052"/>
                  <a:pt x="2398" y="1052"/>
                </a:cubicBezTo>
                <a:cubicBezTo>
                  <a:pt x="2404" y="1053"/>
                  <a:pt x="2409" y="1054"/>
                  <a:pt x="2414" y="1051"/>
                </a:cubicBezTo>
                <a:cubicBezTo>
                  <a:pt x="2417" y="1049"/>
                  <a:pt x="2418" y="1040"/>
                  <a:pt x="2421" y="1041"/>
                </a:cubicBezTo>
                <a:cubicBezTo>
                  <a:pt x="2424" y="1041"/>
                  <a:pt x="2433" y="1041"/>
                  <a:pt x="2435" y="1043"/>
                </a:cubicBezTo>
                <a:cubicBezTo>
                  <a:pt x="2440" y="1048"/>
                  <a:pt x="2444" y="1052"/>
                  <a:pt x="2448" y="1057"/>
                </a:cubicBezTo>
                <a:cubicBezTo>
                  <a:pt x="2452" y="1060"/>
                  <a:pt x="2457" y="1060"/>
                  <a:pt x="2461" y="1061"/>
                </a:cubicBezTo>
                <a:cubicBezTo>
                  <a:pt x="2465" y="1061"/>
                  <a:pt x="2470" y="1065"/>
                  <a:pt x="2472" y="1064"/>
                </a:cubicBezTo>
                <a:cubicBezTo>
                  <a:pt x="2470" y="1062"/>
                  <a:pt x="2464" y="1058"/>
                  <a:pt x="2467" y="1055"/>
                </a:cubicBezTo>
                <a:cubicBezTo>
                  <a:pt x="2464" y="1055"/>
                  <a:pt x="2460" y="1055"/>
                  <a:pt x="2462" y="1051"/>
                </a:cubicBezTo>
                <a:cubicBezTo>
                  <a:pt x="2455" y="1050"/>
                  <a:pt x="2455" y="1049"/>
                  <a:pt x="2452" y="1042"/>
                </a:cubicBezTo>
                <a:cubicBezTo>
                  <a:pt x="2451" y="1040"/>
                  <a:pt x="2448" y="1039"/>
                  <a:pt x="2446" y="1038"/>
                </a:cubicBezTo>
                <a:cubicBezTo>
                  <a:pt x="2445" y="1037"/>
                  <a:pt x="2444" y="1033"/>
                  <a:pt x="2443" y="1031"/>
                </a:cubicBezTo>
                <a:cubicBezTo>
                  <a:pt x="2446" y="1031"/>
                  <a:pt x="2448" y="1031"/>
                  <a:pt x="2450" y="1030"/>
                </a:cubicBezTo>
                <a:cubicBezTo>
                  <a:pt x="2451" y="1021"/>
                  <a:pt x="2438" y="1024"/>
                  <a:pt x="2434" y="1020"/>
                </a:cubicBezTo>
                <a:close/>
                <a:moveTo>
                  <a:pt x="2406" y="496"/>
                </a:moveTo>
                <a:cubicBezTo>
                  <a:pt x="2406" y="501"/>
                  <a:pt x="2407" y="506"/>
                  <a:pt x="2405" y="511"/>
                </a:cubicBezTo>
                <a:cubicBezTo>
                  <a:pt x="2402" y="517"/>
                  <a:pt x="2404" y="518"/>
                  <a:pt x="2405" y="524"/>
                </a:cubicBezTo>
                <a:cubicBezTo>
                  <a:pt x="2406" y="528"/>
                  <a:pt x="2406" y="528"/>
                  <a:pt x="2404" y="531"/>
                </a:cubicBezTo>
                <a:cubicBezTo>
                  <a:pt x="2403" y="533"/>
                  <a:pt x="2404" y="536"/>
                  <a:pt x="2404" y="538"/>
                </a:cubicBezTo>
                <a:cubicBezTo>
                  <a:pt x="2404" y="544"/>
                  <a:pt x="2403" y="545"/>
                  <a:pt x="2406" y="551"/>
                </a:cubicBezTo>
                <a:cubicBezTo>
                  <a:pt x="2406" y="548"/>
                  <a:pt x="2406" y="543"/>
                  <a:pt x="2410" y="542"/>
                </a:cubicBezTo>
                <a:cubicBezTo>
                  <a:pt x="2414" y="541"/>
                  <a:pt x="2416" y="546"/>
                  <a:pt x="2416" y="550"/>
                </a:cubicBezTo>
                <a:cubicBezTo>
                  <a:pt x="2420" y="546"/>
                  <a:pt x="2415" y="540"/>
                  <a:pt x="2413" y="536"/>
                </a:cubicBezTo>
                <a:cubicBezTo>
                  <a:pt x="2410" y="531"/>
                  <a:pt x="2409" y="530"/>
                  <a:pt x="2410" y="525"/>
                </a:cubicBezTo>
                <a:cubicBezTo>
                  <a:pt x="2413" y="518"/>
                  <a:pt x="2412" y="516"/>
                  <a:pt x="2419" y="514"/>
                </a:cubicBezTo>
                <a:cubicBezTo>
                  <a:pt x="2423" y="513"/>
                  <a:pt x="2423" y="521"/>
                  <a:pt x="2427" y="521"/>
                </a:cubicBezTo>
                <a:cubicBezTo>
                  <a:pt x="2424" y="515"/>
                  <a:pt x="2422" y="509"/>
                  <a:pt x="2420" y="502"/>
                </a:cubicBezTo>
                <a:cubicBezTo>
                  <a:pt x="2419" y="498"/>
                  <a:pt x="2418" y="495"/>
                  <a:pt x="2418" y="491"/>
                </a:cubicBezTo>
                <a:cubicBezTo>
                  <a:pt x="2417" y="489"/>
                  <a:pt x="2414" y="487"/>
                  <a:pt x="2414" y="485"/>
                </a:cubicBezTo>
                <a:cubicBezTo>
                  <a:pt x="2413" y="477"/>
                  <a:pt x="2419" y="473"/>
                  <a:pt x="2415" y="466"/>
                </a:cubicBezTo>
                <a:cubicBezTo>
                  <a:pt x="2413" y="462"/>
                  <a:pt x="2415" y="451"/>
                  <a:pt x="2408" y="457"/>
                </a:cubicBezTo>
                <a:cubicBezTo>
                  <a:pt x="2411" y="459"/>
                  <a:pt x="2412" y="464"/>
                  <a:pt x="2409" y="466"/>
                </a:cubicBezTo>
                <a:cubicBezTo>
                  <a:pt x="2408" y="467"/>
                  <a:pt x="2408" y="465"/>
                  <a:pt x="2406" y="467"/>
                </a:cubicBezTo>
                <a:cubicBezTo>
                  <a:pt x="2403" y="469"/>
                  <a:pt x="2404" y="469"/>
                  <a:pt x="2405" y="472"/>
                </a:cubicBezTo>
                <a:cubicBezTo>
                  <a:pt x="2406" y="476"/>
                  <a:pt x="2404" y="482"/>
                  <a:pt x="2403" y="486"/>
                </a:cubicBezTo>
                <a:cubicBezTo>
                  <a:pt x="2402" y="489"/>
                  <a:pt x="2410" y="492"/>
                  <a:pt x="2406" y="496"/>
                </a:cubicBezTo>
                <a:close/>
                <a:moveTo>
                  <a:pt x="2266" y="891"/>
                </a:moveTo>
                <a:cubicBezTo>
                  <a:pt x="2270" y="892"/>
                  <a:pt x="2272" y="886"/>
                  <a:pt x="2267" y="886"/>
                </a:cubicBezTo>
                <a:cubicBezTo>
                  <a:pt x="2266" y="887"/>
                  <a:pt x="2262" y="890"/>
                  <a:pt x="2266" y="891"/>
                </a:cubicBezTo>
                <a:close/>
                <a:moveTo>
                  <a:pt x="2260" y="892"/>
                </a:moveTo>
                <a:cubicBezTo>
                  <a:pt x="2261" y="889"/>
                  <a:pt x="2263" y="886"/>
                  <a:pt x="2265" y="884"/>
                </a:cubicBezTo>
                <a:cubicBezTo>
                  <a:pt x="2267" y="883"/>
                  <a:pt x="2266" y="878"/>
                  <a:pt x="2267" y="876"/>
                </a:cubicBezTo>
                <a:cubicBezTo>
                  <a:pt x="2266" y="876"/>
                  <a:pt x="2266" y="876"/>
                  <a:pt x="2265" y="876"/>
                </a:cubicBezTo>
                <a:cubicBezTo>
                  <a:pt x="2264" y="881"/>
                  <a:pt x="2260" y="887"/>
                  <a:pt x="2260" y="892"/>
                </a:cubicBezTo>
                <a:close/>
                <a:moveTo>
                  <a:pt x="2273" y="875"/>
                </a:moveTo>
                <a:cubicBezTo>
                  <a:pt x="2271" y="876"/>
                  <a:pt x="2269" y="876"/>
                  <a:pt x="2268" y="874"/>
                </a:cubicBezTo>
                <a:cubicBezTo>
                  <a:pt x="2268" y="876"/>
                  <a:pt x="2268" y="878"/>
                  <a:pt x="2269" y="880"/>
                </a:cubicBezTo>
                <a:cubicBezTo>
                  <a:pt x="2272" y="877"/>
                  <a:pt x="2270" y="885"/>
                  <a:pt x="2273" y="887"/>
                </a:cubicBezTo>
                <a:cubicBezTo>
                  <a:pt x="2273" y="886"/>
                  <a:pt x="2273" y="885"/>
                  <a:pt x="2273" y="884"/>
                </a:cubicBezTo>
                <a:cubicBezTo>
                  <a:pt x="2274" y="885"/>
                  <a:pt x="2274" y="886"/>
                  <a:pt x="2275" y="887"/>
                </a:cubicBezTo>
                <a:cubicBezTo>
                  <a:pt x="2277" y="884"/>
                  <a:pt x="2273" y="879"/>
                  <a:pt x="2273" y="875"/>
                </a:cubicBezTo>
                <a:close/>
                <a:moveTo>
                  <a:pt x="2262" y="868"/>
                </a:moveTo>
                <a:cubicBezTo>
                  <a:pt x="2263" y="870"/>
                  <a:pt x="2264" y="872"/>
                  <a:pt x="2266" y="873"/>
                </a:cubicBezTo>
                <a:cubicBezTo>
                  <a:pt x="2266" y="872"/>
                  <a:pt x="2266" y="869"/>
                  <a:pt x="2266" y="868"/>
                </a:cubicBezTo>
                <a:cubicBezTo>
                  <a:pt x="2263" y="868"/>
                  <a:pt x="2264" y="864"/>
                  <a:pt x="2259" y="865"/>
                </a:cubicBezTo>
                <a:cubicBezTo>
                  <a:pt x="2261" y="867"/>
                  <a:pt x="2260" y="869"/>
                  <a:pt x="2258" y="871"/>
                </a:cubicBezTo>
                <a:cubicBezTo>
                  <a:pt x="2259" y="870"/>
                  <a:pt x="2261" y="869"/>
                  <a:pt x="2262" y="868"/>
                </a:cubicBezTo>
                <a:close/>
                <a:moveTo>
                  <a:pt x="2268" y="865"/>
                </a:moveTo>
                <a:cubicBezTo>
                  <a:pt x="2268" y="868"/>
                  <a:pt x="2270" y="869"/>
                  <a:pt x="2272" y="871"/>
                </a:cubicBezTo>
                <a:cubicBezTo>
                  <a:pt x="2274" y="873"/>
                  <a:pt x="2272" y="873"/>
                  <a:pt x="2273" y="875"/>
                </a:cubicBezTo>
                <a:cubicBezTo>
                  <a:pt x="2279" y="882"/>
                  <a:pt x="2278" y="873"/>
                  <a:pt x="2277" y="869"/>
                </a:cubicBezTo>
                <a:cubicBezTo>
                  <a:pt x="2276" y="864"/>
                  <a:pt x="2271" y="865"/>
                  <a:pt x="2268" y="865"/>
                </a:cubicBezTo>
                <a:close/>
                <a:moveTo>
                  <a:pt x="2249" y="872"/>
                </a:moveTo>
                <a:cubicBezTo>
                  <a:pt x="2250" y="881"/>
                  <a:pt x="2248" y="887"/>
                  <a:pt x="2258" y="883"/>
                </a:cubicBezTo>
                <a:cubicBezTo>
                  <a:pt x="2255" y="886"/>
                  <a:pt x="2250" y="891"/>
                  <a:pt x="2255" y="893"/>
                </a:cubicBezTo>
                <a:cubicBezTo>
                  <a:pt x="2257" y="894"/>
                  <a:pt x="2256" y="897"/>
                  <a:pt x="2259" y="896"/>
                </a:cubicBezTo>
                <a:cubicBezTo>
                  <a:pt x="2261" y="896"/>
                  <a:pt x="2260" y="892"/>
                  <a:pt x="2260" y="890"/>
                </a:cubicBezTo>
                <a:cubicBezTo>
                  <a:pt x="2260" y="887"/>
                  <a:pt x="2263" y="881"/>
                  <a:pt x="2262" y="879"/>
                </a:cubicBezTo>
                <a:cubicBezTo>
                  <a:pt x="2259" y="874"/>
                  <a:pt x="2258" y="874"/>
                  <a:pt x="2253" y="872"/>
                </a:cubicBezTo>
                <a:cubicBezTo>
                  <a:pt x="2252" y="871"/>
                  <a:pt x="2250" y="872"/>
                  <a:pt x="2249" y="872"/>
                </a:cubicBezTo>
                <a:close/>
                <a:moveTo>
                  <a:pt x="2229" y="984"/>
                </a:moveTo>
                <a:cubicBezTo>
                  <a:pt x="2228" y="987"/>
                  <a:pt x="2229" y="989"/>
                  <a:pt x="2227" y="993"/>
                </a:cubicBezTo>
                <a:cubicBezTo>
                  <a:pt x="2225" y="998"/>
                  <a:pt x="2223" y="998"/>
                  <a:pt x="2226" y="1003"/>
                </a:cubicBezTo>
                <a:cubicBezTo>
                  <a:pt x="2228" y="1005"/>
                  <a:pt x="2232" y="1002"/>
                  <a:pt x="2231" y="1008"/>
                </a:cubicBezTo>
                <a:cubicBezTo>
                  <a:pt x="2231" y="1010"/>
                  <a:pt x="2228" y="1019"/>
                  <a:pt x="2229" y="1021"/>
                </a:cubicBezTo>
                <a:cubicBezTo>
                  <a:pt x="2231" y="1023"/>
                  <a:pt x="2237" y="1023"/>
                  <a:pt x="2238" y="1021"/>
                </a:cubicBezTo>
                <a:cubicBezTo>
                  <a:pt x="2238" y="1020"/>
                  <a:pt x="2237" y="1017"/>
                  <a:pt x="2237" y="1016"/>
                </a:cubicBezTo>
                <a:cubicBezTo>
                  <a:pt x="2237" y="1015"/>
                  <a:pt x="2238" y="1013"/>
                  <a:pt x="2238" y="1012"/>
                </a:cubicBezTo>
                <a:cubicBezTo>
                  <a:pt x="2239" y="1009"/>
                  <a:pt x="2238" y="1005"/>
                  <a:pt x="2238" y="1002"/>
                </a:cubicBezTo>
                <a:cubicBezTo>
                  <a:pt x="2239" y="999"/>
                  <a:pt x="2234" y="997"/>
                  <a:pt x="2241" y="996"/>
                </a:cubicBezTo>
                <a:cubicBezTo>
                  <a:pt x="2244" y="995"/>
                  <a:pt x="2241" y="1002"/>
                  <a:pt x="2242" y="1004"/>
                </a:cubicBezTo>
                <a:cubicBezTo>
                  <a:pt x="2243" y="1007"/>
                  <a:pt x="2247" y="1007"/>
                  <a:pt x="2246" y="1010"/>
                </a:cubicBezTo>
                <a:cubicBezTo>
                  <a:pt x="2245" y="1014"/>
                  <a:pt x="2248" y="1015"/>
                  <a:pt x="2251" y="1014"/>
                </a:cubicBezTo>
                <a:cubicBezTo>
                  <a:pt x="2249" y="1015"/>
                  <a:pt x="2257" y="1008"/>
                  <a:pt x="2256" y="1010"/>
                </a:cubicBezTo>
                <a:cubicBezTo>
                  <a:pt x="2259" y="1005"/>
                  <a:pt x="2253" y="1008"/>
                  <a:pt x="2252" y="1004"/>
                </a:cubicBezTo>
                <a:cubicBezTo>
                  <a:pt x="2251" y="1003"/>
                  <a:pt x="2254" y="1001"/>
                  <a:pt x="2253" y="1000"/>
                </a:cubicBezTo>
                <a:cubicBezTo>
                  <a:pt x="2252" y="998"/>
                  <a:pt x="2251" y="996"/>
                  <a:pt x="2250" y="994"/>
                </a:cubicBezTo>
                <a:cubicBezTo>
                  <a:pt x="2249" y="991"/>
                  <a:pt x="2247" y="992"/>
                  <a:pt x="2245" y="989"/>
                </a:cubicBezTo>
                <a:cubicBezTo>
                  <a:pt x="2252" y="992"/>
                  <a:pt x="2255" y="978"/>
                  <a:pt x="2261" y="982"/>
                </a:cubicBezTo>
                <a:cubicBezTo>
                  <a:pt x="2263" y="976"/>
                  <a:pt x="2257" y="979"/>
                  <a:pt x="2255" y="979"/>
                </a:cubicBezTo>
                <a:cubicBezTo>
                  <a:pt x="2252" y="979"/>
                  <a:pt x="2252" y="981"/>
                  <a:pt x="2250" y="981"/>
                </a:cubicBezTo>
                <a:cubicBezTo>
                  <a:pt x="2247" y="982"/>
                  <a:pt x="2248" y="979"/>
                  <a:pt x="2246" y="982"/>
                </a:cubicBezTo>
                <a:cubicBezTo>
                  <a:pt x="2239" y="989"/>
                  <a:pt x="2232" y="976"/>
                  <a:pt x="2237" y="970"/>
                </a:cubicBezTo>
                <a:cubicBezTo>
                  <a:pt x="2240" y="967"/>
                  <a:pt x="2243" y="970"/>
                  <a:pt x="2246" y="970"/>
                </a:cubicBezTo>
                <a:cubicBezTo>
                  <a:pt x="2250" y="970"/>
                  <a:pt x="2255" y="968"/>
                  <a:pt x="2259" y="970"/>
                </a:cubicBezTo>
                <a:cubicBezTo>
                  <a:pt x="2267" y="975"/>
                  <a:pt x="2272" y="965"/>
                  <a:pt x="2275" y="958"/>
                </a:cubicBezTo>
                <a:cubicBezTo>
                  <a:pt x="2271" y="958"/>
                  <a:pt x="2268" y="964"/>
                  <a:pt x="2265" y="966"/>
                </a:cubicBezTo>
                <a:cubicBezTo>
                  <a:pt x="2263" y="967"/>
                  <a:pt x="2260" y="965"/>
                  <a:pt x="2258" y="965"/>
                </a:cubicBezTo>
                <a:cubicBezTo>
                  <a:pt x="2256" y="965"/>
                  <a:pt x="2257" y="966"/>
                  <a:pt x="2254" y="965"/>
                </a:cubicBezTo>
                <a:cubicBezTo>
                  <a:pt x="2250" y="964"/>
                  <a:pt x="2244" y="960"/>
                  <a:pt x="2240" y="962"/>
                </a:cubicBezTo>
                <a:cubicBezTo>
                  <a:pt x="2236" y="965"/>
                  <a:pt x="2235" y="968"/>
                  <a:pt x="2232" y="973"/>
                </a:cubicBezTo>
                <a:cubicBezTo>
                  <a:pt x="2235" y="978"/>
                  <a:pt x="2230" y="980"/>
                  <a:pt x="2229" y="984"/>
                </a:cubicBezTo>
                <a:close/>
                <a:moveTo>
                  <a:pt x="2237" y="857"/>
                </a:moveTo>
                <a:cubicBezTo>
                  <a:pt x="2239" y="861"/>
                  <a:pt x="2242" y="865"/>
                  <a:pt x="2244" y="869"/>
                </a:cubicBezTo>
                <a:cubicBezTo>
                  <a:pt x="2248" y="864"/>
                  <a:pt x="2248" y="861"/>
                  <a:pt x="2243" y="857"/>
                </a:cubicBezTo>
                <a:cubicBezTo>
                  <a:pt x="2241" y="857"/>
                  <a:pt x="2239" y="857"/>
                  <a:pt x="2237" y="857"/>
                </a:cubicBezTo>
                <a:close/>
                <a:moveTo>
                  <a:pt x="2194" y="1043"/>
                </a:moveTo>
                <a:cubicBezTo>
                  <a:pt x="2194" y="1047"/>
                  <a:pt x="2197" y="1051"/>
                  <a:pt x="2200" y="1047"/>
                </a:cubicBezTo>
                <a:cubicBezTo>
                  <a:pt x="2203" y="1043"/>
                  <a:pt x="2196" y="1042"/>
                  <a:pt x="2194" y="1043"/>
                </a:cubicBezTo>
                <a:close/>
                <a:moveTo>
                  <a:pt x="2393" y="576"/>
                </a:moveTo>
                <a:cubicBezTo>
                  <a:pt x="2393" y="578"/>
                  <a:pt x="2393" y="582"/>
                  <a:pt x="2392" y="582"/>
                </a:cubicBezTo>
                <a:cubicBezTo>
                  <a:pt x="2389" y="584"/>
                  <a:pt x="2388" y="584"/>
                  <a:pt x="2388" y="587"/>
                </a:cubicBezTo>
                <a:cubicBezTo>
                  <a:pt x="2387" y="588"/>
                  <a:pt x="2390" y="597"/>
                  <a:pt x="2391" y="597"/>
                </a:cubicBezTo>
                <a:cubicBezTo>
                  <a:pt x="2392" y="598"/>
                  <a:pt x="2394" y="594"/>
                  <a:pt x="2395" y="594"/>
                </a:cubicBezTo>
                <a:cubicBezTo>
                  <a:pt x="2396" y="594"/>
                  <a:pt x="2399" y="595"/>
                  <a:pt x="2398" y="592"/>
                </a:cubicBezTo>
                <a:cubicBezTo>
                  <a:pt x="2396" y="590"/>
                  <a:pt x="2391" y="591"/>
                  <a:pt x="2392" y="586"/>
                </a:cubicBezTo>
                <a:cubicBezTo>
                  <a:pt x="2394" y="586"/>
                  <a:pt x="2397" y="588"/>
                  <a:pt x="2398" y="587"/>
                </a:cubicBezTo>
                <a:cubicBezTo>
                  <a:pt x="2400" y="587"/>
                  <a:pt x="2403" y="585"/>
                  <a:pt x="2404" y="586"/>
                </a:cubicBezTo>
                <a:cubicBezTo>
                  <a:pt x="2406" y="588"/>
                  <a:pt x="2413" y="593"/>
                  <a:pt x="2415" y="592"/>
                </a:cubicBezTo>
                <a:cubicBezTo>
                  <a:pt x="2415" y="592"/>
                  <a:pt x="2417" y="586"/>
                  <a:pt x="2417" y="585"/>
                </a:cubicBezTo>
                <a:cubicBezTo>
                  <a:pt x="2418" y="584"/>
                  <a:pt x="2422" y="582"/>
                  <a:pt x="2423" y="582"/>
                </a:cubicBezTo>
                <a:cubicBezTo>
                  <a:pt x="2428" y="582"/>
                  <a:pt x="2431" y="581"/>
                  <a:pt x="2434" y="578"/>
                </a:cubicBezTo>
                <a:cubicBezTo>
                  <a:pt x="2426" y="578"/>
                  <a:pt x="2432" y="571"/>
                  <a:pt x="2431" y="567"/>
                </a:cubicBezTo>
                <a:cubicBezTo>
                  <a:pt x="2425" y="573"/>
                  <a:pt x="2425" y="572"/>
                  <a:pt x="2418" y="568"/>
                </a:cubicBezTo>
                <a:cubicBezTo>
                  <a:pt x="2412" y="565"/>
                  <a:pt x="2410" y="560"/>
                  <a:pt x="2406" y="555"/>
                </a:cubicBezTo>
                <a:cubicBezTo>
                  <a:pt x="2402" y="549"/>
                  <a:pt x="2404" y="563"/>
                  <a:pt x="2404" y="565"/>
                </a:cubicBezTo>
                <a:cubicBezTo>
                  <a:pt x="2405" y="567"/>
                  <a:pt x="2401" y="570"/>
                  <a:pt x="2401" y="572"/>
                </a:cubicBezTo>
                <a:cubicBezTo>
                  <a:pt x="2401" y="575"/>
                  <a:pt x="2402" y="576"/>
                  <a:pt x="2400" y="578"/>
                </a:cubicBezTo>
                <a:cubicBezTo>
                  <a:pt x="2398" y="578"/>
                  <a:pt x="2396" y="577"/>
                  <a:pt x="2393" y="576"/>
                </a:cubicBezTo>
                <a:close/>
                <a:moveTo>
                  <a:pt x="1380" y="442"/>
                </a:moveTo>
                <a:cubicBezTo>
                  <a:pt x="1380" y="444"/>
                  <a:pt x="1383" y="449"/>
                  <a:pt x="1385" y="448"/>
                </a:cubicBezTo>
                <a:cubicBezTo>
                  <a:pt x="1388" y="448"/>
                  <a:pt x="1388" y="444"/>
                  <a:pt x="1385" y="443"/>
                </a:cubicBezTo>
                <a:cubicBezTo>
                  <a:pt x="1384" y="440"/>
                  <a:pt x="1382" y="441"/>
                  <a:pt x="1380" y="442"/>
                </a:cubicBezTo>
                <a:close/>
                <a:moveTo>
                  <a:pt x="1572" y="654"/>
                </a:moveTo>
                <a:cubicBezTo>
                  <a:pt x="1570" y="656"/>
                  <a:pt x="1566" y="658"/>
                  <a:pt x="1563" y="658"/>
                </a:cubicBezTo>
                <a:cubicBezTo>
                  <a:pt x="1561" y="658"/>
                  <a:pt x="1555" y="657"/>
                  <a:pt x="1554" y="659"/>
                </a:cubicBezTo>
                <a:cubicBezTo>
                  <a:pt x="1550" y="667"/>
                  <a:pt x="1567" y="662"/>
                  <a:pt x="1568" y="662"/>
                </a:cubicBezTo>
                <a:cubicBezTo>
                  <a:pt x="1566" y="658"/>
                  <a:pt x="1570" y="657"/>
                  <a:pt x="1572" y="654"/>
                </a:cubicBezTo>
                <a:close/>
                <a:moveTo>
                  <a:pt x="1508" y="661"/>
                </a:moveTo>
                <a:cubicBezTo>
                  <a:pt x="1508" y="658"/>
                  <a:pt x="1502" y="657"/>
                  <a:pt x="1500" y="657"/>
                </a:cubicBezTo>
                <a:cubicBezTo>
                  <a:pt x="1494" y="658"/>
                  <a:pt x="1493" y="657"/>
                  <a:pt x="1488" y="654"/>
                </a:cubicBezTo>
                <a:cubicBezTo>
                  <a:pt x="1488" y="655"/>
                  <a:pt x="1487" y="657"/>
                  <a:pt x="1486" y="658"/>
                </a:cubicBezTo>
                <a:cubicBezTo>
                  <a:pt x="1494" y="661"/>
                  <a:pt x="1500" y="661"/>
                  <a:pt x="1508" y="661"/>
                </a:cubicBezTo>
                <a:close/>
                <a:moveTo>
                  <a:pt x="1390" y="441"/>
                </a:moveTo>
                <a:cubicBezTo>
                  <a:pt x="1389" y="443"/>
                  <a:pt x="1390" y="447"/>
                  <a:pt x="1393" y="447"/>
                </a:cubicBezTo>
                <a:cubicBezTo>
                  <a:pt x="1396" y="447"/>
                  <a:pt x="1395" y="449"/>
                  <a:pt x="1396" y="453"/>
                </a:cubicBezTo>
                <a:cubicBezTo>
                  <a:pt x="1397" y="449"/>
                  <a:pt x="1396" y="445"/>
                  <a:pt x="1401" y="445"/>
                </a:cubicBezTo>
                <a:cubicBezTo>
                  <a:pt x="1400" y="444"/>
                  <a:pt x="1399" y="443"/>
                  <a:pt x="1398" y="442"/>
                </a:cubicBezTo>
                <a:cubicBezTo>
                  <a:pt x="1409" y="440"/>
                  <a:pt x="1391" y="430"/>
                  <a:pt x="1397" y="440"/>
                </a:cubicBezTo>
                <a:cubicBezTo>
                  <a:pt x="1394" y="440"/>
                  <a:pt x="1393" y="439"/>
                  <a:pt x="1395" y="437"/>
                </a:cubicBezTo>
                <a:cubicBezTo>
                  <a:pt x="1394" y="437"/>
                  <a:pt x="1393" y="437"/>
                  <a:pt x="1392" y="437"/>
                </a:cubicBezTo>
                <a:cubicBezTo>
                  <a:pt x="1393" y="439"/>
                  <a:pt x="1392" y="440"/>
                  <a:pt x="1390" y="441"/>
                </a:cubicBezTo>
                <a:close/>
                <a:moveTo>
                  <a:pt x="1485" y="406"/>
                </a:moveTo>
                <a:cubicBezTo>
                  <a:pt x="1480" y="404"/>
                  <a:pt x="1478" y="405"/>
                  <a:pt x="1473" y="406"/>
                </a:cubicBezTo>
                <a:cubicBezTo>
                  <a:pt x="1474" y="408"/>
                  <a:pt x="1476" y="410"/>
                  <a:pt x="1474" y="413"/>
                </a:cubicBezTo>
                <a:cubicBezTo>
                  <a:pt x="1477" y="409"/>
                  <a:pt x="1482" y="408"/>
                  <a:pt x="1485" y="406"/>
                </a:cubicBezTo>
                <a:close/>
                <a:moveTo>
                  <a:pt x="1370" y="608"/>
                </a:moveTo>
                <a:cubicBezTo>
                  <a:pt x="1371" y="610"/>
                  <a:pt x="1369" y="612"/>
                  <a:pt x="1368" y="613"/>
                </a:cubicBezTo>
                <a:cubicBezTo>
                  <a:pt x="1368" y="614"/>
                  <a:pt x="1370" y="615"/>
                  <a:pt x="1370" y="615"/>
                </a:cubicBezTo>
                <a:cubicBezTo>
                  <a:pt x="1370" y="619"/>
                  <a:pt x="1366" y="619"/>
                  <a:pt x="1369" y="622"/>
                </a:cubicBezTo>
                <a:cubicBezTo>
                  <a:pt x="1372" y="624"/>
                  <a:pt x="1374" y="625"/>
                  <a:pt x="1374" y="621"/>
                </a:cubicBezTo>
                <a:cubicBezTo>
                  <a:pt x="1375" y="619"/>
                  <a:pt x="1378" y="621"/>
                  <a:pt x="1378" y="617"/>
                </a:cubicBezTo>
                <a:cubicBezTo>
                  <a:pt x="1379" y="613"/>
                  <a:pt x="1379" y="609"/>
                  <a:pt x="1380" y="605"/>
                </a:cubicBezTo>
                <a:cubicBezTo>
                  <a:pt x="1381" y="597"/>
                  <a:pt x="1372" y="602"/>
                  <a:pt x="1369" y="603"/>
                </a:cubicBezTo>
                <a:cubicBezTo>
                  <a:pt x="1369" y="603"/>
                  <a:pt x="1368" y="603"/>
                  <a:pt x="1367" y="602"/>
                </a:cubicBezTo>
                <a:cubicBezTo>
                  <a:pt x="1365" y="607"/>
                  <a:pt x="1370" y="605"/>
                  <a:pt x="1370" y="608"/>
                </a:cubicBezTo>
                <a:close/>
                <a:moveTo>
                  <a:pt x="2773" y="338"/>
                </a:moveTo>
                <a:cubicBezTo>
                  <a:pt x="2771" y="338"/>
                  <a:pt x="2764" y="336"/>
                  <a:pt x="2763" y="337"/>
                </a:cubicBezTo>
                <a:cubicBezTo>
                  <a:pt x="2761" y="339"/>
                  <a:pt x="2763" y="343"/>
                  <a:pt x="2764" y="344"/>
                </a:cubicBezTo>
                <a:cubicBezTo>
                  <a:pt x="2768" y="347"/>
                  <a:pt x="2774" y="342"/>
                  <a:pt x="2777" y="345"/>
                </a:cubicBezTo>
                <a:cubicBezTo>
                  <a:pt x="2780" y="350"/>
                  <a:pt x="2785" y="351"/>
                  <a:pt x="2788" y="344"/>
                </a:cubicBezTo>
                <a:cubicBezTo>
                  <a:pt x="2783" y="342"/>
                  <a:pt x="2778" y="338"/>
                  <a:pt x="2773" y="338"/>
                </a:cubicBezTo>
                <a:close/>
                <a:moveTo>
                  <a:pt x="1444" y="425"/>
                </a:moveTo>
                <a:cubicBezTo>
                  <a:pt x="1446" y="423"/>
                  <a:pt x="1448" y="421"/>
                  <a:pt x="1451" y="420"/>
                </a:cubicBezTo>
                <a:cubicBezTo>
                  <a:pt x="1448" y="417"/>
                  <a:pt x="1450" y="416"/>
                  <a:pt x="1452" y="413"/>
                </a:cubicBezTo>
                <a:cubicBezTo>
                  <a:pt x="1444" y="411"/>
                  <a:pt x="1444" y="419"/>
                  <a:pt x="1444" y="425"/>
                </a:cubicBezTo>
                <a:close/>
                <a:moveTo>
                  <a:pt x="1460" y="387"/>
                </a:moveTo>
                <a:cubicBezTo>
                  <a:pt x="1460" y="386"/>
                  <a:pt x="1460" y="385"/>
                  <a:pt x="1460" y="384"/>
                </a:cubicBezTo>
                <a:cubicBezTo>
                  <a:pt x="1460" y="384"/>
                  <a:pt x="1461" y="384"/>
                  <a:pt x="1461" y="384"/>
                </a:cubicBezTo>
                <a:cubicBezTo>
                  <a:pt x="1460" y="379"/>
                  <a:pt x="1454" y="383"/>
                  <a:pt x="1460" y="387"/>
                </a:cubicBezTo>
                <a:close/>
                <a:moveTo>
                  <a:pt x="1370" y="589"/>
                </a:moveTo>
                <a:cubicBezTo>
                  <a:pt x="1367" y="592"/>
                  <a:pt x="1372" y="597"/>
                  <a:pt x="1375" y="597"/>
                </a:cubicBezTo>
                <a:cubicBezTo>
                  <a:pt x="1377" y="590"/>
                  <a:pt x="1377" y="588"/>
                  <a:pt x="1377" y="581"/>
                </a:cubicBezTo>
                <a:cubicBezTo>
                  <a:pt x="1374" y="582"/>
                  <a:pt x="1376" y="583"/>
                  <a:pt x="1375" y="585"/>
                </a:cubicBezTo>
                <a:cubicBezTo>
                  <a:pt x="1374" y="587"/>
                  <a:pt x="1372" y="588"/>
                  <a:pt x="1370" y="589"/>
                </a:cubicBezTo>
                <a:close/>
                <a:moveTo>
                  <a:pt x="2508" y="1024"/>
                </a:moveTo>
                <a:cubicBezTo>
                  <a:pt x="2506" y="1023"/>
                  <a:pt x="2506" y="1020"/>
                  <a:pt x="2503" y="1019"/>
                </a:cubicBezTo>
                <a:cubicBezTo>
                  <a:pt x="2503" y="1021"/>
                  <a:pt x="2503" y="1023"/>
                  <a:pt x="2505" y="1025"/>
                </a:cubicBezTo>
                <a:cubicBezTo>
                  <a:pt x="2506" y="1026"/>
                  <a:pt x="2505" y="1028"/>
                  <a:pt x="2506" y="1029"/>
                </a:cubicBezTo>
                <a:cubicBezTo>
                  <a:pt x="2508" y="1031"/>
                  <a:pt x="2515" y="1034"/>
                  <a:pt x="2513" y="1028"/>
                </a:cubicBezTo>
                <a:cubicBezTo>
                  <a:pt x="2512" y="1027"/>
                  <a:pt x="2510" y="1025"/>
                  <a:pt x="2508" y="1024"/>
                </a:cubicBezTo>
                <a:close/>
                <a:moveTo>
                  <a:pt x="2341" y="676"/>
                </a:moveTo>
                <a:cubicBezTo>
                  <a:pt x="2342" y="675"/>
                  <a:pt x="2344" y="679"/>
                  <a:pt x="2345" y="678"/>
                </a:cubicBezTo>
                <a:cubicBezTo>
                  <a:pt x="2346" y="677"/>
                  <a:pt x="2349" y="674"/>
                  <a:pt x="2349" y="673"/>
                </a:cubicBezTo>
                <a:cubicBezTo>
                  <a:pt x="2349" y="663"/>
                  <a:pt x="2337" y="671"/>
                  <a:pt x="2335" y="670"/>
                </a:cubicBezTo>
                <a:cubicBezTo>
                  <a:pt x="2332" y="676"/>
                  <a:pt x="2330" y="675"/>
                  <a:pt x="2332" y="682"/>
                </a:cubicBezTo>
                <a:cubicBezTo>
                  <a:pt x="2337" y="685"/>
                  <a:pt x="2338" y="678"/>
                  <a:pt x="2341" y="676"/>
                </a:cubicBezTo>
                <a:close/>
                <a:moveTo>
                  <a:pt x="2296" y="1000"/>
                </a:moveTo>
                <a:cubicBezTo>
                  <a:pt x="2292" y="1005"/>
                  <a:pt x="2299" y="1005"/>
                  <a:pt x="2301" y="1005"/>
                </a:cubicBezTo>
                <a:cubicBezTo>
                  <a:pt x="2302" y="1004"/>
                  <a:pt x="2302" y="1001"/>
                  <a:pt x="2303" y="1002"/>
                </a:cubicBezTo>
                <a:cubicBezTo>
                  <a:pt x="2305" y="1002"/>
                  <a:pt x="2307" y="1004"/>
                  <a:pt x="2309" y="1003"/>
                </a:cubicBezTo>
                <a:cubicBezTo>
                  <a:pt x="2313" y="1002"/>
                  <a:pt x="2315" y="1004"/>
                  <a:pt x="2319" y="1007"/>
                </a:cubicBezTo>
                <a:cubicBezTo>
                  <a:pt x="2320" y="998"/>
                  <a:pt x="2312" y="998"/>
                  <a:pt x="2307" y="996"/>
                </a:cubicBezTo>
                <a:cubicBezTo>
                  <a:pt x="2302" y="997"/>
                  <a:pt x="2298" y="997"/>
                  <a:pt x="2296" y="1000"/>
                </a:cubicBezTo>
                <a:close/>
                <a:moveTo>
                  <a:pt x="2647" y="1348"/>
                </a:moveTo>
                <a:cubicBezTo>
                  <a:pt x="2647" y="1345"/>
                  <a:pt x="2646" y="1342"/>
                  <a:pt x="2645" y="1340"/>
                </a:cubicBezTo>
                <a:cubicBezTo>
                  <a:pt x="2641" y="1342"/>
                  <a:pt x="2640" y="1342"/>
                  <a:pt x="2639" y="1346"/>
                </a:cubicBezTo>
                <a:cubicBezTo>
                  <a:pt x="2638" y="1350"/>
                  <a:pt x="2636" y="1348"/>
                  <a:pt x="2634" y="1352"/>
                </a:cubicBezTo>
                <a:cubicBezTo>
                  <a:pt x="2632" y="1354"/>
                  <a:pt x="2633" y="1358"/>
                  <a:pt x="2631" y="1360"/>
                </a:cubicBezTo>
                <a:cubicBezTo>
                  <a:pt x="2629" y="1363"/>
                  <a:pt x="2626" y="1365"/>
                  <a:pt x="2624" y="1367"/>
                </a:cubicBezTo>
                <a:cubicBezTo>
                  <a:pt x="2622" y="1369"/>
                  <a:pt x="2620" y="1371"/>
                  <a:pt x="2617" y="1372"/>
                </a:cubicBezTo>
                <a:cubicBezTo>
                  <a:pt x="2615" y="1373"/>
                  <a:pt x="2610" y="1374"/>
                  <a:pt x="2609" y="1376"/>
                </a:cubicBezTo>
                <a:cubicBezTo>
                  <a:pt x="2605" y="1382"/>
                  <a:pt x="2600" y="1388"/>
                  <a:pt x="2596" y="1394"/>
                </a:cubicBezTo>
                <a:cubicBezTo>
                  <a:pt x="2591" y="1400"/>
                  <a:pt x="2605" y="1398"/>
                  <a:pt x="2606" y="1400"/>
                </a:cubicBezTo>
                <a:cubicBezTo>
                  <a:pt x="2609" y="1403"/>
                  <a:pt x="2618" y="1406"/>
                  <a:pt x="2621" y="1402"/>
                </a:cubicBezTo>
                <a:cubicBezTo>
                  <a:pt x="2624" y="1397"/>
                  <a:pt x="2630" y="1391"/>
                  <a:pt x="2631" y="1385"/>
                </a:cubicBezTo>
                <a:cubicBezTo>
                  <a:pt x="2633" y="1377"/>
                  <a:pt x="2636" y="1376"/>
                  <a:pt x="2642" y="1372"/>
                </a:cubicBezTo>
                <a:cubicBezTo>
                  <a:pt x="2643" y="1373"/>
                  <a:pt x="2644" y="1375"/>
                  <a:pt x="2646" y="1375"/>
                </a:cubicBezTo>
                <a:cubicBezTo>
                  <a:pt x="2643" y="1370"/>
                  <a:pt x="2643" y="1369"/>
                  <a:pt x="2646" y="1365"/>
                </a:cubicBezTo>
                <a:cubicBezTo>
                  <a:pt x="2649" y="1361"/>
                  <a:pt x="2653" y="1357"/>
                  <a:pt x="2656" y="1353"/>
                </a:cubicBezTo>
                <a:cubicBezTo>
                  <a:pt x="2655" y="1350"/>
                  <a:pt x="2654" y="1347"/>
                  <a:pt x="2653" y="1344"/>
                </a:cubicBezTo>
                <a:cubicBezTo>
                  <a:pt x="2651" y="1345"/>
                  <a:pt x="2649" y="1347"/>
                  <a:pt x="2647" y="1348"/>
                </a:cubicBezTo>
                <a:close/>
                <a:moveTo>
                  <a:pt x="2606" y="1403"/>
                </a:moveTo>
                <a:cubicBezTo>
                  <a:pt x="2604" y="1404"/>
                  <a:pt x="2605" y="1408"/>
                  <a:pt x="2603" y="1410"/>
                </a:cubicBezTo>
                <a:cubicBezTo>
                  <a:pt x="2606" y="1408"/>
                  <a:pt x="2613" y="1409"/>
                  <a:pt x="2606" y="1403"/>
                </a:cubicBezTo>
                <a:close/>
                <a:moveTo>
                  <a:pt x="2685" y="1310"/>
                </a:moveTo>
                <a:cubicBezTo>
                  <a:pt x="2679" y="1314"/>
                  <a:pt x="2678" y="1314"/>
                  <a:pt x="2671" y="1312"/>
                </a:cubicBezTo>
                <a:cubicBezTo>
                  <a:pt x="2667" y="1311"/>
                  <a:pt x="2669" y="1303"/>
                  <a:pt x="2665" y="1300"/>
                </a:cubicBezTo>
                <a:cubicBezTo>
                  <a:pt x="2665" y="1305"/>
                  <a:pt x="2662" y="1309"/>
                  <a:pt x="2660" y="1303"/>
                </a:cubicBezTo>
                <a:cubicBezTo>
                  <a:pt x="2659" y="1301"/>
                  <a:pt x="2660" y="1299"/>
                  <a:pt x="2659" y="1297"/>
                </a:cubicBezTo>
                <a:cubicBezTo>
                  <a:pt x="2658" y="1296"/>
                  <a:pt x="2657" y="1294"/>
                  <a:pt x="2656" y="1293"/>
                </a:cubicBezTo>
                <a:cubicBezTo>
                  <a:pt x="2654" y="1287"/>
                  <a:pt x="2658" y="1288"/>
                  <a:pt x="2651" y="1285"/>
                </a:cubicBezTo>
                <a:cubicBezTo>
                  <a:pt x="2648" y="1284"/>
                  <a:pt x="2646" y="1281"/>
                  <a:pt x="2643" y="1280"/>
                </a:cubicBezTo>
                <a:cubicBezTo>
                  <a:pt x="2645" y="1283"/>
                  <a:pt x="2646" y="1287"/>
                  <a:pt x="2648" y="1290"/>
                </a:cubicBezTo>
                <a:cubicBezTo>
                  <a:pt x="2649" y="1290"/>
                  <a:pt x="2649" y="1289"/>
                  <a:pt x="2650" y="1289"/>
                </a:cubicBezTo>
                <a:cubicBezTo>
                  <a:pt x="2652" y="1292"/>
                  <a:pt x="2655" y="1306"/>
                  <a:pt x="2659" y="1304"/>
                </a:cubicBezTo>
                <a:cubicBezTo>
                  <a:pt x="2658" y="1309"/>
                  <a:pt x="2661" y="1313"/>
                  <a:pt x="2659" y="1317"/>
                </a:cubicBezTo>
                <a:cubicBezTo>
                  <a:pt x="2657" y="1323"/>
                  <a:pt x="2656" y="1324"/>
                  <a:pt x="2652" y="1328"/>
                </a:cubicBezTo>
                <a:cubicBezTo>
                  <a:pt x="2654" y="1329"/>
                  <a:pt x="2655" y="1331"/>
                  <a:pt x="2657" y="1333"/>
                </a:cubicBezTo>
                <a:cubicBezTo>
                  <a:pt x="2659" y="1333"/>
                  <a:pt x="2663" y="1333"/>
                  <a:pt x="2663" y="1335"/>
                </a:cubicBezTo>
                <a:cubicBezTo>
                  <a:pt x="2666" y="1339"/>
                  <a:pt x="2660" y="1345"/>
                  <a:pt x="2658" y="1347"/>
                </a:cubicBezTo>
                <a:cubicBezTo>
                  <a:pt x="2662" y="1349"/>
                  <a:pt x="2667" y="1352"/>
                  <a:pt x="2670" y="1346"/>
                </a:cubicBezTo>
                <a:cubicBezTo>
                  <a:pt x="2672" y="1341"/>
                  <a:pt x="2677" y="1334"/>
                  <a:pt x="2677" y="1329"/>
                </a:cubicBezTo>
                <a:cubicBezTo>
                  <a:pt x="2676" y="1325"/>
                  <a:pt x="2681" y="1325"/>
                  <a:pt x="2683" y="1326"/>
                </a:cubicBezTo>
                <a:cubicBezTo>
                  <a:pt x="2685" y="1327"/>
                  <a:pt x="2683" y="1324"/>
                  <a:pt x="2684" y="1323"/>
                </a:cubicBezTo>
                <a:cubicBezTo>
                  <a:pt x="2687" y="1320"/>
                  <a:pt x="2692" y="1311"/>
                  <a:pt x="2685" y="1310"/>
                </a:cubicBezTo>
                <a:close/>
                <a:moveTo>
                  <a:pt x="1323" y="615"/>
                </a:moveTo>
                <a:cubicBezTo>
                  <a:pt x="1324" y="617"/>
                  <a:pt x="1326" y="618"/>
                  <a:pt x="1327" y="619"/>
                </a:cubicBezTo>
                <a:cubicBezTo>
                  <a:pt x="1329" y="618"/>
                  <a:pt x="1330" y="617"/>
                  <a:pt x="1331" y="616"/>
                </a:cubicBezTo>
                <a:cubicBezTo>
                  <a:pt x="1329" y="610"/>
                  <a:pt x="1327" y="613"/>
                  <a:pt x="1323" y="615"/>
                </a:cubicBezTo>
                <a:close/>
                <a:moveTo>
                  <a:pt x="2759" y="312"/>
                </a:moveTo>
                <a:cubicBezTo>
                  <a:pt x="2759" y="317"/>
                  <a:pt x="2760" y="319"/>
                  <a:pt x="2756" y="321"/>
                </a:cubicBezTo>
                <a:cubicBezTo>
                  <a:pt x="2753" y="322"/>
                  <a:pt x="2755" y="327"/>
                  <a:pt x="2756" y="330"/>
                </a:cubicBezTo>
                <a:cubicBezTo>
                  <a:pt x="2750" y="329"/>
                  <a:pt x="2748" y="329"/>
                  <a:pt x="2744" y="325"/>
                </a:cubicBezTo>
                <a:cubicBezTo>
                  <a:pt x="2741" y="323"/>
                  <a:pt x="2734" y="327"/>
                  <a:pt x="2733" y="323"/>
                </a:cubicBezTo>
                <a:cubicBezTo>
                  <a:pt x="2732" y="318"/>
                  <a:pt x="2733" y="313"/>
                  <a:pt x="2728" y="313"/>
                </a:cubicBezTo>
                <a:cubicBezTo>
                  <a:pt x="2722" y="312"/>
                  <a:pt x="2717" y="312"/>
                  <a:pt x="2711" y="312"/>
                </a:cubicBezTo>
                <a:cubicBezTo>
                  <a:pt x="2708" y="311"/>
                  <a:pt x="2714" y="301"/>
                  <a:pt x="2706" y="303"/>
                </a:cubicBezTo>
                <a:cubicBezTo>
                  <a:pt x="2703" y="303"/>
                  <a:pt x="2704" y="313"/>
                  <a:pt x="2704" y="316"/>
                </a:cubicBezTo>
                <a:cubicBezTo>
                  <a:pt x="2704" y="322"/>
                  <a:pt x="2685" y="324"/>
                  <a:pt x="2680" y="325"/>
                </a:cubicBezTo>
                <a:cubicBezTo>
                  <a:pt x="2685" y="328"/>
                  <a:pt x="2690" y="330"/>
                  <a:pt x="2690" y="335"/>
                </a:cubicBezTo>
                <a:cubicBezTo>
                  <a:pt x="2690" y="342"/>
                  <a:pt x="2693" y="345"/>
                  <a:pt x="2697" y="350"/>
                </a:cubicBezTo>
                <a:cubicBezTo>
                  <a:pt x="2697" y="351"/>
                  <a:pt x="2694" y="355"/>
                  <a:pt x="2693" y="355"/>
                </a:cubicBezTo>
                <a:cubicBezTo>
                  <a:pt x="2692" y="356"/>
                  <a:pt x="2688" y="354"/>
                  <a:pt x="2686" y="354"/>
                </a:cubicBezTo>
                <a:cubicBezTo>
                  <a:pt x="2684" y="353"/>
                  <a:pt x="2678" y="351"/>
                  <a:pt x="2675" y="352"/>
                </a:cubicBezTo>
                <a:cubicBezTo>
                  <a:pt x="2665" y="358"/>
                  <a:pt x="2655" y="365"/>
                  <a:pt x="2645" y="371"/>
                </a:cubicBezTo>
                <a:cubicBezTo>
                  <a:pt x="2637" y="376"/>
                  <a:pt x="2628" y="378"/>
                  <a:pt x="2625" y="387"/>
                </a:cubicBezTo>
                <a:cubicBezTo>
                  <a:pt x="2618" y="380"/>
                  <a:pt x="2617" y="379"/>
                  <a:pt x="2608" y="381"/>
                </a:cubicBezTo>
                <a:cubicBezTo>
                  <a:pt x="2599" y="382"/>
                  <a:pt x="2599" y="382"/>
                  <a:pt x="2593" y="390"/>
                </a:cubicBezTo>
                <a:cubicBezTo>
                  <a:pt x="2593" y="387"/>
                  <a:pt x="2593" y="385"/>
                  <a:pt x="2593" y="382"/>
                </a:cubicBezTo>
                <a:cubicBezTo>
                  <a:pt x="2590" y="383"/>
                  <a:pt x="2585" y="387"/>
                  <a:pt x="2582" y="387"/>
                </a:cubicBezTo>
                <a:cubicBezTo>
                  <a:pt x="2579" y="386"/>
                  <a:pt x="2575" y="384"/>
                  <a:pt x="2573" y="388"/>
                </a:cubicBezTo>
                <a:cubicBezTo>
                  <a:pt x="2568" y="396"/>
                  <a:pt x="2563" y="404"/>
                  <a:pt x="2558" y="412"/>
                </a:cubicBezTo>
                <a:cubicBezTo>
                  <a:pt x="2561" y="413"/>
                  <a:pt x="2570" y="414"/>
                  <a:pt x="2569" y="417"/>
                </a:cubicBezTo>
                <a:cubicBezTo>
                  <a:pt x="2567" y="425"/>
                  <a:pt x="2567" y="426"/>
                  <a:pt x="2571" y="432"/>
                </a:cubicBezTo>
                <a:cubicBezTo>
                  <a:pt x="2564" y="435"/>
                  <a:pt x="2556" y="439"/>
                  <a:pt x="2561" y="449"/>
                </a:cubicBezTo>
                <a:cubicBezTo>
                  <a:pt x="2561" y="451"/>
                  <a:pt x="2555" y="454"/>
                  <a:pt x="2553" y="454"/>
                </a:cubicBezTo>
                <a:cubicBezTo>
                  <a:pt x="2549" y="455"/>
                  <a:pt x="2546" y="455"/>
                  <a:pt x="2545" y="460"/>
                </a:cubicBezTo>
                <a:cubicBezTo>
                  <a:pt x="2545" y="465"/>
                  <a:pt x="2546" y="469"/>
                  <a:pt x="2541" y="471"/>
                </a:cubicBezTo>
                <a:cubicBezTo>
                  <a:pt x="2535" y="472"/>
                  <a:pt x="2535" y="472"/>
                  <a:pt x="2534" y="479"/>
                </a:cubicBezTo>
                <a:cubicBezTo>
                  <a:pt x="2533" y="486"/>
                  <a:pt x="2524" y="493"/>
                  <a:pt x="2520" y="498"/>
                </a:cubicBezTo>
                <a:cubicBezTo>
                  <a:pt x="2514" y="474"/>
                  <a:pt x="2497" y="427"/>
                  <a:pt x="2526" y="413"/>
                </a:cubicBezTo>
                <a:cubicBezTo>
                  <a:pt x="2534" y="409"/>
                  <a:pt x="2539" y="408"/>
                  <a:pt x="2544" y="400"/>
                </a:cubicBezTo>
                <a:cubicBezTo>
                  <a:pt x="2548" y="392"/>
                  <a:pt x="2554" y="388"/>
                  <a:pt x="2561" y="383"/>
                </a:cubicBezTo>
                <a:cubicBezTo>
                  <a:pt x="2566" y="379"/>
                  <a:pt x="2572" y="377"/>
                  <a:pt x="2574" y="371"/>
                </a:cubicBezTo>
                <a:cubicBezTo>
                  <a:pt x="2575" y="366"/>
                  <a:pt x="2576" y="361"/>
                  <a:pt x="2577" y="356"/>
                </a:cubicBezTo>
                <a:cubicBezTo>
                  <a:pt x="2578" y="355"/>
                  <a:pt x="2584" y="355"/>
                  <a:pt x="2586" y="354"/>
                </a:cubicBezTo>
                <a:cubicBezTo>
                  <a:pt x="2581" y="353"/>
                  <a:pt x="2578" y="353"/>
                  <a:pt x="2573" y="353"/>
                </a:cubicBezTo>
                <a:cubicBezTo>
                  <a:pt x="2570" y="354"/>
                  <a:pt x="2568" y="360"/>
                  <a:pt x="2566" y="363"/>
                </a:cubicBezTo>
                <a:cubicBezTo>
                  <a:pt x="2562" y="369"/>
                  <a:pt x="2553" y="374"/>
                  <a:pt x="2548" y="378"/>
                </a:cubicBezTo>
                <a:cubicBezTo>
                  <a:pt x="2545" y="371"/>
                  <a:pt x="2546" y="368"/>
                  <a:pt x="2547" y="361"/>
                </a:cubicBezTo>
                <a:cubicBezTo>
                  <a:pt x="2542" y="364"/>
                  <a:pt x="2540" y="365"/>
                  <a:pt x="2534" y="365"/>
                </a:cubicBezTo>
                <a:cubicBezTo>
                  <a:pt x="2528" y="365"/>
                  <a:pt x="2526" y="364"/>
                  <a:pt x="2521" y="368"/>
                </a:cubicBezTo>
                <a:cubicBezTo>
                  <a:pt x="2514" y="374"/>
                  <a:pt x="2507" y="381"/>
                  <a:pt x="2501" y="389"/>
                </a:cubicBezTo>
                <a:cubicBezTo>
                  <a:pt x="2503" y="391"/>
                  <a:pt x="2508" y="393"/>
                  <a:pt x="2506" y="396"/>
                </a:cubicBezTo>
                <a:cubicBezTo>
                  <a:pt x="2506" y="397"/>
                  <a:pt x="2499" y="398"/>
                  <a:pt x="2498" y="398"/>
                </a:cubicBezTo>
                <a:cubicBezTo>
                  <a:pt x="2490" y="399"/>
                  <a:pt x="2483" y="399"/>
                  <a:pt x="2476" y="400"/>
                </a:cubicBezTo>
                <a:cubicBezTo>
                  <a:pt x="2479" y="398"/>
                  <a:pt x="2481" y="397"/>
                  <a:pt x="2484" y="395"/>
                </a:cubicBezTo>
                <a:cubicBezTo>
                  <a:pt x="2477" y="393"/>
                  <a:pt x="2470" y="392"/>
                  <a:pt x="2464" y="391"/>
                </a:cubicBezTo>
                <a:cubicBezTo>
                  <a:pt x="2462" y="390"/>
                  <a:pt x="2457" y="395"/>
                  <a:pt x="2456" y="396"/>
                </a:cubicBezTo>
                <a:cubicBezTo>
                  <a:pt x="2453" y="397"/>
                  <a:pt x="2451" y="396"/>
                  <a:pt x="2448" y="395"/>
                </a:cubicBezTo>
                <a:cubicBezTo>
                  <a:pt x="2442" y="394"/>
                  <a:pt x="2437" y="394"/>
                  <a:pt x="2430" y="394"/>
                </a:cubicBezTo>
                <a:cubicBezTo>
                  <a:pt x="2427" y="395"/>
                  <a:pt x="2415" y="393"/>
                  <a:pt x="2412" y="396"/>
                </a:cubicBezTo>
                <a:cubicBezTo>
                  <a:pt x="2402" y="405"/>
                  <a:pt x="2392" y="415"/>
                  <a:pt x="2382" y="425"/>
                </a:cubicBezTo>
                <a:cubicBezTo>
                  <a:pt x="2372" y="435"/>
                  <a:pt x="2362" y="442"/>
                  <a:pt x="2351" y="450"/>
                </a:cubicBezTo>
                <a:cubicBezTo>
                  <a:pt x="2353" y="453"/>
                  <a:pt x="2355" y="453"/>
                  <a:pt x="2358" y="453"/>
                </a:cubicBezTo>
                <a:cubicBezTo>
                  <a:pt x="2362" y="453"/>
                  <a:pt x="2363" y="453"/>
                  <a:pt x="2364" y="457"/>
                </a:cubicBezTo>
                <a:cubicBezTo>
                  <a:pt x="2365" y="458"/>
                  <a:pt x="2366" y="464"/>
                  <a:pt x="2367" y="464"/>
                </a:cubicBezTo>
                <a:cubicBezTo>
                  <a:pt x="2375" y="465"/>
                  <a:pt x="2376" y="466"/>
                  <a:pt x="2380" y="458"/>
                </a:cubicBezTo>
                <a:cubicBezTo>
                  <a:pt x="2383" y="451"/>
                  <a:pt x="2402" y="467"/>
                  <a:pt x="2401" y="472"/>
                </a:cubicBezTo>
                <a:cubicBezTo>
                  <a:pt x="2399" y="485"/>
                  <a:pt x="2396" y="497"/>
                  <a:pt x="2393" y="510"/>
                </a:cubicBezTo>
                <a:cubicBezTo>
                  <a:pt x="2391" y="522"/>
                  <a:pt x="2387" y="528"/>
                  <a:pt x="2380" y="538"/>
                </a:cubicBezTo>
                <a:cubicBezTo>
                  <a:pt x="2374" y="548"/>
                  <a:pt x="2369" y="557"/>
                  <a:pt x="2361" y="564"/>
                </a:cubicBezTo>
                <a:cubicBezTo>
                  <a:pt x="2356" y="570"/>
                  <a:pt x="2351" y="575"/>
                  <a:pt x="2346" y="580"/>
                </a:cubicBezTo>
                <a:cubicBezTo>
                  <a:pt x="2343" y="583"/>
                  <a:pt x="2337" y="583"/>
                  <a:pt x="2333" y="584"/>
                </a:cubicBezTo>
                <a:cubicBezTo>
                  <a:pt x="2331" y="584"/>
                  <a:pt x="2329" y="579"/>
                  <a:pt x="2328" y="578"/>
                </a:cubicBezTo>
                <a:cubicBezTo>
                  <a:pt x="2326" y="578"/>
                  <a:pt x="2322" y="582"/>
                  <a:pt x="2321" y="583"/>
                </a:cubicBezTo>
                <a:cubicBezTo>
                  <a:pt x="2315" y="586"/>
                  <a:pt x="2315" y="588"/>
                  <a:pt x="2312" y="595"/>
                </a:cubicBezTo>
                <a:cubicBezTo>
                  <a:pt x="2309" y="606"/>
                  <a:pt x="2300" y="612"/>
                  <a:pt x="2292" y="620"/>
                </a:cubicBezTo>
                <a:cubicBezTo>
                  <a:pt x="2301" y="627"/>
                  <a:pt x="2309" y="636"/>
                  <a:pt x="2307" y="649"/>
                </a:cubicBezTo>
                <a:cubicBezTo>
                  <a:pt x="2306" y="658"/>
                  <a:pt x="2307" y="659"/>
                  <a:pt x="2299" y="663"/>
                </a:cubicBezTo>
                <a:cubicBezTo>
                  <a:pt x="2294" y="666"/>
                  <a:pt x="2290" y="666"/>
                  <a:pt x="2284" y="666"/>
                </a:cubicBezTo>
                <a:cubicBezTo>
                  <a:pt x="2284" y="661"/>
                  <a:pt x="2285" y="656"/>
                  <a:pt x="2286" y="651"/>
                </a:cubicBezTo>
                <a:cubicBezTo>
                  <a:pt x="2286" y="645"/>
                  <a:pt x="2281" y="646"/>
                  <a:pt x="2286" y="641"/>
                </a:cubicBezTo>
                <a:cubicBezTo>
                  <a:pt x="2288" y="637"/>
                  <a:pt x="2287" y="633"/>
                  <a:pt x="2283" y="633"/>
                </a:cubicBezTo>
                <a:cubicBezTo>
                  <a:pt x="2279" y="634"/>
                  <a:pt x="2273" y="636"/>
                  <a:pt x="2272" y="630"/>
                </a:cubicBezTo>
                <a:cubicBezTo>
                  <a:pt x="2271" y="627"/>
                  <a:pt x="2275" y="620"/>
                  <a:pt x="2276" y="617"/>
                </a:cubicBezTo>
                <a:cubicBezTo>
                  <a:pt x="2276" y="617"/>
                  <a:pt x="2268" y="611"/>
                  <a:pt x="2267" y="611"/>
                </a:cubicBezTo>
                <a:cubicBezTo>
                  <a:pt x="2264" y="611"/>
                  <a:pt x="2258" y="616"/>
                  <a:pt x="2256" y="618"/>
                </a:cubicBezTo>
                <a:cubicBezTo>
                  <a:pt x="2252" y="620"/>
                  <a:pt x="2248" y="623"/>
                  <a:pt x="2244" y="625"/>
                </a:cubicBezTo>
                <a:cubicBezTo>
                  <a:pt x="2241" y="617"/>
                  <a:pt x="2248" y="612"/>
                  <a:pt x="2253" y="607"/>
                </a:cubicBezTo>
                <a:cubicBezTo>
                  <a:pt x="2248" y="604"/>
                  <a:pt x="2248" y="603"/>
                  <a:pt x="2243" y="605"/>
                </a:cubicBezTo>
                <a:cubicBezTo>
                  <a:pt x="2239" y="607"/>
                  <a:pt x="2237" y="609"/>
                  <a:pt x="2234" y="612"/>
                </a:cubicBezTo>
                <a:cubicBezTo>
                  <a:pt x="2230" y="615"/>
                  <a:pt x="2228" y="617"/>
                  <a:pt x="2223" y="618"/>
                </a:cubicBezTo>
                <a:cubicBezTo>
                  <a:pt x="2222" y="619"/>
                  <a:pt x="2214" y="621"/>
                  <a:pt x="2216" y="624"/>
                </a:cubicBezTo>
                <a:cubicBezTo>
                  <a:pt x="2219" y="627"/>
                  <a:pt x="2222" y="630"/>
                  <a:pt x="2225" y="634"/>
                </a:cubicBezTo>
                <a:cubicBezTo>
                  <a:pt x="2228" y="640"/>
                  <a:pt x="2228" y="639"/>
                  <a:pt x="2233" y="636"/>
                </a:cubicBezTo>
                <a:cubicBezTo>
                  <a:pt x="2241" y="632"/>
                  <a:pt x="2247" y="636"/>
                  <a:pt x="2256" y="638"/>
                </a:cubicBezTo>
                <a:cubicBezTo>
                  <a:pt x="2247" y="645"/>
                  <a:pt x="2237" y="653"/>
                  <a:pt x="2228" y="661"/>
                </a:cubicBezTo>
                <a:cubicBezTo>
                  <a:pt x="2232" y="664"/>
                  <a:pt x="2237" y="667"/>
                  <a:pt x="2239" y="672"/>
                </a:cubicBezTo>
                <a:cubicBezTo>
                  <a:pt x="2242" y="678"/>
                  <a:pt x="2245" y="684"/>
                  <a:pt x="2248" y="691"/>
                </a:cubicBezTo>
                <a:cubicBezTo>
                  <a:pt x="2243" y="690"/>
                  <a:pt x="2239" y="689"/>
                  <a:pt x="2234" y="688"/>
                </a:cubicBezTo>
                <a:cubicBezTo>
                  <a:pt x="2239" y="692"/>
                  <a:pt x="2244" y="695"/>
                  <a:pt x="2249" y="699"/>
                </a:cubicBezTo>
                <a:cubicBezTo>
                  <a:pt x="2245" y="702"/>
                  <a:pt x="2241" y="704"/>
                  <a:pt x="2238" y="707"/>
                </a:cubicBezTo>
                <a:cubicBezTo>
                  <a:pt x="2242" y="708"/>
                  <a:pt x="2247" y="710"/>
                  <a:pt x="2251" y="711"/>
                </a:cubicBezTo>
                <a:cubicBezTo>
                  <a:pt x="2246" y="721"/>
                  <a:pt x="2241" y="734"/>
                  <a:pt x="2234" y="744"/>
                </a:cubicBezTo>
                <a:cubicBezTo>
                  <a:pt x="2226" y="753"/>
                  <a:pt x="2220" y="764"/>
                  <a:pt x="2209" y="769"/>
                </a:cubicBezTo>
                <a:cubicBezTo>
                  <a:pt x="2197" y="774"/>
                  <a:pt x="2185" y="779"/>
                  <a:pt x="2173" y="783"/>
                </a:cubicBezTo>
                <a:cubicBezTo>
                  <a:pt x="2170" y="784"/>
                  <a:pt x="2166" y="786"/>
                  <a:pt x="2162" y="787"/>
                </a:cubicBezTo>
                <a:cubicBezTo>
                  <a:pt x="2159" y="788"/>
                  <a:pt x="2160" y="788"/>
                  <a:pt x="2161" y="792"/>
                </a:cubicBezTo>
                <a:cubicBezTo>
                  <a:pt x="2161" y="794"/>
                  <a:pt x="2161" y="799"/>
                  <a:pt x="2157" y="797"/>
                </a:cubicBezTo>
                <a:cubicBezTo>
                  <a:pt x="2156" y="796"/>
                  <a:pt x="2155" y="791"/>
                  <a:pt x="2154" y="789"/>
                </a:cubicBezTo>
                <a:cubicBezTo>
                  <a:pt x="2155" y="789"/>
                  <a:pt x="2157" y="788"/>
                  <a:pt x="2158" y="788"/>
                </a:cubicBezTo>
                <a:cubicBezTo>
                  <a:pt x="2154" y="785"/>
                  <a:pt x="2146" y="782"/>
                  <a:pt x="2142" y="786"/>
                </a:cubicBezTo>
                <a:cubicBezTo>
                  <a:pt x="2138" y="789"/>
                  <a:pt x="2128" y="794"/>
                  <a:pt x="2126" y="799"/>
                </a:cubicBezTo>
                <a:cubicBezTo>
                  <a:pt x="2126" y="801"/>
                  <a:pt x="2123" y="807"/>
                  <a:pt x="2124" y="809"/>
                </a:cubicBezTo>
                <a:cubicBezTo>
                  <a:pt x="2126" y="813"/>
                  <a:pt x="2128" y="816"/>
                  <a:pt x="2131" y="820"/>
                </a:cubicBezTo>
                <a:cubicBezTo>
                  <a:pt x="2134" y="826"/>
                  <a:pt x="2138" y="830"/>
                  <a:pt x="2142" y="835"/>
                </a:cubicBezTo>
                <a:cubicBezTo>
                  <a:pt x="2147" y="842"/>
                  <a:pt x="2150" y="844"/>
                  <a:pt x="2150" y="852"/>
                </a:cubicBezTo>
                <a:cubicBezTo>
                  <a:pt x="2150" y="857"/>
                  <a:pt x="2153" y="868"/>
                  <a:pt x="2149" y="872"/>
                </a:cubicBezTo>
                <a:cubicBezTo>
                  <a:pt x="2139" y="881"/>
                  <a:pt x="2129" y="890"/>
                  <a:pt x="2118" y="899"/>
                </a:cubicBezTo>
                <a:cubicBezTo>
                  <a:pt x="2114" y="895"/>
                  <a:pt x="2119" y="889"/>
                  <a:pt x="2116" y="886"/>
                </a:cubicBezTo>
                <a:cubicBezTo>
                  <a:pt x="2113" y="882"/>
                  <a:pt x="2109" y="879"/>
                  <a:pt x="2106" y="875"/>
                </a:cubicBezTo>
                <a:cubicBezTo>
                  <a:pt x="2099" y="868"/>
                  <a:pt x="2094" y="864"/>
                  <a:pt x="2086" y="864"/>
                </a:cubicBezTo>
                <a:cubicBezTo>
                  <a:pt x="2086" y="862"/>
                  <a:pt x="2086" y="859"/>
                  <a:pt x="2087" y="857"/>
                </a:cubicBezTo>
                <a:cubicBezTo>
                  <a:pt x="2078" y="858"/>
                  <a:pt x="2080" y="859"/>
                  <a:pt x="2079" y="868"/>
                </a:cubicBezTo>
                <a:cubicBezTo>
                  <a:pt x="2079" y="874"/>
                  <a:pt x="2076" y="879"/>
                  <a:pt x="2074" y="884"/>
                </a:cubicBezTo>
                <a:cubicBezTo>
                  <a:pt x="2073" y="886"/>
                  <a:pt x="2074" y="888"/>
                  <a:pt x="2074" y="891"/>
                </a:cubicBezTo>
                <a:cubicBezTo>
                  <a:pt x="2074" y="895"/>
                  <a:pt x="2074" y="895"/>
                  <a:pt x="2078" y="894"/>
                </a:cubicBezTo>
                <a:cubicBezTo>
                  <a:pt x="2081" y="894"/>
                  <a:pt x="2083" y="908"/>
                  <a:pt x="2084" y="910"/>
                </a:cubicBezTo>
                <a:cubicBezTo>
                  <a:pt x="2085" y="914"/>
                  <a:pt x="2093" y="918"/>
                  <a:pt x="2096" y="920"/>
                </a:cubicBezTo>
                <a:cubicBezTo>
                  <a:pt x="2099" y="923"/>
                  <a:pt x="2104" y="927"/>
                  <a:pt x="2105" y="931"/>
                </a:cubicBezTo>
                <a:cubicBezTo>
                  <a:pt x="2107" y="936"/>
                  <a:pt x="2105" y="942"/>
                  <a:pt x="2106" y="948"/>
                </a:cubicBezTo>
                <a:cubicBezTo>
                  <a:pt x="2108" y="952"/>
                  <a:pt x="2110" y="957"/>
                  <a:pt x="2112" y="962"/>
                </a:cubicBezTo>
                <a:cubicBezTo>
                  <a:pt x="2105" y="961"/>
                  <a:pt x="2101" y="956"/>
                  <a:pt x="2095" y="952"/>
                </a:cubicBezTo>
                <a:cubicBezTo>
                  <a:pt x="2089" y="947"/>
                  <a:pt x="2089" y="945"/>
                  <a:pt x="2087" y="938"/>
                </a:cubicBezTo>
                <a:cubicBezTo>
                  <a:pt x="2085" y="933"/>
                  <a:pt x="2084" y="922"/>
                  <a:pt x="2080" y="918"/>
                </a:cubicBezTo>
                <a:cubicBezTo>
                  <a:pt x="2075" y="913"/>
                  <a:pt x="2070" y="907"/>
                  <a:pt x="2065" y="902"/>
                </a:cubicBezTo>
                <a:cubicBezTo>
                  <a:pt x="2063" y="899"/>
                  <a:pt x="2066" y="886"/>
                  <a:pt x="2066" y="882"/>
                </a:cubicBezTo>
                <a:cubicBezTo>
                  <a:pt x="2067" y="875"/>
                  <a:pt x="2065" y="867"/>
                  <a:pt x="2065" y="861"/>
                </a:cubicBezTo>
                <a:cubicBezTo>
                  <a:pt x="2064" y="847"/>
                  <a:pt x="2060" y="835"/>
                  <a:pt x="2056" y="822"/>
                </a:cubicBezTo>
                <a:cubicBezTo>
                  <a:pt x="2053" y="826"/>
                  <a:pt x="2050" y="829"/>
                  <a:pt x="2047" y="832"/>
                </a:cubicBezTo>
                <a:cubicBezTo>
                  <a:pt x="2044" y="837"/>
                  <a:pt x="2044" y="836"/>
                  <a:pt x="2039" y="835"/>
                </a:cubicBezTo>
                <a:cubicBezTo>
                  <a:pt x="2034" y="834"/>
                  <a:pt x="2034" y="834"/>
                  <a:pt x="2035" y="829"/>
                </a:cubicBezTo>
                <a:cubicBezTo>
                  <a:pt x="2035" y="826"/>
                  <a:pt x="2037" y="819"/>
                  <a:pt x="2036" y="817"/>
                </a:cubicBezTo>
                <a:cubicBezTo>
                  <a:pt x="2033" y="808"/>
                  <a:pt x="2031" y="801"/>
                  <a:pt x="2024" y="796"/>
                </a:cubicBezTo>
                <a:cubicBezTo>
                  <a:pt x="2018" y="791"/>
                  <a:pt x="2016" y="782"/>
                  <a:pt x="2013" y="775"/>
                </a:cubicBezTo>
                <a:cubicBezTo>
                  <a:pt x="2010" y="777"/>
                  <a:pt x="2005" y="782"/>
                  <a:pt x="2002" y="782"/>
                </a:cubicBezTo>
                <a:cubicBezTo>
                  <a:pt x="1995" y="783"/>
                  <a:pt x="1989" y="784"/>
                  <a:pt x="1983" y="785"/>
                </a:cubicBezTo>
                <a:cubicBezTo>
                  <a:pt x="1982" y="785"/>
                  <a:pt x="1978" y="785"/>
                  <a:pt x="1977" y="786"/>
                </a:cubicBezTo>
                <a:cubicBezTo>
                  <a:pt x="1976" y="787"/>
                  <a:pt x="1978" y="791"/>
                  <a:pt x="1977" y="792"/>
                </a:cubicBezTo>
                <a:cubicBezTo>
                  <a:pt x="1974" y="796"/>
                  <a:pt x="1971" y="799"/>
                  <a:pt x="1968" y="802"/>
                </a:cubicBezTo>
                <a:cubicBezTo>
                  <a:pt x="1959" y="811"/>
                  <a:pt x="1950" y="820"/>
                  <a:pt x="1941" y="829"/>
                </a:cubicBezTo>
                <a:cubicBezTo>
                  <a:pt x="1938" y="832"/>
                  <a:pt x="1932" y="834"/>
                  <a:pt x="1929" y="836"/>
                </a:cubicBezTo>
                <a:cubicBezTo>
                  <a:pt x="1924" y="838"/>
                  <a:pt x="1926" y="841"/>
                  <a:pt x="1926" y="847"/>
                </a:cubicBezTo>
                <a:cubicBezTo>
                  <a:pt x="1926" y="852"/>
                  <a:pt x="1927" y="859"/>
                  <a:pt x="1926" y="863"/>
                </a:cubicBezTo>
                <a:cubicBezTo>
                  <a:pt x="1925" y="868"/>
                  <a:pt x="1922" y="874"/>
                  <a:pt x="1923" y="879"/>
                </a:cubicBezTo>
                <a:cubicBezTo>
                  <a:pt x="1924" y="886"/>
                  <a:pt x="1925" y="889"/>
                  <a:pt x="1930" y="894"/>
                </a:cubicBezTo>
                <a:cubicBezTo>
                  <a:pt x="1934" y="898"/>
                  <a:pt x="1935" y="903"/>
                  <a:pt x="1938" y="909"/>
                </a:cubicBezTo>
                <a:cubicBezTo>
                  <a:pt x="1942" y="919"/>
                  <a:pt x="1925" y="928"/>
                  <a:pt x="1924" y="914"/>
                </a:cubicBezTo>
                <a:cubicBezTo>
                  <a:pt x="1923" y="908"/>
                  <a:pt x="1923" y="903"/>
                  <a:pt x="1923" y="897"/>
                </a:cubicBezTo>
                <a:cubicBezTo>
                  <a:pt x="1923" y="891"/>
                  <a:pt x="1921" y="890"/>
                  <a:pt x="1917" y="886"/>
                </a:cubicBezTo>
                <a:cubicBezTo>
                  <a:pt x="1917" y="890"/>
                  <a:pt x="1918" y="894"/>
                  <a:pt x="1914" y="896"/>
                </a:cubicBezTo>
                <a:cubicBezTo>
                  <a:pt x="1911" y="898"/>
                  <a:pt x="1907" y="901"/>
                  <a:pt x="1904" y="903"/>
                </a:cubicBezTo>
                <a:cubicBezTo>
                  <a:pt x="1894" y="884"/>
                  <a:pt x="1885" y="865"/>
                  <a:pt x="1877" y="845"/>
                </a:cubicBezTo>
                <a:cubicBezTo>
                  <a:pt x="1874" y="840"/>
                  <a:pt x="1871" y="834"/>
                  <a:pt x="1869" y="829"/>
                </a:cubicBezTo>
                <a:cubicBezTo>
                  <a:pt x="1868" y="825"/>
                  <a:pt x="1869" y="820"/>
                  <a:pt x="1869" y="816"/>
                </a:cubicBezTo>
                <a:cubicBezTo>
                  <a:pt x="1868" y="803"/>
                  <a:pt x="1868" y="791"/>
                  <a:pt x="1868" y="778"/>
                </a:cubicBezTo>
                <a:cubicBezTo>
                  <a:pt x="1865" y="782"/>
                  <a:pt x="1862" y="786"/>
                  <a:pt x="1860" y="789"/>
                </a:cubicBezTo>
                <a:cubicBezTo>
                  <a:pt x="1857" y="793"/>
                  <a:pt x="1857" y="792"/>
                  <a:pt x="1852" y="792"/>
                </a:cubicBezTo>
                <a:cubicBezTo>
                  <a:pt x="1848" y="792"/>
                  <a:pt x="1842" y="783"/>
                  <a:pt x="1838" y="779"/>
                </a:cubicBezTo>
                <a:cubicBezTo>
                  <a:pt x="1842" y="778"/>
                  <a:pt x="1849" y="779"/>
                  <a:pt x="1850" y="774"/>
                </a:cubicBezTo>
                <a:cubicBezTo>
                  <a:pt x="1848" y="774"/>
                  <a:pt x="1845" y="775"/>
                  <a:pt x="1844" y="774"/>
                </a:cubicBezTo>
                <a:cubicBezTo>
                  <a:pt x="1839" y="773"/>
                  <a:pt x="1833" y="768"/>
                  <a:pt x="1828" y="765"/>
                </a:cubicBezTo>
                <a:cubicBezTo>
                  <a:pt x="1825" y="764"/>
                  <a:pt x="1823" y="755"/>
                  <a:pt x="1821" y="752"/>
                </a:cubicBezTo>
                <a:cubicBezTo>
                  <a:pt x="1820" y="748"/>
                  <a:pt x="1793" y="754"/>
                  <a:pt x="1789" y="755"/>
                </a:cubicBezTo>
                <a:cubicBezTo>
                  <a:pt x="1779" y="756"/>
                  <a:pt x="1769" y="752"/>
                  <a:pt x="1759" y="750"/>
                </a:cubicBezTo>
                <a:cubicBezTo>
                  <a:pt x="1755" y="749"/>
                  <a:pt x="1750" y="749"/>
                  <a:pt x="1748" y="745"/>
                </a:cubicBezTo>
                <a:cubicBezTo>
                  <a:pt x="1744" y="737"/>
                  <a:pt x="1745" y="735"/>
                  <a:pt x="1737" y="738"/>
                </a:cubicBezTo>
                <a:cubicBezTo>
                  <a:pt x="1731" y="740"/>
                  <a:pt x="1727" y="739"/>
                  <a:pt x="1720" y="738"/>
                </a:cubicBezTo>
                <a:cubicBezTo>
                  <a:pt x="1716" y="737"/>
                  <a:pt x="1714" y="732"/>
                  <a:pt x="1710" y="731"/>
                </a:cubicBezTo>
                <a:cubicBezTo>
                  <a:pt x="1703" y="727"/>
                  <a:pt x="1702" y="726"/>
                  <a:pt x="1699" y="719"/>
                </a:cubicBezTo>
                <a:cubicBezTo>
                  <a:pt x="1697" y="714"/>
                  <a:pt x="1696" y="708"/>
                  <a:pt x="1690" y="707"/>
                </a:cubicBezTo>
                <a:cubicBezTo>
                  <a:pt x="1682" y="706"/>
                  <a:pt x="1682" y="706"/>
                  <a:pt x="1676" y="714"/>
                </a:cubicBezTo>
                <a:cubicBezTo>
                  <a:pt x="1674" y="716"/>
                  <a:pt x="1681" y="725"/>
                  <a:pt x="1682" y="728"/>
                </a:cubicBezTo>
                <a:cubicBezTo>
                  <a:pt x="1688" y="737"/>
                  <a:pt x="1693" y="747"/>
                  <a:pt x="1698" y="756"/>
                </a:cubicBezTo>
                <a:cubicBezTo>
                  <a:pt x="1698" y="752"/>
                  <a:pt x="1699" y="747"/>
                  <a:pt x="1700" y="743"/>
                </a:cubicBezTo>
                <a:cubicBezTo>
                  <a:pt x="1703" y="750"/>
                  <a:pt x="1703" y="756"/>
                  <a:pt x="1703" y="764"/>
                </a:cubicBezTo>
                <a:cubicBezTo>
                  <a:pt x="1709" y="763"/>
                  <a:pt x="1720" y="764"/>
                  <a:pt x="1726" y="761"/>
                </a:cubicBezTo>
                <a:cubicBezTo>
                  <a:pt x="1731" y="757"/>
                  <a:pt x="1737" y="748"/>
                  <a:pt x="1741" y="743"/>
                </a:cubicBezTo>
                <a:cubicBezTo>
                  <a:pt x="1742" y="748"/>
                  <a:pt x="1740" y="757"/>
                  <a:pt x="1745" y="760"/>
                </a:cubicBezTo>
                <a:cubicBezTo>
                  <a:pt x="1747" y="762"/>
                  <a:pt x="1750" y="765"/>
                  <a:pt x="1753" y="766"/>
                </a:cubicBezTo>
                <a:cubicBezTo>
                  <a:pt x="1756" y="767"/>
                  <a:pt x="1759" y="766"/>
                  <a:pt x="1760" y="769"/>
                </a:cubicBezTo>
                <a:cubicBezTo>
                  <a:pt x="1761" y="771"/>
                  <a:pt x="1763" y="776"/>
                  <a:pt x="1765" y="777"/>
                </a:cubicBezTo>
                <a:cubicBezTo>
                  <a:pt x="1769" y="777"/>
                  <a:pt x="1767" y="780"/>
                  <a:pt x="1767" y="784"/>
                </a:cubicBezTo>
                <a:cubicBezTo>
                  <a:pt x="1767" y="788"/>
                  <a:pt x="1759" y="795"/>
                  <a:pt x="1756" y="798"/>
                </a:cubicBezTo>
                <a:cubicBezTo>
                  <a:pt x="1756" y="797"/>
                  <a:pt x="1755" y="795"/>
                  <a:pt x="1755" y="794"/>
                </a:cubicBezTo>
                <a:cubicBezTo>
                  <a:pt x="1753" y="799"/>
                  <a:pt x="1751" y="801"/>
                  <a:pt x="1751" y="807"/>
                </a:cubicBezTo>
                <a:cubicBezTo>
                  <a:pt x="1751" y="812"/>
                  <a:pt x="1750" y="811"/>
                  <a:pt x="1746" y="813"/>
                </a:cubicBezTo>
                <a:cubicBezTo>
                  <a:pt x="1742" y="815"/>
                  <a:pt x="1738" y="817"/>
                  <a:pt x="1734" y="819"/>
                </a:cubicBezTo>
                <a:cubicBezTo>
                  <a:pt x="1731" y="820"/>
                  <a:pt x="1731" y="827"/>
                  <a:pt x="1729" y="828"/>
                </a:cubicBezTo>
                <a:cubicBezTo>
                  <a:pt x="1727" y="829"/>
                  <a:pt x="1724" y="826"/>
                  <a:pt x="1722" y="827"/>
                </a:cubicBezTo>
                <a:cubicBezTo>
                  <a:pt x="1719" y="828"/>
                  <a:pt x="1716" y="830"/>
                  <a:pt x="1713" y="831"/>
                </a:cubicBezTo>
                <a:cubicBezTo>
                  <a:pt x="1709" y="833"/>
                  <a:pt x="1710" y="838"/>
                  <a:pt x="1706" y="840"/>
                </a:cubicBezTo>
                <a:cubicBezTo>
                  <a:pt x="1699" y="842"/>
                  <a:pt x="1693" y="844"/>
                  <a:pt x="1686" y="847"/>
                </a:cubicBezTo>
                <a:cubicBezTo>
                  <a:pt x="1684" y="847"/>
                  <a:pt x="1684" y="849"/>
                  <a:pt x="1682" y="851"/>
                </a:cubicBezTo>
                <a:cubicBezTo>
                  <a:pt x="1681" y="853"/>
                  <a:pt x="1679" y="853"/>
                  <a:pt x="1676" y="853"/>
                </a:cubicBezTo>
                <a:cubicBezTo>
                  <a:pt x="1670" y="854"/>
                  <a:pt x="1664" y="856"/>
                  <a:pt x="1659" y="858"/>
                </a:cubicBezTo>
                <a:cubicBezTo>
                  <a:pt x="1654" y="859"/>
                  <a:pt x="1653" y="864"/>
                  <a:pt x="1649" y="864"/>
                </a:cubicBezTo>
                <a:cubicBezTo>
                  <a:pt x="1642" y="864"/>
                  <a:pt x="1641" y="865"/>
                  <a:pt x="1640" y="858"/>
                </a:cubicBezTo>
                <a:cubicBezTo>
                  <a:pt x="1638" y="850"/>
                  <a:pt x="1637" y="843"/>
                  <a:pt x="1635" y="835"/>
                </a:cubicBezTo>
                <a:cubicBezTo>
                  <a:pt x="1633" y="823"/>
                  <a:pt x="1628" y="816"/>
                  <a:pt x="1621" y="806"/>
                </a:cubicBezTo>
                <a:cubicBezTo>
                  <a:pt x="1618" y="800"/>
                  <a:pt x="1617" y="798"/>
                  <a:pt x="1611" y="796"/>
                </a:cubicBezTo>
                <a:cubicBezTo>
                  <a:pt x="1608" y="795"/>
                  <a:pt x="1608" y="784"/>
                  <a:pt x="1607" y="780"/>
                </a:cubicBezTo>
                <a:cubicBezTo>
                  <a:pt x="1606" y="774"/>
                  <a:pt x="1602" y="769"/>
                  <a:pt x="1600" y="764"/>
                </a:cubicBezTo>
                <a:cubicBezTo>
                  <a:pt x="1598" y="761"/>
                  <a:pt x="1595" y="760"/>
                  <a:pt x="1593" y="756"/>
                </a:cubicBezTo>
                <a:cubicBezTo>
                  <a:pt x="1589" y="749"/>
                  <a:pt x="1585" y="742"/>
                  <a:pt x="1581" y="735"/>
                </a:cubicBezTo>
                <a:cubicBezTo>
                  <a:pt x="1579" y="731"/>
                  <a:pt x="1577" y="725"/>
                  <a:pt x="1573" y="726"/>
                </a:cubicBezTo>
                <a:cubicBezTo>
                  <a:pt x="1573" y="722"/>
                  <a:pt x="1574" y="717"/>
                  <a:pt x="1574" y="713"/>
                </a:cubicBezTo>
                <a:cubicBezTo>
                  <a:pt x="1573" y="718"/>
                  <a:pt x="1571" y="723"/>
                  <a:pt x="1569" y="729"/>
                </a:cubicBezTo>
                <a:cubicBezTo>
                  <a:pt x="1563" y="722"/>
                  <a:pt x="1560" y="717"/>
                  <a:pt x="1556" y="709"/>
                </a:cubicBezTo>
                <a:cubicBezTo>
                  <a:pt x="1552" y="714"/>
                  <a:pt x="1559" y="723"/>
                  <a:pt x="1562" y="728"/>
                </a:cubicBezTo>
                <a:cubicBezTo>
                  <a:pt x="1567" y="738"/>
                  <a:pt x="1572" y="748"/>
                  <a:pt x="1576" y="758"/>
                </a:cubicBezTo>
                <a:cubicBezTo>
                  <a:pt x="1579" y="764"/>
                  <a:pt x="1578" y="771"/>
                  <a:pt x="1583" y="776"/>
                </a:cubicBezTo>
                <a:cubicBezTo>
                  <a:pt x="1585" y="778"/>
                  <a:pt x="1589" y="781"/>
                  <a:pt x="1590" y="784"/>
                </a:cubicBezTo>
                <a:cubicBezTo>
                  <a:pt x="1590" y="789"/>
                  <a:pt x="1591" y="794"/>
                  <a:pt x="1592" y="799"/>
                </a:cubicBezTo>
                <a:cubicBezTo>
                  <a:pt x="1592" y="802"/>
                  <a:pt x="1592" y="808"/>
                  <a:pt x="1594" y="810"/>
                </a:cubicBezTo>
                <a:cubicBezTo>
                  <a:pt x="1597" y="812"/>
                  <a:pt x="1601" y="815"/>
                  <a:pt x="1603" y="818"/>
                </a:cubicBezTo>
                <a:cubicBezTo>
                  <a:pt x="1608" y="825"/>
                  <a:pt x="1609" y="835"/>
                  <a:pt x="1612" y="842"/>
                </a:cubicBezTo>
                <a:cubicBezTo>
                  <a:pt x="1613" y="845"/>
                  <a:pt x="1620" y="844"/>
                  <a:pt x="1622" y="846"/>
                </a:cubicBezTo>
                <a:cubicBezTo>
                  <a:pt x="1625" y="849"/>
                  <a:pt x="1627" y="853"/>
                  <a:pt x="1630" y="856"/>
                </a:cubicBezTo>
                <a:cubicBezTo>
                  <a:pt x="1635" y="861"/>
                  <a:pt x="1644" y="867"/>
                  <a:pt x="1637" y="874"/>
                </a:cubicBezTo>
                <a:cubicBezTo>
                  <a:pt x="1642" y="875"/>
                  <a:pt x="1647" y="885"/>
                  <a:pt x="1651" y="884"/>
                </a:cubicBezTo>
                <a:cubicBezTo>
                  <a:pt x="1664" y="881"/>
                  <a:pt x="1677" y="877"/>
                  <a:pt x="1690" y="874"/>
                </a:cubicBezTo>
                <a:cubicBezTo>
                  <a:pt x="1692" y="873"/>
                  <a:pt x="1699" y="870"/>
                  <a:pt x="1701" y="874"/>
                </a:cubicBezTo>
                <a:cubicBezTo>
                  <a:pt x="1703" y="876"/>
                  <a:pt x="1698" y="888"/>
                  <a:pt x="1697" y="891"/>
                </a:cubicBezTo>
                <a:cubicBezTo>
                  <a:pt x="1695" y="901"/>
                  <a:pt x="1687" y="911"/>
                  <a:pt x="1682" y="921"/>
                </a:cubicBezTo>
                <a:cubicBezTo>
                  <a:pt x="1678" y="928"/>
                  <a:pt x="1675" y="937"/>
                  <a:pt x="1669" y="943"/>
                </a:cubicBezTo>
                <a:cubicBezTo>
                  <a:pt x="1653" y="960"/>
                  <a:pt x="1634" y="975"/>
                  <a:pt x="1622" y="996"/>
                </a:cubicBezTo>
                <a:cubicBezTo>
                  <a:pt x="1620" y="1000"/>
                  <a:pt x="1603" y="1023"/>
                  <a:pt x="1606" y="1027"/>
                </a:cubicBezTo>
                <a:cubicBezTo>
                  <a:pt x="1610" y="1035"/>
                  <a:pt x="1610" y="1036"/>
                  <a:pt x="1610" y="1045"/>
                </a:cubicBezTo>
                <a:cubicBezTo>
                  <a:pt x="1609" y="1053"/>
                  <a:pt x="1610" y="1053"/>
                  <a:pt x="1614" y="1059"/>
                </a:cubicBezTo>
                <a:cubicBezTo>
                  <a:pt x="1622" y="1069"/>
                  <a:pt x="1619" y="1084"/>
                  <a:pt x="1620" y="1096"/>
                </a:cubicBezTo>
                <a:cubicBezTo>
                  <a:pt x="1620" y="1105"/>
                  <a:pt x="1613" y="1116"/>
                  <a:pt x="1606" y="1119"/>
                </a:cubicBezTo>
                <a:cubicBezTo>
                  <a:pt x="1602" y="1121"/>
                  <a:pt x="1594" y="1123"/>
                  <a:pt x="1590" y="1126"/>
                </a:cubicBezTo>
                <a:cubicBezTo>
                  <a:pt x="1587" y="1131"/>
                  <a:pt x="1583" y="1136"/>
                  <a:pt x="1579" y="1140"/>
                </a:cubicBezTo>
                <a:cubicBezTo>
                  <a:pt x="1575" y="1144"/>
                  <a:pt x="1571" y="1146"/>
                  <a:pt x="1573" y="1151"/>
                </a:cubicBezTo>
                <a:cubicBezTo>
                  <a:pt x="1575" y="1155"/>
                  <a:pt x="1580" y="1163"/>
                  <a:pt x="1580" y="1167"/>
                </a:cubicBezTo>
                <a:cubicBezTo>
                  <a:pt x="1579" y="1171"/>
                  <a:pt x="1580" y="1182"/>
                  <a:pt x="1577" y="1186"/>
                </a:cubicBezTo>
                <a:cubicBezTo>
                  <a:pt x="1575" y="1189"/>
                  <a:pt x="1566" y="1191"/>
                  <a:pt x="1562" y="1193"/>
                </a:cubicBezTo>
                <a:cubicBezTo>
                  <a:pt x="1557" y="1196"/>
                  <a:pt x="1558" y="1198"/>
                  <a:pt x="1557" y="1205"/>
                </a:cubicBezTo>
                <a:cubicBezTo>
                  <a:pt x="1557" y="1209"/>
                  <a:pt x="1558" y="1218"/>
                  <a:pt x="1555" y="1221"/>
                </a:cubicBezTo>
                <a:cubicBezTo>
                  <a:pt x="1549" y="1231"/>
                  <a:pt x="1543" y="1242"/>
                  <a:pt x="1535" y="1250"/>
                </a:cubicBezTo>
                <a:cubicBezTo>
                  <a:pt x="1531" y="1254"/>
                  <a:pt x="1526" y="1258"/>
                  <a:pt x="1522" y="1262"/>
                </a:cubicBezTo>
                <a:cubicBezTo>
                  <a:pt x="1519" y="1264"/>
                  <a:pt x="1514" y="1270"/>
                  <a:pt x="1511" y="1271"/>
                </a:cubicBezTo>
                <a:cubicBezTo>
                  <a:pt x="1499" y="1273"/>
                  <a:pt x="1488" y="1276"/>
                  <a:pt x="1476" y="1278"/>
                </a:cubicBezTo>
                <a:cubicBezTo>
                  <a:pt x="1471" y="1279"/>
                  <a:pt x="1465" y="1280"/>
                  <a:pt x="1460" y="1282"/>
                </a:cubicBezTo>
                <a:cubicBezTo>
                  <a:pt x="1457" y="1282"/>
                  <a:pt x="1452" y="1275"/>
                  <a:pt x="1450" y="1274"/>
                </a:cubicBezTo>
                <a:cubicBezTo>
                  <a:pt x="1444" y="1268"/>
                  <a:pt x="1444" y="1268"/>
                  <a:pt x="1445" y="1259"/>
                </a:cubicBezTo>
                <a:cubicBezTo>
                  <a:pt x="1445" y="1255"/>
                  <a:pt x="1441" y="1249"/>
                  <a:pt x="1440" y="1246"/>
                </a:cubicBezTo>
                <a:cubicBezTo>
                  <a:pt x="1437" y="1239"/>
                  <a:pt x="1434" y="1232"/>
                  <a:pt x="1432" y="1225"/>
                </a:cubicBezTo>
                <a:cubicBezTo>
                  <a:pt x="1430" y="1221"/>
                  <a:pt x="1425" y="1218"/>
                  <a:pt x="1422" y="1215"/>
                </a:cubicBezTo>
                <a:cubicBezTo>
                  <a:pt x="1420" y="1213"/>
                  <a:pt x="1420" y="1204"/>
                  <a:pt x="1420" y="1201"/>
                </a:cubicBezTo>
                <a:cubicBezTo>
                  <a:pt x="1418" y="1193"/>
                  <a:pt x="1417" y="1185"/>
                  <a:pt x="1416" y="1178"/>
                </a:cubicBezTo>
                <a:cubicBezTo>
                  <a:pt x="1415" y="1167"/>
                  <a:pt x="1409" y="1159"/>
                  <a:pt x="1405" y="1150"/>
                </a:cubicBezTo>
                <a:cubicBezTo>
                  <a:pt x="1402" y="1143"/>
                  <a:pt x="1399" y="1137"/>
                  <a:pt x="1396" y="1131"/>
                </a:cubicBezTo>
                <a:cubicBezTo>
                  <a:pt x="1394" y="1129"/>
                  <a:pt x="1396" y="1124"/>
                  <a:pt x="1397" y="1121"/>
                </a:cubicBezTo>
                <a:cubicBezTo>
                  <a:pt x="1399" y="1107"/>
                  <a:pt x="1399" y="1095"/>
                  <a:pt x="1405" y="1083"/>
                </a:cubicBezTo>
                <a:cubicBezTo>
                  <a:pt x="1412" y="1072"/>
                  <a:pt x="1408" y="1063"/>
                  <a:pt x="1405" y="1052"/>
                </a:cubicBezTo>
                <a:cubicBezTo>
                  <a:pt x="1402" y="1039"/>
                  <a:pt x="1399" y="1027"/>
                  <a:pt x="1396" y="1015"/>
                </a:cubicBezTo>
                <a:cubicBezTo>
                  <a:pt x="1395" y="1011"/>
                  <a:pt x="1390" y="1006"/>
                  <a:pt x="1388" y="1003"/>
                </a:cubicBezTo>
                <a:cubicBezTo>
                  <a:pt x="1384" y="998"/>
                  <a:pt x="1380" y="992"/>
                  <a:pt x="1376" y="986"/>
                </a:cubicBezTo>
                <a:cubicBezTo>
                  <a:pt x="1373" y="983"/>
                  <a:pt x="1375" y="979"/>
                  <a:pt x="1375" y="976"/>
                </a:cubicBezTo>
                <a:cubicBezTo>
                  <a:pt x="1376" y="968"/>
                  <a:pt x="1377" y="960"/>
                  <a:pt x="1378" y="952"/>
                </a:cubicBezTo>
                <a:cubicBezTo>
                  <a:pt x="1379" y="946"/>
                  <a:pt x="1379" y="945"/>
                  <a:pt x="1375" y="940"/>
                </a:cubicBezTo>
                <a:cubicBezTo>
                  <a:pt x="1371" y="934"/>
                  <a:pt x="1371" y="933"/>
                  <a:pt x="1364" y="934"/>
                </a:cubicBezTo>
                <a:cubicBezTo>
                  <a:pt x="1360" y="934"/>
                  <a:pt x="1352" y="937"/>
                  <a:pt x="1350" y="933"/>
                </a:cubicBezTo>
                <a:cubicBezTo>
                  <a:pt x="1345" y="928"/>
                  <a:pt x="1341" y="923"/>
                  <a:pt x="1337" y="918"/>
                </a:cubicBezTo>
                <a:cubicBezTo>
                  <a:pt x="1336" y="916"/>
                  <a:pt x="1311" y="920"/>
                  <a:pt x="1308" y="921"/>
                </a:cubicBezTo>
                <a:cubicBezTo>
                  <a:pt x="1302" y="924"/>
                  <a:pt x="1296" y="927"/>
                  <a:pt x="1290" y="930"/>
                </a:cubicBezTo>
                <a:cubicBezTo>
                  <a:pt x="1286" y="933"/>
                  <a:pt x="1284" y="932"/>
                  <a:pt x="1279" y="930"/>
                </a:cubicBezTo>
                <a:cubicBezTo>
                  <a:pt x="1273" y="929"/>
                  <a:pt x="1270" y="927"/>
                  <a:pt x="1265" y="929"/>
                </a:cubicBezTo>
                <a:cubicBezTo>
                  <a:pt x="1259" y="931"/>
                  <a:pt x="1252" y="934"/>
                  <a:pt x="1246" y="936"/>
                </a:cubicBezTo>
                <a:cubicBezTo>
                  <a:pt x="1243" y="937"/>
                  <a:pt x="1239" y="933"/>
                  <a:pt x="1237" y="931"/>
                </a:cubicBezTo>
                <a:cubicBezTo>
                  <a:pt x="1231" y="926"/>
                  <a:pt x="1224" y="922"/>
                  <a:pt x="1218" y="918"/>
                </a:cubicBezTo>
                <a:cubicBezTo>
                  <a:pt x="1211" y="912"/>
                  <a:pt x="1207" y="909"/>
                  <a:pt x="1202" y="901"/>
                </a:cubicBezTo>
                <a:cubicBezTo>
                  <a:pt x="1194" y="887"/>
                  <a:pt x="1186" y="874"/>
                  <a:pt x="1178" y="860"/>
                </a:cubicBezTo>
                <a:cubicBezTo>
                  <a:pt x="1176" y="856"/>
                  <a:pt x="1173" y="851"/>
                  <a:pt x="1171" y="847"/>
                </a:cubicBezTo>
                <a:cubicBezTo>
                  <a:pt x="1170" y="845"/>
                  <a:pt x="1174" y="837"/>
                  <a:pt x="1175" y="835"/>
                </a:cubicBezTo>
                <a:cubicBezTo>
                  <a:pt x="1176" y="832"/>
                  <a:pt x="1180" y="825"/>
                  <a:pt x="1179" y="821"/>
                </a:cubicBezTo>
                <a:cubicBezTo>
                  <a:pt x="1178" y="815"/>
                  <a:pt x="1176" y="808"/>
                  <a:pt x="1175" y="802"/>
                </a:cubicBezTo>
                <a:cubicBezTo>
                  <a:pt x="1174" y="797"/>
                  <a:pt x="1171" y="789"/>
                  <a:pt x="1171" y="785"/>
                </a:cubicBezTo>
                <a:cubicBezTo>
                  <a:pt x="1171" y="782"/>
                  <a:pt x="1175" y="778"/>
                  <a:pt x="1176" y="776"/>
                </a:cubicBezTo>
                <a:cubicBezTo>
                  <a:pt x="1184" y="762"/>
                  <a:pt x="1191" y="749"/>
                  <a:pt x="1199" y="735"/>
                </a:cubicBezTo>
                <a:cubicBezTo>
                  <a:pt x="1204" y="725"/>
                  <a:pt x="1210" y="723"/>
                  <a:pt x="1219" y="717"/>
                </a:cubicBezTo>
                <a:cubicBezTo>
                  <a:pt x="1224" y="714"/>
                  <a:pt x="1226" y="714"/>
                  <a:pt x="1227" y="708"/>
                </a:cubicBezTo>
                <a:cubicBezTo>
                  <a:pt x="1228" y="701"/>
                  <a:pt x="1229" y="694"/>
                  <a:pt x="1230" y="686"/>
                </a:cubicBezTo>
                <a:cubicBezTo>
                  <a:pt x="1232" y="678"/>
                  <a:pt x="1249" y="676"/>
                  <a:pt x="1252" y="668"/>
                </a:cubicBezTo>
                <a:cubicBezTo>
                  <a:pt x="1254" y="662"/>
                  <a:pt x="1255" y="654"/>
                  <a:pt x="1261" y="653"/>
                </a:cubicBezTo>
                <a:cubicBezTo>
                  <a:pt x="1263" y="652"/>
                  <a:pt x="1267" y="660"/>
                  <a:pt x="1271" y="659"/>
                </a:cubicBezTo>
                <a:cubicBezTo>
                  <a:pt x="1274" y="659"/>
                  <a:pt x="1278" y="656"/>
                  <a:pt x="1280" y="657"/>
                </a:cubicBezTo>
                <a:cubicBezTo>
                  <a:pt x="1281" y="658"/>
                  <a:pt x="1286" y="661"/>
                  <a:pt x="1287" y="661"/>
                </a:cubicBezTo>
                <a:cubicBezTo>
                  <a:pt x="1291" y="658"/>
                  <a:pt x="1296" y="655"/>
                  <a:pt x="1301" y="652"/>
                </a:cubicBezTo>
                <a:cubicBezTo>
                  <a:pt x="1309" y="648"/>
                  <a:pt x="1320" y="645"/>
                  <a:pt x="1330" y="643"/>
                </a:cubicBezTo>
                <a:cubicBezTo>
                  <a:pt x="1332" y="643"/>
                  <a:pt x="1336" y="642"/>
                  <a:pt x="1339" y="642"/>
                </a:cubicBezTo>
                <a:cubicBezTo>
                  <a:pt x="1341" y="643"/>
                  <a:pt x="1344" y="645"/>
                  <a:pt x="1346" y="645"/>
                </a:cubicBezTo>
                <a:cubicBezTo>
                  <a:pt x="1348" y="645"/>
                  <a:pt x="1351" y="642"/>
                  <a:pt x="1353" y="642"/>
                </a:cubicBezTo>
                <a:cubicBezTo>
                  <a:pt x="1355" y="641"/>
                  <a:pt x="1357" y="642"/>
                  <a:pt x="1359" y="642"/>
                </a:cubicBezTo>
                <a:cubicBezTo>
                  <a:pt x="1366" y="642"/>
                  <a:pt x="1370" y="643"/>
                  <a:pt x="1376" y="640"/>
                </a:cubicBezTo>
                <a:cubicBezTo>
                  <a:pt x="1380" y="637"/>
                  <a:pt x="1384" y="641"/>
                  <a:pt x="1389" y="643"/>
                </a:cubicBezTo>
                <a:cubicBezTo>
                  <a:pt x="1386" y="650"/>
                  <a:pt x="1385" y="651"/>
                  <a:pt x="1389" y="658"/>
                </a:cubicBezTo>
                <a:cubicBezTo>
                  <a:pt x="1391" y="661"/>
                  <a:pt x="1384" y="666"/>
                  <a:pt x="1381" y="669"/>
                </a:cubicBezTo>
                <a:cubicBezTo>
                  <a:pt x="1385" y="672"/>
                  <a:pt x="1390" y="678"/>
                  <a:pt x="1394" y="679"/>
                </a:cubicBezTo>
                <a:cubicBezTo>
                  <a:pt x="1402" y="682"/>
                  <a:pt x="1410" y="684"/>
                  <a:pt x="1418" y="686"/>
                </a:cubicBezTo>
                <a:cubicBezTo>
                  <a:pt x="1425" y="687"/>
                  <a:pt x="1423" y="694"/>
                  <a:pt x="1429" y="697"/>
                </a:cubicBezTo>
                <a:cubicBezTo>
                  <a:pt x="1434" y="699"/>
                  <a:pt x="1439" y="698"/>
                  <a:pt x="1444" y="702"/>
                </a:cubicBezTo>
                <a:cubicBezTo>
                  <a:pt x="1451" y="707"/>
                  <a:pt x="1455" y="708"/>
                  <a:pt x="1460" y="699"/>
                </a:cubicBezTo>
                <a:cubicBezTo>
                  <a:pt x="1461" y="697"/>
                  <a:pt x="1457" y="694"/>
                  <a:pt x="1458" y="692"/>
                </a:cubicBezTo>
                <a:cubicBezTo>
                  <a:pt x="1459" y="690"/>
                  <a:pt x="1461" y="685"/>
                  <a:pt x="1463" y="685"/>
                </a:cubicBezTo>
                <a:cubicBezTo>
                  <a:pt x="1470" y="683"/>
                  <a:pt x="1474" y="681"/>
                  <a:pt x="1482" y="684"/>
                </a:cubicBezTo>
                <a:cubicBezTo>
                  <a:pt x="1484" y="684"/>
                  <a:pt x="1482" y="688"/>
                  <a:pt x="1484" y="688"/>
                </a:cubicBezTo>
                <a:cubicBezTo>
                  <a:pt x="1488" y="689"/>
                  <a:pt x="1492" y="690"/>
                  <a:pt x="1495" y="690"/>
                </a:cubicBezTo>
                <a:cubicBezTo>
                  <a:pt x="1498" y="691"/>
                  <a:pt x="1498" y="692"/>
                  <a:pt x="1500" y="695"/>
                </a:cubicBezTo>
                <a:cubicBezTo>
                  <a:pt x="1501" y="697"/>
                  <a:pt x="1503" y="693"/>
                  <a:pt x="1505" y="694"/>
                </a:cubicBezTo>
                <a:cubicBezTo>
                  <a:pt x="1510" y="696"/>
                  <a:pt x="1516" y="697"/>
                  <a:pt x="1522" y="699"/>
                </a:cubicBezTo>
                <a:cubicBezTo>
                  <a:pt x="1528" y="701"/>
                  <a:pt x="1529" y="701"/>
                  <a:pt x="1535" y="698"/>
                </a:cubicBezTo>
                <a:cubicBezTo>
                  <a:pt x="1542" y="695"/>
                  <a:pt x="1543" y="694"/>
                  <a:pt x="1549" y="697"/>
                </a:cubicBezTo>
                <a:cubicBezTo>
                  <a:pt x="1557" y="701"/>
                  <a:pt x="1569" y="699"/>
                  <a:pt x="1573" y="689"/>
                </a:cubicBezTo>
                <a:cubicBezTo>
                  <a:pt x="1575" y="683"/>
                  <a:pt x="1586" y="664"/>
                  <a:pt x="1582" y="658"/>
                </a:cubicBezTo>
                <a:cubicBezTo>
                  <a:pt x="1579" y="654"/>
                  <a:pt x="1585" y="645"/>
                  <a:pt x="1584" y="643"/>
                </a:cubicBezTo>
                <a:cubicBezTo>
                  <a:pt x="1582" y="642"/>
                  <a:pt x="1580" y="644"/>
                  <a:pt x="1579" y="645"/>
                </a:cubicBezTo>
                <a:cubicBezTo>
                  <a:pt x="1577" y="647"/>
                  <a:pt x="1575" y="643"/>
                  <a:pt x="1573" y="644"/>
                </a:cubicBezTo>
                <a:cubicBezTo>
                  <a:pt x="1571" y="644"/>
                  <a:pt x="1569" y="649"/>
                  <a:pt x="1567" y="650"/>
                </a:cubicBezTo>
                <a:cubicBezTo>
                  <a:pt x="1565" y="651"/>
                  <a:pt x="1561" y="650"/>
                  <a:pt x="1559" y="650"/>
                </a:cubicBezTo>
                <a:cubicBezTo>
                  <a:pt x="1554" y="650"/>
                  <a:pt x="1552" y="645"/>
                  <a:pt x="1547" y="644"/>
                </a:cubicBezTo>
                <a:cubicBezTo>
                  <a:pt x="1544" y="644"/>
                  <a:pt x="1541" y="642"/>
                  <a:pt x="1540" y="645"/>
                </a:cubicBezTo>
                <a:cubicBezTo>
                  <a:pt x="1539" y="649"/>
                  <a:pt x="1539" y="649"/>
                  <a:pt x="1535" y="650"/>
                </a:cubicBezTo>
                <a:cubicBezTo>
                  <a:pt x="1531" y="651"/>
                  <a:pt x="1525" y="645"/>
                  <a:pt x="1522" y="643"/>
                </a:cubicBezTo>
                <a:cubicBezTo>
                  <a:pt x="1516" y="640"/>
                  <a:pt x="1506" y="624"/>
                  <a:pt x="1512" y="617"/>
                </a:cubicBezTo>
                <a:cubicBezTo>
                  <a:pt x="1510" y="617"/>
                  <a:pt x="1508" y="617"/>
                  <a:pt x="1506" y="617"/>
                </a:cubicBezTo>
                <a:cubicBezTo>
                  <a:pt x="1505" y="610"/>
                  <a:pt x="1514" y="609"/>
                  <a:pt x="1518" y="609"/>
                </a:cubicBezTo>
                <a:cubicBezTo>
                  <a:pt x="1525" y="608"/>
                  <a:pt x="1529" y="608"/>
                  <a:pt x="1535" y="605"/>
                </a:cubicBezTo>
                <a:cubicBezTo>
                  <a:pt x="1533" y="604"/>
                  <a:pt x="1531" y="603"/>
                  <a:pt x="1529" y="602"/>
                </a:cubicBezTo>
                <a:cubicBezTo>
                  <a:pt x="1530" y="598"/>
                  <a:pt x="1537" y="600"/>
                  <a:pt x="1541" y="600"/>
                </a:cubicBezTo>
                <a:cubicBezTo>
                  <a:pt x="1547" y="601"/>
                  <a:pt x="1547" y="599"/>
                  <a:pt x="1552" y="596"/>
                </a:cubicBezTo>
                <a:cubicBezTo>
                  <a:pt x="1555" y="594"/>
                  <a:pt x="1559" y="591"/>
                  <a:pt x="1563" y="591"/>
                </a:cubicBezTo>
                <a:cubicBezTo>
                  <a:pt x="1568" y="592"/>
                  <a:pt x="1572" y="593"/>
                  <a:pt x="1577" y="591"/>
                </a:cubicBezTo>
                <a:cubicBezTo>
                  <a:pt x="1576" y="593"/>
                  <a:pt x="1578" y="595"/>
                  <a:pt x="1580" y="596"/>
                </a:cubicBezTo>
                <a:cubicBezTo>
                  <a:pt x="1583" y="597"/>
                  <a:pt x="1582" y="593"/>
                  <a:pt x="1585" y="598"/>
                </a:cubicBezTo>
                <a:cubicBezTo>
                  <a:pt x="1586" y="599"/>
                  <a:pt x="1595" y="601"/>
                  <a:pt x="1598" y="602"/>
                </a:cubicBezTo>
                <a:cubicBezTo>
                  <a:pt x="1603" y="604"/>
                  <a:pt x="1606" y="601"/>
                  <a:pt x="1611" y="601"/>
                </a:cubicBezTo>
                <a:cubicBezTo>
                  <a:pt x="1617" y="602"/>
                  <a:pt x="1621" y="600"/>
                  <a:pt x="1625" y="597"/>
                </a:cubicBezTo>
                <a:cubicBezTo>
                  <a:pt x="1629" y="595"/>
                  <a:pt x="1627" y="588"/>
                  <a:pt x="1625" y="585"/>
                </a:cubicBezTo>
                <a:cubicBezTo>
                  <a:pt x="1621" y="581"/>
                  <a:pt x="1617" y="580"/>
                  <a:pt x="1613" y="576"/>
                </a:cubicBezTo>
                <a:cubicBezTo>
                  <a:pt x="1609" y="573"/>
                  <a:pt x="1606" y="568"/>
                  <a:pt x="1600" y="567"/>
                </a:cubicBezTo>
                <a:cubicBezTo>
                  <a:pt x="1600" y="567"/>
                  <a:pt x="1595" y="564"/>
                  <a:pt x="1595" y="564"/>
                </a:cubicBezTo>
                <a:cubicBezTo>
                  <a:pt x="1592" y="562"/>
                  <a:pt x="1590" y="560"/>
                  <a:pt x="1588" y="559"/>
                </a:cubicBezTo>
                <a:cubicBezTo>
                  <a:pt x="1589" y="558"/>
                  <a:pt x="1590" y="556"/>
                  <a:pt x="1590" y="556"/>
                </a:cubicBezTo>
                <a:cubicBezTo>
                  <a:pt x="1592" y="557"/>
                  <a:pt x="1594" y="557"/>
                  <a:pt x="1596" y="558"/>
                </a:cubicBezTo>
                <a:cubicBezTo>
                  <a:pt x="1594" y="551"/>
                  <a:pt x="1598" y="549"/>
                  <a:pt x="1603" y="549"/>
                </a:cubicBezTo>
                <a:cubicBezTo>
                  <a:pt x="1601" y="547"/>
                  <a:pt x="1598" y="546"/>
                  <a:pt x="1597" y="543"/>
                </a:cubicBezTo>
                <a:cubicBezTo>
                  <a:pt x="1599" y="543"/>
                  <a:pt x="1601" y="543"/>
                  <a:pt x="1603" y="543"/>
                </a:cubicBezTo>
                <a:cubicBezTo>
                  <a:pt x="1601" y="538"/>
                  <a:pt x="1607" y="542"/>
                  <a:pt x="1608" y="539"/>
                </a:cubicBezTo>
                <a:cubicBezTo>
                  <a:pt x="1609" y="535"/>
                  <a:pt x="1604" y="537"/>
                  <a:pt x="1603" y="537"/>
                </a:cubicBezTo>
                <a:cubicBezTo>
                  <a:pt x="1598" y="538"/>
                  <a:pt x="1592" y="538"/>
                  <a:pt x="1589" y="543"/>
                </a:cubicBezTo>
                <a:cubicBezTo>
                  <a:pt x="1589" y="542"/>
                  <a:pt x="1589" y="542"/>
                  <a:pt x="1589" y="541"/>
                </a:cubicBezTo>
                <a:cubicBezTo>
                  <a:pt x="1583" y="542"/>
                  <a:pt x="1581" y="543"/>
                  <a:pt x="1577" y="547"/>
                </a:cubicBezTo>
                <a:cubicBezTo>
                  <a:pt x="1577" y="547"/>
                  <a:pt x="1577" y="546"/>
                  <a:pt x="1578" y="545"/>
                </a:cubicBezTo>
                <a:cubicBezTo>
                  <a:pt x="1572" y="545"/>
                  <a:pt x="1575" y="552"/>
                  <a:pt x="1577" y="555"/>
                </a:cubicBezTo>
                <a:cubicBezTo>
                  <a:pt x="1580" y="558"/>
                  <a:pt x="1584" y="556"/>
                  <a:pt x="1589" y="556"/>
                </a:cubicBezTo>
                <a:cubicBezTo>
                  <a:pt x="1586" y="562"/>
                  <a:pt x="1582" y="558"/>
                  <a:pt x="1578" y="560"/>
                </a:cubicBezTo>
                <a:cubicBezTo>
                  <a:pt x="1574" y="562"/>
                  <a:pt x="1567" y="569"/>
                  <a:pt x="1563" y="565"/>
                </a:cubicBezTo>
                <a:cubicBezTo>
                  <a:pt x="1565" y="558"/>
                  <a:pt x="1562" y="559"/>
                  <a:pt x="1556" y="556"/>
                </a:cubicBezTo>
                <a:cubicBezTo>
                  <a:pt x="1559" y="555"/>
                  <a:pt x="1570" y="551"/>
                  <a:pt x="1563" y="548"/>
                </a:cubicBezTo>
                <a:cubicBezTo>
                  <a:pt x="1560" y="547"/>
                  <a:pt x="1557" y="548"/>
                  <a:pt x="1555" y="548"/>
                </a:cubicBezTo>
                <a:cubicBezTo>
                  <a:pt x="1553" y="548"/>
                  <a:pt x="1551" y="545"/>
                  <a:pt x="1549" y="544"/>
                </a:cubicBezTo>
                <a:cubicBezTo>
                  <a:pt x="1552" y="544"/>
                  <a:pt x="1556" y="546"/>
                  <a:pt x="1558" y="543"/>
                </a:cubicBezTo>
                <a:cubicBezTo>
                  <a:pt x="1555" y="544"/>
                  <a:pt x="1546" y="540"/>
                  <a:pt x="1544" y="543"/>
                </a:cubicBezTo>
                <a:cubicBezTo>
                  <a:pt x="1542" y="545"/>
                  <a:pt x="1535" y="550"/>
                  <a:pt x="1535" y="554"/>
                </a:cubicBezTo>
                <a:cubicBezTo>
                  <a:pt x="1534" y="556"/>
                  <a:pt x="1534" y="560"/>
                  <a:pt x="1533" y="562"/>
                </a:cubicBezTo>
                <a:cubicBezTo>
                  <a:pt x="1532" y="563"/>
                  <a:pt x="1528" y="563"/>
                  <a:pt x="1528" y="565"/>
                </a:cubicBezTo>
                <a:cubicBezTo>
                  <a:pt x="1526" y="571"/>
                  <a:pt x="1527" y="576"/>
                  <a:pt x="1522" y="579"/>
                </a:cubicBezTo>
                <a:cubicBezTo>
                  <a:pt x="1517" y="582"/>
                  <a:pt x="1518" y="588"/>
                  <a:pt x="1520" y="593"/>
                </a:cubicBezTo>
                <a:cubicBezTo>
                  <a:pt x="1522" y="595"/>
                  <a:pt x="1530" y="599"/>
                  <a:pt x="1529" y="600"/>
                </a:cubicBezTo>
                <a:cubicBezTo>
                  <a:pt x="1528" y="604"/>
                  <a:pt x="1521" y="599"/>
                  <a:pt x="1518" y="602"/>
                </a:cubicBezTo>
                <a:cubicBezTo>
                  <a:pt x="1514" y="605"/>
                  <a:pt x="1510" y="609"/>
                  <a:pt x="1507" y="613"/>
                </a:cubicBezTo>
                <a:cubicBezTo>
                  <a:pt x="1506" y="608"/>
                  <a:pt x="1508" y="608"/>
                  <a:pt x="1511" y="606"/>
                </a:cubicBezTo>
                <a:cubicBezTo>
                  <a:pt x="1509" y="605"/>
                  <a:pt x="1507" y="605"/>
                  <a:pt x="1504" y="604"/>
                </a:cubicBezTo>
                <a:cubicBezTo>
                  <a:pt x="1500" y="602"/>
                  <a:pt x="1498" y="603"/>
                  <a:pt x="1494" y="602"/>
                </a:cubicBezTo>
                <a:cubicBezTo>
                  <a:pt x="1492" y="602"/>
                  <a:pt x="1490" y="603"/>
                  <a:pt x="1488" y="604"/>
                </a:cubicBezTo>
                <a:cubicBezTo>
                  <a:pt x="1487" y="605"/>
                  <a:pt x="1489" y="608"/>
                  <a:pt x="1488" y="608"/>
                </a:cubicBezTo>
                <a:cubicBezTo>
                  <a:pt x="1485" y="611"/>
                  <a:pt x="1483" y="609"/>
                  <a:pt x="1480" y="607"/>
                </a:cubicBezTo>
                <a:cubicBezTo>
                  <a:pt x="1477" y="610"/>
                  <a:pt x="1480" y="613"/>
                  <a:pt x="1482" y="616"/>
                </a:cubicBezTo>
                <a:cubicBezTo>
                  <a:pt x="1485" y="621"/>
                  <a:pt x="1485" y="620"/>
                  <a:pt x="1481" y="624"/>
                </a:cubicBezTo>
                <a:cubicBezTo>
                  <a:pt x="1486" y="627"/>
                  <a:pt x="1491" y="629"/>
                  <a:pt x="1490" y="636"/>
                </a:cubicBezTo>
                <a:cubicBezTo>
                  <a:pt x="1487" y="633"/>
                  <a:pt x="1485" y="631"/>
                  <a:pt x="1482" y="634"/>
                </a:cubicBezTo>
                <a:cubicBezTo>
                  <a:pt x="1486" y="635"/>
                  <a:pt x="1486" y="638"/>
                  <a:pt x="1484" y="640"/>
                </a:cubicBezTo>
                <a:cubicBezTo>
                  <a:pt x="1481" y="642"/>
                  <a:pt x="1482" y="643"/>
                  <a:pt x="1483" y="647"/>
                </a:cubicBezTo>
                <a:cubicBezTo>
                  <a:pt x="1480" y="646"/>
                  <a:pt x="1478" y="647"/>
                  <a:pt x="1476" y="643"/>
                </a:cubicBezTo>
                <a:cubicBezTo>
                  <a:pt x="1475" y="640"/>
                  <a:pt x="1473" y="641"/>
                  <a:pt x="1471" y="643"/>
                </a:cubicBezTo>
                <a:cubicBezTo>
                  <a:pt x="1469" y="635"/>
                  <a:pt x="1467" y="634"/>
                  <a:pt x="1473" y="629"/>
                </a:cubicBezTo>
                <a:cubicBezTo>
                  <a:pt x="1467" y="629"/>
                  <a:pt x="1467" y="628"/>
                  <a:pt x="1464" y="622"/>
                </a:cubicBezTo>
                <a:cubicBezTo>
                  <a:pt x="1461" y="619"/>
                  <a:pt x="1460" y="614"/>
                  <a:pt x="1457" y="612"/>
                </a:cubicBezTo>
                <a:cubicBezTo>
                  <a:pt x="1452" y="608"/>
                  <a:pt x="1454" y="605"/>
                  <a:pt x="1455" y="598"/>
                </a:cubicBezTo>
                <a:cubicBezTo>
                  <a:pt x="1455" y="592"/>
                  <a:pt x="1453" y="592"/>
                  <a:pt x="1449" y="588"/>
                </a:cubicBezTo>
                <a:cubicBezTo>
                  <a:pt x="1443" y="584"/>
                  <a:pt x="1436" y="577"/>
                  <a:pt x="1428" y="576"/>
                </a:cubicBezTo>
                <a:cubicBezTo>
                  <a:pt x="1426" y="576"/>
                  <a:pt x="1422" y="570"/>
                  <a:pt x="1421" y="568"/>
                </a:cubicBezTo>
                <a:cubicBezTo>
                  <a:pt x="1420" y="562"/>
                  <a:pt x="1419" y="560"/>
                  <a:pt x="1415" y="557"/>
                </a:cubicBezTo>
                <a:cubicBezTo>
                  <a:pt x="1412" y="563"/>
                  <a:pt x="1410" y="560"/>
                  <a:pt x="1409" y="555"/>
                </a:cubicBezTo>
                <a:cubicBezTo>
                  <a:pt x="1408" y="551"/>
                  <a:pt x="1409" y="552"/>
                  <a:pt x="1404" y="553"/>
                </a:cubicBezTo>
                <a:cubicBezTo>
                  <a:pt x="1400" y="555"/>
                  <a:pt x="1397" y="555"/>
                  <a:pt x="1400" y="561"/>
                </a:cubicBezTo>
                <a:cubicBezTo>
                  <a:pt x="1401" y="562"/>
                  <a:pt x="1397" y="567"/>
                  <a:pt x="1401" y="569"/>
                </a:cubicBezTo>
                <a:cubicBezTo>
                  <a:pt x="1403" y="572"/>
                  <a:pt x="1408" y="574"/>
                  <a:pt x="1410" y="577"/>
                </a:cubicBezTo>
                <a:cubicBezTo>
                  <a:pt x="1412" y="580"/>
                  <a:pt x="1412" y="584"/>
                  <a:pt x="1415" y="587"/>
                </a:cubicBezTo>
                <a:cubicBezTo>
                  <a:pt x="1418" y="590"/>
                  <a:pt x="1420" y="592"/>
                  <a:pt x="1424" y="592"/>
                </a:cubicBezTo>
                <a:cubicBezTo>
                  <a:pt x="1427" y="592"/>
                  <a:pt x="1432" y="592"/>
                  <a:pt x="1427" y="596"/>
                </a:cubicBezTo>
                <a:cubicBezTo>
                  <a:pt x="1431" y="599"/>
                  <a:pt x="1451" y="607"/>
                  <a:pt x="1446" y="614"/>
                </a:cubicBezTo>
                <a:cubicBezTo>
                  <a:pt x="1444" y="613"/>
                  <a:pt x="1438" y="605"/>
                  <a:pt x="1436" y="607"/>
                </a:cubicBezTo>
                <a:cubicBezTo>
                  <a:pt x="1433" y="609"/>
                  <a:pt x="1433" y="610"/>
                  <a:pt x="1432" y="613"/>
                </a:cubicBezTo>
                <a:cubicBezTo>
                  <a:pt x="1432" y="616"/>
                  <a:pt x="1434" y="616"/>
                  <a:pt x="1436" y="617"/>
                </a:cubicBezTo>
                <a:cubicBezTo>
                  <a:pt x="1441" y="622"/>
                  <a:pt x="1432" y="623"/>
                  <a:pt x="1432" y="626"/>
                </a:cubicBezTo>
                <a:cubicBezTo>
                  <a:pt x="1433" y="630"/>
                  <a:pt x="1425" y="636"/>
                  <a:pt x="1425" y="630"/>
                </a:cubicBezTo>
                <a:cubicBezTo>
                  <a:pt x="1421" y="632"/>
                  <a:pt x="1420" y="637"/>
                  <a:pt x="1422" y="641"/>
                </a:cubicBezTo>
                <a:cubicBezTo>
                  <a:pt x="1424" y="645"/>
                  <a:pt x="1416" y="646"/>
                  <a:pt x="1415" y="643"/>
                </a:cubicBezTo>
                <a:cubicBezTo>
                  <a:pt x="1414" y="637"/>
                  <a:pt x="1395" y="638"/>
                  <a:pt x="1402" y="630"/>
                </a:cubicBezTo>
                <a:cubicBezTo>
                  <a:pt x="1403" y="631"/>
                  <a:pt x="1414" y="632"/>
                  <a:pt x="1416" y="631"/>
                </a:cubicBezTo>
                <a:cubicBezTo>
                  <a:pt x="1419" y="631"/>
                  <a:pt x="1423" y="631"/>
                  <a:pt x="1426" y="629"/>
                </a:cubicBezTo>
                <a:cubicBezTo>
                  <a:pt x="1428" y="628"/>
                  <a:pt x="1426" y="626"/>
                  <a:pt x="1429" y="624"/>
                </a:cubicBezTo>
                <a:cubicBezTo>
                  <a:pt x="1430" y="624"/>
                  <a:pt x="1426" y="612"/>
                  <a:pt x="1425" y="612"/>
                </a:cubicBezTo>
                <a:cubicBezTo>
                  <a:pt x="1423" y="611"/>
                  <a:pt x="1419" y="611"/>
                  <a:pt x="1420" y="609"/>
                </a:cubicBezTo>
                <a:cubicBezTo>
                  <a:pt x="1420" y="606"/>
                  <a:pt x="1417" y="605"/>
                  <a:pt x="1415" y="606"/>
                </a:cubicBezTo>
                <a:cubicBezTo>
                  <a:pt x="1415" y="603"/>
                  <a:pt x="1410" y="599"/>
                  <a:pt x="1408" y="599"/>
                </a:cubicBezTo>
                <a:cubicBezTo>
                  <a:pt x="1404" y="600"/>
                  <a:pt x="1401" y="596"/>
                  <a:pt x="1398" y="593"/>
                </a:cubicBezTo>
                <a:cubicBezTo>
                  <a:pt x="1393" y="588"/>
                  <a:pt x="1386" y="585"/>
                  <a:pt x="1385" y="579"/>
                </a:cubicBezTo>
                <a:cubicBezTo>
                  <a:pt x="1383" y="572"/>
                  <a:pt x="1383" y="572"/>
                  <a:pt x="1378" y="569"/>
                </a:cubicBezTo>
                <a:cubicBezTo>
                  <a:pt x="1375" y="567"/>
                  <a:pt x="1371" y="566"/>
                  <a:pt x="1369" y="569"/>
                </a:cubicBezTo>
                <a:cubicBezTo>
                  <a:pt x="1368" y="570"/>
                  <a:pt x="1353" y="581"/>
                  <a:pt x="1351" y="581"/>
                </a:cubicBezTo>
                <a:cubicBezTo>
                  <a:pt x="1346" y="579"/>
                  <a:pt x="1341" y="578"/>
                  <a:pt x="1336" y="576"/>
                </a:cubicBezTo>
                <a:cubicBezTo>
                  <a:pt x="1334" y="575"/>
                  <a:pt x="1330" y="580"/>
                  <a:pt x="1328" y="582"/>
                </a:cubicBezTo>
                <a:cubicBezTo>
                  <a:pt x="1327" y="583"/>
                  <a:pt x="1330" y="591"/>
                  <a:pt x="1328" y="593"/>
                </a:cubicBezTo>
                <a:cubicBezTo>
                  <a:pt x="1326" y="596"/>
                  <a:pt x="1319" y="598"/>
                  <a:pt x="1317" y="599"/>
                </a:cubicBezTo>
                <a:cubicBezTo>
                  <a:pt x="1309" y="603"/>
                  <a:pt x="1306" y="610"/>
                  <a:pt x="1301" y="618"/>
                </a:cubicBezTo>
                <a:cubicBezTo>
                  <a:pt x="1300" y="620"/>
                  <a:pt x="1306" y="623"/>
                  <a:pt x="1303" y="627"/>
                </a:cubicBezTo>
                <a:cubicBezTo>
                  <a:pt x="1301" y="629"/>
                  <a:pt x="1296" y="633"/>
                  <a:pt x="1298" y="636"/>
                </a:cubicBezTo>
                <a:cubicBezTo>
                  <a:pt x="1296" y="636"/>
                  <a:pt x="1292" y="637"/>
                  <a:pt x="1291" y="638"/>
                </a:cubicBezTo>
                <a:cubicBezTo>
                  <a:pt x="1290" y="640"/>
                  <a:pt x="1288" y="644"/>
                  <a:pt x="1287" y="644"/>
                </a:cubicBezTo>
                <a:cubicBezTo>
                  <a:pt x="1281" y="645"/>
                  <a:pt x="1276" y="645"/>
                  <a:pt x="1271" y="644"/>
                </a:cubicBezTo>
                <a:cubicBezTo>
                  <a:pt x="1267" y="644"/>
                  <a:pt x="1264" y="650"/>
                  <a:pt x="1261" y="651"/>
                </a:cubicBezTo>
                <a:cubicBezTo>
                  <a:pt x="1257" y="652"/>
                  <a:pt x="1251" y="645"/>
                  <a:pt x="1255" y="642"/>
                </a:cubicBezTo>
                <a:cubicBezTo>
                  <a:pt x="1252" y="644"/>
                  <a:pt x="1250" y="637"/>
                  <a:pt x="1245" y="640"/>
                </a:cubicBezTo>
                <a:cubicBezTo>
                  <a:pt x="1241" y="642"/>
                  <a:pt x="1238" y="639"/>
                  <a:pt x="1234" y="642"/>
                </a:cubicBezTo>
                <a:cubicBezTo>
                  <a:pt x="1235" y="639"/>
                  <a:pt x="1236" y="636"/>
                  <a:pt x="1235" y="633"/>
                </a:cubicBezTo>
                <a:cubicBezTo>
                  <a:pt x="1235" y="631"/>
                  <a:pt x="1235" y="629"/>
                  <a:pt x="1235" y="628"/>
                </a:cubicBezTo>
                <a:cubicBezTo>
                  <a:pt x="1235" y="626"/>
                  <a:pt x="1233" y="628"/>
                  <a:pt x="1232" y="627"/>
                </a:cubicBezTo>
                <a:cubicBezTo>
                  <a:pt x="1229" y="623"/>
                  <a:pt x="1232" y="621"/>
                  <a:pt x="1233" y="616"/>
                </a:cubicBezTo>
                <a:cubicBezTo>
                  <a:pt x="1234" y="611"/>
                  <a:pt x="1238" y="603"/>
                  <a:pt x="1236" y="599"/>
                </a:cubicBezTo>
                <a:cubicBezTo>
                  <a:pt x="1234" y="594"/>
                  <a:pt x="1235" y="589"/>
                  <a:pt x="1236" y="584"/>
                </a:cubicBezTo>
                <a:cubicBezTo>
                  <a:pt x="1233" y="587"/>
                  <a:pt x="1231" y="582"/>
                  <a:pt x="1232" y="580"/>
                </a:cubicBezTo>
                <a:cubicBezTo>
                  <a:pt x="1233" y="577"/>
                  <a:pt x="1238" y="577"/>
                  <a:pt x="1240" y="577"/>
                </a:cubicBezTo>
                <a:cubicBezTo>
                  <a:pt x="1240" y="576"/>
                  <a:pt x="1240" y="576"/>
                  <a:pt x="1239" y="575"/>
                </a:cubicBezTo>
                <a:cubicBezTo>
                  <a:pt x="1244" y="571"/>
                  <a:pt x="1246" y="577"/>
                  <a:pt x="1250" y="576"/>
                </a:cubicBezTo>
                <a:cubicBezTo>
                  <a:pt x="1256" y="574"/>
                  <a:pt x="1259" y="574"/>
                  <a:pt x="1264" y="576"/>
                </a:cubicBezTo>
                <a:cubicBezTo>
                  <a:pt x="1269" y="577"/>
                  <a:pt x="1273" y="575"/>
                  <a:pt x="1277" y="576"/>
                </a:cubicBezTo>
                <a:cubicBezTo>
                  <a:pt x="1280" y="577"/>
                  <a:pt x="1285" y="578"/>
                  <a:pt x="1288" y="578"/>
                </a:cubicBezTo>
                <a:cubicBezTo>
                  <a:pt x="1296" y="576"/>
                  <a:pt x="1295" y="560"/>
                  <a:pt x="1295" y="554"/>
                </a:cubicBezTo>
                <a:cubicBezTo>
                  <a:pt x="1295" y="548"/>
                  <a:pt x="1296" y="546"/>
                  <a:pt x="1290" y="544"/>
                </a:cubicBezTo>
                <a:cubicBezTo>
                  <a:pt x="1287" y="543"/>
                  <a:pt x="1286" y="537"/>
                  <a:pt x="1287" y="536"/>
                </a:cubicBezTo>
                <a:cubicBezTo>
                  <a:pt x="1284" y="536"/>
                  <a:pt x="1285" y="534"/>
                  <a:pt x="1284" y="534"/>
                </a:cubicBezTo>
                <a:cubicBezTo>
                  <a:pt x="1283" y="533"/>
                  <a:pt x="1279" y="533"/>
                  <a:pt x="1279" y="533"/>
                </a:cubicBezTo>
                <a:cubicBezTo>
                  <a:pt x="1276" y="531"/>
                  <a:pt x="1275" y="529"/>
                  <a:pt x="1272" y="530"/>
                </a:cubicBezTo>
                <a:cubicBezTo>
                  <a:pt x="1270" y="530"/>
                  <a:pt x="1269" y="530"/>
                  <a:pt x="1267" y="527"/>
                </a:cubicBezTo>
                <a:cubicBezTo>
                  <a:pt x="1268" y="527"/>
                  <a:pt x="1269" y="527"/>
                  <a:pt x="1270" y="526"/>
                </a:cubicBezTo>
                <a:cubicBezTo>
                  <a:pt x="1268" y="525"/>
                  <a:pt x="1267" y="524"/>
                  <a:pt x="1267" y="522"/>
                </a:cubicBezTo>
                <a:cubicBezTo>
                  <a:pt x="1270" y="521"/>
                  <a:pt x="1274" y="522"/>
                  <a:pt x="1277" y="520"/>
                </a:cubicBezTo>
                <a:cubicBezTo>
                  <a:pt x="1283" y="516"/>
                  <a:pt x="1279" y="523"/>
                  <a:pt x="1283" y="522"/>
                </a:cubicBezTo>
                <a:cubicBezTo>
                  <a:pt x="1285" y="522"/>
                  <a:pt x="1292" y="521"/>
                  <a:pt x="1292" y="519"/>
                </a:cubicBezTo>
                <a:cubicBezTo>
                  <a:pt x="1291" y="515"/>
                  <a:pt x="1290" y="512"/>
                  <a:pt x="1289" y="509"/>
                </a:cubicBezTo>
                <a:cubicBezTo>
                  <a:pt x="1290" y="509"/>
                  <a:pt x="1293" y="509"/>
                  <a:pt x="1294" y="511"/>
                </a:cubicBezTo>
                <a:cubicBezTo>
                  <a:pt x="1295" y="513"/>
                  <a:pt x="1294" y="513"/>
                  <a:pt x="1297" y="513"/>
                </a:cubicBezTo>
                <a:cubicBezTo>
                  <a:pt x="1301" y="514"/>
                  <a:pt x="1303" y="514"/>
                  <a:pt x="1307" y="512"/>
                </a:cubicBezTo>
                <a:cubicBezTo>
                  <a:pt x="1306" y="512"/>
                  <a:pt x="1305" y="511"/>
                  <a:pt x="1304" y="511"/>
                </a:cubicBezTo>
                <a:cubicBezTo>
                  <a:pt x="1307" y="508"/>
                  <a:pt x="1311" y="507"/>
                  <a:pt x="1314" y="505"/>
                </a:cubicBezTo>
                <a:cubicBezTo>
                  <a:pt x="1319" y="503"/>
                  <a:pt x="1314" y="500"/>
                  <a:pt x="1316" y="496"/>
                </a:cubicBezTo>
                <a:cubicBezTo>
                  <a:pt x="1317" y="495"/>
                  <a:pt x="1324" y="493"/>
                  <a:pt x="1326" y="492"/>
                </a:cubicBezTo>
                <a:cubicBezTo>
                  <a:pt x="1330" y="490"/>
                  <a:pt x="1332" y="490"/>
                  <a:pt x="1336" y="491"/>
                </a:cubicBezTo>
                <a:cubicBezTo>
                  <a:pt x="1335" y="490"/>
                  <a:pt x="1331" y="490"/>
                  <a:pt x="1331" y="488"/>
                </a:cubicBezTo>
                <a:cubicBezTo>
                  <a:pt x="1331" y="488"/>
                  <a:pt x="1335" y="487"/>
                  <a:pt x="1335" y="487"/>
                </a:cubicBezTo>
                <a:cubicBezTo>
                  <a:pt x="1336" y="486"/>
                  <a:pt x="1335" y="485"/>
                  <a:pt x="1336" y="484"/>
                </a:cubicBezTo>
                <a:cubicBezTo>
                  <a:pt x="1338" y="480"/>
                  <a:pt x="1339" y="478"/>
                  <a:pt x="1340" y="474"/>
                </a:cubicBezTo>
                <a:cubicBezTo>
                  <a:pt x="1340" y="472"/>
                  <a:pt x="1343" y="473"/>
                  <a:pt x="1345" y="471"/>
                </a:cubicBezTo>
                <a:cubicBezTo>
                  <a:pt x="1349" y="466"/>
                  <a:pt x="1353" y="469"/>
                  <a:pt x="1358" y="468"/>
                </a:cubicBezTo>
                <a:cubicBezTo>
                  <a:pt x="1359" y="467"/>
                  <a:pt x="1358" y="465"/>
                  <a:pt x="1359" y="465"/>
                </a:cubicBezTo>
                <a:cubicBezTo>
                  <a:pt x="1361" y="465"/>
                  <a:pt x="1362" y="464"/>
                  <a:pt x="1363" y="464"/>
                </a:cubicBezTo>
                <a:cubicBezTo>
                  <a:pt x="1365" y="464"/>
                  <a:pt x="1368" y="465"/>
                  <a:pt x="1370" y="465"/>
                </a:cubicBezTo>
                <a:cubicBezTo>
                  <a:pt x="1369" y="461"/>
                  <a:pt x="1372" y="462"/>
                  <a:pt x="1375" y="462"/>
                </a:cubicBezTo>
                <a:cubicBezTo>
                  <a:pt x="1374" y="461"/>
                  <a:pt x="1369" y="457"/>
                  <a:pt x="1371" y="456"/>
                </a:cubicBezTo>
                <a:cubicBezTo>
                  <a:pt x="1375" y="453"/>
                  <a:pt x="1372" y="453"/>
                  <a:pt x="1371" y="450"/>
                </a:cubicBezTo>
                <a:cubicBezTo>
                  <a:pt x="1370" y="446"/>
                  <a:pt x="1372" y="444"/>
                  <a:pt x="1369" y="442"/>
                </a:cubicBezTo>
                <a:cubicBezTo>
                  <a:pt x="1366" y="440"/>
                  <a:pt x="1367" y="438"/>
                  <a:pt x="1367" y="435"/>
                </a:cubicBezTo>
                <a:cubicBezTo>
                  <a:pt x="1366" y="429"/>
                  <a:pt x="1368" y="423"/>
                  <a:pt x="1374" y="423"/>
                </a:cubicBezTo>
                <a:cubicBezTo>
                  <a:pt x="1378" y="422"/>
                  <a:pt x="1382" y="418"/>
                  <a:pt x="1386" y="415"/>
                </a:cubicBezTo>
                <a:cubicBezTo>
                  <a:pt x="1383" y="420"/>
                  <a:pt x="1382" y="429"/>
                  <a:pt x="1388" y="431"/>
                </a:cubicBezTo>
                <a:cubicBezTo>
                  <a:pt x="1384" y="437"/>
                  <a:pt x="1377" y="439"/>
                  <a:pt x="1378" y="447"/>
                </a:cubicBezTo>
                <a:cubicBezTo>
                  <a:pt x="1379" y="453"/>
                  <a:pt x="1385" y="458"/>
                  <a:pt x="1391" y="456"/>
                </a:cubicBezTo>
                <a:cubicBezTo>
                  <a:pt x="1390" y="457"/>
                  <a:pt x="1389" y="459"/>
                  <a:pt x="1388" y="461"/>
                </a:cubicBezTo>
                <a:cubicBezTo>
                  <a:pt x="1394" y="464"/>
                  <a:pt x="1398" y="456"/>
                  <a:pt x="1403" y="456"/>
                </a:cubicBezTo>
                <a:cubicBezTo>
                  <a:pt x="1405" y="455"/>
                  <a:pt x="1409" y="458"/>
                  <a:pt x="1410" y="460"/>
                </a:cubicBezTo>
                <a:cubicBezTo>
                  <a:pt x="1411" y="463"/>
                  <a:pt x="1414" y="464"/>
                  <a:pt x="1417" y="465"/>
                </a:cubicBezTo>
                <a:cubicBezTo>
                  <a:pt x="1417" y="465"/>
                  <a:pt x="1417" y="463"/>
                  <a:pt x="1417" y="462"/>
                </a:cubicBezTo>
                <a:cubicBezTo>
                  <a:pt x="1416" y="462"/>
                  <a:pt x="1414" y="462"/>
                  <a:pt x="1412" y="462"/>
                </a:cubicBezTo>
                <a:cubicBezTo>
                  <a:pt x="1416" y="460"/>
                  <a:pt x="1428" y="460"/>
                  <a:pt x="1430" y="457"/>
                </a:cubicBezTo>
                <a:cubicBezTo>
                  <a:pt x="1434" y="451"/>
                  <a:pt x="1445" y="448"/>
                  <a:pt x="1450" y="453"/>
                </a:cubicBezTo>
                <a:cubicBezTo>
                  <a:pt x="1449" y="452"/>
                  <a:pt x="1448" y="452"/>
                  <a:pt x="1447" y="451"/>
                </a:cubicBezTo>
                <a:cubicBezTo>
                  <a:pt x="1447" y="456"/>
                  <a:pt x="1454" y="457"/>
                  <a:pt x="1456" y="454"/>
                </a:cubicBezTo>
                <a:cubicBezTo>
                  <a:pt x="1457" y="453"/>
                  <a:pt x="1458" y="450"/>
                  <a:pt x="1459" y="449"/>
                </a:cubicBezTo>
                <a:cubicBezTo>
                  <a:pt x="1459" y="449"/>
                  <a:pt x="1461" y="449"/>
                  <a:pt x="1461" y="448"/>
                </a:cubicBezTo>
                <a:cubicBezTo>
                  <a:pt x="1463" y="447"/>
                  <a:pt x="1465" y="446"/>
                  <a:pt x="1467" y="444"/>
                </a:cubicBezTo>
                <a:cubicBezTo>
                  <a:pt x="1466" y="446"/>
                  <a:pt x="1465" y="447"/>
                  <a:pt x="1463" y="449"/>
                </a:cubicBezTo>
                <a:cubicBezTo>
                  <a:pt x="1472" y="453"/>
                  <a:pt x="1467" y="437"/>
                  <a:pt x="1466" y="433"/>
                </a:cubicBezTo>
                <a:cubicBezTo>
                  <a:pt x="1466" y="430"/>
                  <a:pt x="1467" y="427"/>
                  <a:pt x="1469" y="425"/>
                </a:cubicBezTo>
                <a:cubicBezTo>
                  <a:pt x="1471" y="423"/>
                  <a:pt x="1469" y="419"/>
                  <a:pt x="1472" y="417"/>
                </a:cubicBezTo>
                <a:cubicBezTo>
                  <a:pt x="1480" y="411"/>
                  <a:pt x="1482" y="424"/>
                  <a:pt x="1488" y="424"/>
                </a:cubicBezTo>
                <a:cubicBezTo>
                  <a:pt x="1491" y="425"/>
                  <a:pt x="1493" y="420"/>
                  <a:pt x="1493" y="417"/>
                </a:cubicBezTo>
                <a:cubicBezTo>
                  <a:pt x="1492" y="415"/>
                  <a:pt x="1494" y="408"/>
                  <a:pt x="1494" y="408"/>
                </a:cubicBezTo>
                <a:cubicBezTo>
                  <a:pt x="1493" y="407"/>
                  <a:pt x="1491" y="409"/>
                  <a:pt x="1490" y="409"/>
                </a:cubicBezTo>
                <a:cubicBezTo>
                  <a:pt x="1489" y="408"/>
                  <a:pt x="1488" y="406"/>
                  <a:pt x="1487" y="405"/>
                </a:cubicBezTo>
                <a:cubicBezTo>
                  <a:pt x="1486" y="404"/>
                  <a:pt x="1485" y="398"/>
                  <a:pt x="1485" y="397"/>
                </a:cubicBezTo>
                <a:cubicBezTo>
                  <a:pt x="1491" y="395"/>
                  <a:pt x="1497" y="391"/>
                  <a:pt x="1503" y="392"/>
                </a:cubicBezTo>
                <a:cubicBezTo>
                  <a:pt x="1508" y="393"/>
                  <a:pt x="1512" y="393"/>
                  <a:pt x="1517" y="394"/>
                </a:cubicBezTo>
                <a:cubicBezTo>
                  <a:pt x="1523" y="395"/>
                  <a:pt x="1518" y="392"/>
                  <a:pt x="1521" y="390"/>
                </a:cubicBezTo>
                <a:cubicBezTo>
                  <a:pt x="1524" y="389"/>
                  <a:pt x="1527" y="389"/>
                  <a:pt x="1530" y="388"/>
                </a:cubicBezTo>
                <a:cubicBezTo>
                  <a:pt x="1532" y="387"/>
                  <a:pt x="1536" y="388"/>
                  <a:pt x="1538" y="389"/>
                </a:cubicBezTo>
                <a:cubicBezTo>
                  <a:pt x="1537" y="384"/>
                  <a:pt x="1529" y="383"/>
                  <a:pt x="1525" y="382"/>
                </a:cubicBezTo>
                <a:cubicBezTo>
                  <a:pt x="1526" y="381"/>
                  <a:pt x="1526" y="379"/>
                  <a:pt x="1527" y="378"/>
                </a:cubicBezTo>
                <a:cubicBezTo>
                  <a:pt x="1514" y="381"/>
                  <a:pt x="1501" y="384"/>
                  <a:pt x="1489" y="386"/>
                </a:cubicBezTo>
                <a:cubicBezTo>
                  <a:pt x="1487" y="386"/>
                  <a:pt x="1482" y="388"/>
                  <a:pt x="1481" y="387"/>
                </a:cubicBezTo>
                <a:cubicBezTo>
                  <a:pt x="1479" y="383"/>
                  <a:pt x="1478" y="382"/>
                  <a:pt x="1474" y="380"/>
                </a:cubicBezTo>
                <a:cubicBezTo>
                  <a:pt x="1469" y="378"/>
                  <a:pt x="1470" y="379"/>
                  <a:pt x="1470" y="373"/>
                </a:cubicBezTo>
                <a:cubicBezTo>
                  <a:pt x="1471" y="369"/>
                  <a:pt x="1471" y="367"/>
                  <a:pt x="1470" y="364"/>
                </a:cubicBezTo>
                <a:cubicBezTo>
                  <a:pt x="1470" y="361"/>
                  <a:pt x="1467" y="355"/>
                  <a:pt x="1467" y="352"/>
                </a:cubicBezTo>
                <a:cubicBezTo>
                  <a:pt x="1468" y="350"/>
                  <a:pt x="1473" y="346"/>
                  <a:pt x="1475" y="344"/>
                </a:cubicBezTo>
                <a:cubicBezTo>
                  <a:pt x="1479" y="339"/>
                  <a:pt x="1484" y="336"/>
                  <a:pt x="1488" y="332"/>
                </a:cubicBezTo>
                <a:cubicBezTo>
                  <a:pt x="1490" y="329"/>
                  <a:pt x="1493" y="323"/>
                  <a:pt x="1496" y="322"/>
                </a:cubicBezTo>
                <a:cubicBezTo>
                  <a:pt x="1498" y="321"/>
                  <a:pt x="1502" y="323"/>
                  <a:pt x="1501" y="318"/>
                </a:cubicBezTo>
                <a:cubicBezTo>
                  <a:pt x="1499" y="312"/>
                  <a:pt x="1494" y="309"/>
                  <a:pt x="1488" y="309"/>
                </a:cubicBezTo>
                <a:cubicBezTo>
                  <a:pt x="1479" y="309"/>
                  <a:pt x="1479" y="308"/>
                  <a:pt x="1472" y="315"/>
                </a:cubicBezTo>
                <a:cubicBezTo>
                  <a:pt x="1469" y="319"/>
                  <a:pt x="1467" y="323"/>
                  <a:pt x="1470" y="328"/>
                </a:cubicBezTo>
                <a:cubicBezTo>
                  <a:pt x="1473" y="333"/>
                  <a:pt x="1449" y="345"/>
                  <a:pt x="1447" y="348"/>
                </a:cubicBezTo>
                <a:cubicBezTo>
                  <a:pt x="1441" y="355"/>
                  <a:pt x="1431" y="367"/>
                  <a:pt x="1438" y="378"/>
                </a:cubicBezTo>
                <a:cubicBezTo>
                  <a:pt x="1440" y="383"/>
                  <a:pt x="1448" y="382"/>
                  <a:pt x="1451" y="388"/>
                </a:cubicBezTo>
                <a:cubicBezTo>
                  <a:pt x="1452" y="392"/>
                  <a:pt x="1446" y="395"/>
                  <a:pt x="1443" y="397"/>
                </a:cubicBezTo>
                <a:cubicBezTo>
                  <a:pt x="1438" y="401"/>
                  <a:pt x="1435" y="403"/>
                  <a:pt x="1434" y="410"/>
                </a:cubicBezTo>
                <a:cubicBezTo>
                  <a:pt x="1433" y="415"/>
                  <a:pt x="1433" y="423"/>
                  <a:pt x="1431" y="428"/>
                </a:cubicBezTo>
                <a:cubicBezTo>
                  <a:pt x="1428" y="435"/>
                  <a:pt x="1423" y="435"/>
                  <a:pt x="1417" y="436"/>
                </a:cubicBezTo>
                <a:cubicBezTo>
                  <a:pt x="1415" y="436"/>
                  <a:pt x="1415" y="439"/>
                  <a:pt x="1414" y="441"/>
                </a:cubicBezTo>
                <a:cubicBezTo>
                  <a:pt x="1414" y="444"/>
                  <a:pt x="1412" y="443"/>
                  <a:pt x="1409" y="444"/>
                </a:cubicBezTo>
                <a:cubicBezTo>
                  <a:pt x="1405" y="444"/>
                  <a:pt x="1405" y="445"/>
                  <a:pt x="1404" y="440"/>
                </a:cubicBezTo>
                <a:cubicBezTo>
                  <a:pt x="1404" y="438"/>
                  <a:pt x="1402" y="434"/>
                  <a:pt x="1403" y="432"/>
                </a:cubicBezTo>
                <a:cubicBezTo>
                  <a:pt x="1405" y="427"/>
                  <a:pt x="1398" y="422"/>
                  <a:pt x="1396" y="418"/>
                </a:cubicBezTo>
                <a:cubicBezTo>
                  <a:pt x="1394" y="416"/>
                  <a:pt x="1395" y="413"/>
                  <a:pt x="1394" y="412"/>
                </a:cubicBezTo>
                <a:cubicBezTo>
                  <a:pt x="1393" y="409"/>
                  <a:pt x="1391" y="407"/>
                  <a:pt x="1391" y="404"/>
                </a:cubicBezTo>
                <a:cubicBezTo>
                  <a:pt x="1390" y="402"/>
                  <a:pt x="1392" y="398"/>
                  <a:pt x="1390" y="397"/>
                </a:cubicBezTo>
                <a:cubicBezTo>
                  <a:pt x="1387" y="396"/>
                  <a:pt x="1387" y="392"/>
                  <a:pt x="1386" y="390"/>
                </a:cubicBezTo>
                <a:cubicBezTo>
                  <a:pt x="1384" y="396"/>
                  <a:pt x="1383" y="397"/>
                  <a:pt x="1378" y="401"/>
                </a:cubicBezTo>
                <a:cubicBezTo>
                  <a:pt x="1375" y="403"/>
                  <a:pt x="1372" y="407"/>
                  <a:pt x="1368" y="409"/>
                </a:cubicBezTo>
                <a:cubicBezTo>
                  <a:pt x="1363" y="413"/>
                  <a:pt x="1348" y="411"/>
                  <a:pt x="1348" y="402"/>
                </a:cubicBezTo>
                <a:cubicBezTo>
                  <a:pt x="1348" y="392"/>
                  <a:pt x="1343" y="381"/>
                  <a:pt x="1344" y="371"/>
                </a:cubicBezTo>
                <a:cubicBezTo>
                  <a:pt x="1344" y="361"/>
                  <a:pt x="1345" y="361"/>
                  <a:pt x="1352" y="356"/>
                </a:cubicBezTo>
                <a:cubicBezTo>
                  <a:pt x="1355" y="353"/>
                  <a:pt x="1359" y="351"/>
                  <a:pt x="1364" y="349"/>
                </a:cubicBezTo>
                <a:cubicBezTo>
                  <a:pt x="1369" y="346"/>
                  <a:pt x="1373" y="344"/>
                  <a:pt x="1377" y="340"/>
                </a:cubicBezTo>
                <a:cubicBezTo>
                  <a:pt x="1381" y="336"/>
                  <a:pt x="1384" y="332"/>
                  <a:pt x="1388" y="329"/>
                </a:cubicBezTo>
                <a:cubicBezTo>
                  <a:pt x="1396" y="321"/>
                  <a:pt x="1400" y="311"/>
                  <a:pt x="1406" y="301"/>
                </a:cubicBezTo>
                <a:cubicBezTo>
                  <a:pt x="1412" y="292"/>
                  <a:pt x="1420" y="285"/>
                  <a:pt x="1427" y="276"/>
                </a:cubicBezTo>
                <a:cubicBezTo>
                  <a:pt x="1435" y="268"/>
                  <a:pt x="1441" y="259"/>
                  <a:pt x="1451" y="255"/>
                </a:cubicBezTo>
                <a:cubicBezTo>
                  <a:pt x="1461" y="250"/>
                  <a:pt x="1472" y="246"/>
                  <a:pt x="1483" y="243"/>
                </a:cubicBezTo>
                <a:cubicBezTo>
                  <a:pt x="1487" y="242"/>
                  <a:pt x="1490" y="235"/>
                  <a:pt x="1493" y="233"/>
                </a:cubicBezTo>
                <a:cubicBezTo>
                  <a:pt x="1497" y="230"/>
                  <a:pt x="1503" y="230"/>
                  <a:pt x="1507" y="230"/>
                </a:cubicBezTo>
                <a:cubicBezTo>
                  <a:pt x="1502" y="236"/>
                  <a:pt x="1499" y="239"/>
                  <a:pt x="1497" y="246"/>
                </a:cubicBezTo>
                <a:cubicBezTo>
                  <a:pt x="1502" y="245"/>
                  <a:pt x="1506" y="237"/>
                  <a:pt x="1509" y="233"/>
                </a:cubicBezTo>
                <a:cubicBezTo>
                  <a:pt x="1510" y="236"/>
                  <a:pt x="1510" y="238"/>
                  <a:pt x="1511" y="241"/>
                </a:cubicBezTo>
                <a:cubicBezTo>
                  <a:pt x="1513" y="238"/>
                  <a:pt x="1515" y="235"/>
                  <a:pt x="1517" y="232"/>
                </a:cubicBezTo>
                <a:cubicBezTo>
                  <a:pt x="1518" y="231"/>
                  <a:pt x="1524" y="232"/>
                  <a:pt x="1526" y="232"/>
                </a:cubicBezTo>
                <a:cubicBezTo>
                  <a:pt x="1524" y="234"/>
                  <a:pt x="1523" y="237"/>
                  <a:pt x="1521" y="239"/>
                </a:cubicBezTo>
                <a:cubicBezTo>
                  <a:pt x="1527" y="243"/>
                  <a:pt x="1524" y="233"/>
                  <a:pt x="1529" y="234"/>
                </a:cubicBezTo>
                <a:cubicBezTo>
                  <a:pt x="1534" y="236"/>
                  <a:pt x="1539" y="238"/>
                  <a:pt x="1544" y="240"/>
                </a:cubicBezTo>
                <a:cubicBezTo>
                  <a:pt x="1548" y="242"/>
                  <a:pt x="1540" y="246"/>
                  <a:pt x="1538" y="246"/>
                </a:cubicBezTo>
                <a:cubicBezTo>
                  <a:pt x="1535" y="247"/>
                  <a:pt x="1530" y="245"/>
                  <a:pt x="1526" y="245"/>
                </a:cubicBezTo>
                <a:cubicBezTo>
                  <a:pt x="1528" y="249"/>
                  <a:pt x="1532" y="247"/>
                  <a:pt x="1534" y="251"/>
                </a:cubicBezTo>
                <a:cubicBezTo>
                  <a:pt x="1534" y="252"/>
                  <a:pt x="1539" y="251"/>
                  <a:pt x="1541" y="251"/>
                </a:cubicBezTo>
                <a:cubicBezTo>
                  <a:pt x="1545" y="251"/>
                  <a:pt x="1549" y="253"/>
                  <a:pt x="1552" y="249"/>
                </a:cubicBezTo>
                <a:cubicBezTo>
                  <a:pt x="1553" y="247"/>
                  <a:pt x="1558" y="251"/>
                  <a:pt x="1560" y="252"/>
                </a:cubicBezTo>
                <a:cubicBezTo>
                  <a:pt x="1559" y="256"/>
                  <a:pt x="1556" y="254"/>
                  <a:pt x="1553" y="253"/>
                </a:cubicBezTo>
                <a:cubicBezTo>
                  <a:pt x="1551" y="261"/>
                  <a:pt x="1566" y="258"/>
                  <a:pt x="1569" y="258"/>
                </a:cubicBezTo>
                <a:cubicBezTo>
                  <a:pt x="1577" y="258"/>
                  <a:pt x="1581" y="260"/>
                  <a:pt x="1588" y="265"/>
                </a:cubicBezTo>
                <a:cubicBezTo>
                  <a:pt x="1595" y="268"/>
                  <a:pt x="1601" y="272"/>
                  <a:pt x="1608" y="274"/>
                </a:cubicBezTo>
                <a:cubicBezTo>
                  <a:pt x="1613" y="276"/>
                  <a:pt x="1620" y="279"/>
                  <a:pt x="1623" y="285"/>
                </a:cubicBezTo>
                <a:cubicBezTo>
                  <a:pt x="1625" y="292"/>
                  <a:pt x="1624" y="291"/>
                  <a:pt x="1621" y="297"/>
                </a:cubicBezTo>
                <a:cubicBezTo>
                  <a:pt x="1619" y="300"/>
                  <a:pt x="1618" y="302"/>
                  <a:pt x="1615" y="303"/>
                </a:cubicBezTo>
                <a:cubicBezTo>
                  <a:pt x="1607" y="306"/>
                  <a:pt x="1604" y="306"/>
                  <a:pt x="1596" y="304"/>
                </a:cubicBezTo>
                <a:cubicBezTo>
                  <a:pt x="1582" y="301"/>
                  <a:pt x="1570" y="298"/>
                  <a:pt x="1557" y="291"/>
                </a:cubicBezTo>
                <a:cubicBezTo>
                  <a:pt x="1561" y="295"/>
                  <a:pt x="1572" y="302"/>
                  <a:pt x="1572" y="308"/>
                </a:cubicBezTo>
                <a:cubicBezTo>
                  <a:pt x="1572" y="314"/>
                  <a:pt x="1571" y="326"/>
                  <a:pt x="1576" y="329"/>
                </a:cubicBezTo>
                <a:cubicBezTo>
                  <a:pt x="1582" y="331"/>
                  <a:pt x="1590" y="338"/>
                  <a:pt x="1596" y="336"/>
                </a:cubicBezTo>
                <a:cubicBezTo>
                  <a:pt x="1600" y="334"/>
                  <a:pt x="1598" y="329"/>
                  <a:pt x="1594" y="329"/>
                </a:cubicBezTo>
                <a:cubicBezTo>
                  <a:pt x="1591" y="329"/>
                  <a:pt x="1589" y="325"/>
                  <a:pt x="1587" y="322"/>
                </a:cubicBezTo>
                <a:cubicBezTo>
                  <a:pt x="1592" y="317"/>
                  <a:pt x="1593" y="318"/>
                  <a:pt x="1600" y="321"/>
                </a:cubicBezTo>
                <a:cubicBezTo>
                  <a:pt x="1605" y="323"/>
                  <a:pt x="1611" y="325"/>
                  <a:pt x="1616" y="327"/>
                </a:cubicBezTo>
                <a:cubicBezTo>
                  <a:pt x="1616" y="325"/>
                  <a:pt x="1612" y="314"/>
                  <a:pt x="1612" y="314"/>
                </a:cubicBezTo>
                <a:cubicBezTo>
                  <a:pt x="1616" y="311"/>
                  <a:pt x="1621" y="308"/>
                  <a:pt x="1625" y="305"/>
                </a:cubicBezTo>
                <a:cubicBezTo>
                  <a:pt x="1627" y="304"/>
                  <a:pt x="1631" y="300"/>
                  <a:pt x="1634" y="300"/>
                </a:cubicBezTo>
                <a:cubicBezTo>
                  <a:pt x="1638" y="302"/>
                  <a:pt x="1643" y="303"/>
                  <a:pt x="1647" y="304"/>
                </a:cubicBezTo>
                <a:cubicBezTo>
                  <a:pt x="1648" y="302"/>
                  <a:pt x="1650" y="297"/>
                  <a:pt x="1649" y="295"/>
                </a:cubicBezTo>
                <a:cubicBezTo>
                  <a:pt x="1649" y="294"/>
                  <a:pt x="1644" y="287"/>
                  <a:pt x="1644" y="288"/>
                </a:cubicBezTo>
                <a:cubicBezTo>
                  <a:pt x="1645" y="284"/>
                  <a:pt x="1646" y="280"/>
                  <a:pt x="1647" y="276"/>
                </a:cubicBezTo>
                <a:cubicBezTo>
                  <a:pt x="1647" y="274"/>
                  <a:pt x="1642" y="270"/>
                  <a:pt x="1642" y="269"/>
                </a:cubicBezTo>
                <a:cubicBezTo>
                  <a:pt x="1647" y="269"/>
                  <a:pt x="1652" y="270"/>
                  <a:pt x="1658" y="271"/>
                </a:cubicBezTo>
                <a:cubicBezTo>
                  <a:pt x="1662" y="271"/>
                  <a:pt x="1664" y="277"/>
                  <a:pt x="1667" y="281"/>
                </a:cubicBezTo>
                <a:cubicBezTo>
                  <a:pt x="1664" y="281"/>
                  <a:pt x="1656" y="280"/>
                  <a:pt x="1655" y="283"/>
                </a:cubicBezTo>
                <a:cubicBezTo>
                  <a:pt x="1653" y="287"/>
                  <a:pt x="1657" y="289"/>
                  <a:pt x="1659" y="293"/>
                </a:cubicBezTo>
                <a:cubicBezTo>
                  <a:pt x="1662" y="296"/>
                  <a:pt x="1666" y="294"/>
                  <a:pt x="1671" y="294"/>
                </a:cubicBezTo>
                <a:cubicBezTo>
                  <a:pt x="1676" y="293"/>
                  <a:pt x="1672" y="289"/>
                  <a:pt x="1675" y="285"/>
                </a:cubicBezTo>
                <a:cubicBezTo>
                  <a:pt x="1676" y="284"/>
                  <a:pt x="1681" y="283"/>
                  <a:pt x="1682" y="282"/>
                </a:cubicBezTo>
                <a:cubicBezTo>
                  <a:pt x="1687" y="280"/>
                  <a:pt x="1692" y="278"/>
                  <a:pt x="1697" y="275"/>
                </a:cubicBezTo>
                <a:cubicBezTo>
                  <a:pt x="1704" y="272"/>
                  <a:pt x="1712" y="269"/>
                  <a:pt x="1719" y="265"/>
                </a:cubicBezTo>
                <a:cubicBezTo>
                  <a:pt x="1721" y="272"/>
                  <a:pt x="1721" y="272"/>
                  <a:pt x="1728" y="274"/>
                </a:cubicBezTo>
                <a:cubicBezTo>
                  <a:pt x="1732" y="275"/>
                  <a:pt x="1734" y="267"/>
                  <a:pt x="1738" y="267"/>
                </a:cubicBezTo>
                <a:cubicBezTo>
                  <a:pt x="1743" y="268"/>
                  <a:pt x="1747" y="269"/>
                  <a:pt x="1752" y="266"/>
                </a:cubicBezTo>
                <a:cubicBezTo>
                  <a:pt x="1757" y="264"/>
                  <a:pt x="1759" y="264"/>
                  <a:pt x="1765" y="265"/>
                </a:cubicBezTo>
                <a:cubicBezTo>
                  <a:pt x="1764" y="267"/>
                  <a:pt x="1763" y="269"/>
                  <a:pt x="1762" y="270"/>
                </a:cubicBezTo>
                <a:cubicBezTo>
                  <a:pt x="1769" y="272"/>
                  <a:pt x="1769" y="273"/>
                  <a:pt x="1773" y="266"/>
                </a:cubicBezTo>
                <a:cubicBezTo>
                  <a:pt x="1777" y="261"/>
                  <a:pt x="1775" y="260"/>
                  <a:pt x="1771" y="255"/>
                </a:cubicBezTo>
                <a:cubicBezTo>
                  <a:pt x="1780" y="251"/>
                  <a:pt x="1794" y="252"/>
                  <a:pt x="1804" y="256"/>
                </a:cubicBezTo>
                <a:cubicBezTo>
                  <a:pt x="1810" y="259"/>
                  <a:pt x="1817" y="261"/>
                  <a:pt x="1824" y="264"/>
                </a:cubicBezTo>
                <a:cubicBezTo>
                  <a:pt x="1828" y="266"/>
                  <a:pt x="1833" y="271"/>
                  <a:pt x="1837" y="274"/>
                </a:cubicBezTo>
                <a:cubicBezTo>
                  <a:pt x="1838" y="272"/>
                  <a:pt x="1840" y="264"/>
                  <a:pt x="1838" y="262"/>
                </a:cubicBezTo>
                <a:cubicBezTo>
                  <a:pt x="1833" y="258"/>
                  <a:pt x="1828" y="255"/>
                  <a:pt x="1824" y="251"/>
                </a:cubicBezTo>
                <a:cubicBezTo>
                  <a:pt x="1820" y="249"/>
                  <a:pt x="1826" y="242"/>
                  <a:pt x="1827" y="239"/>
                </a:cubicBezTo>
                <a:cubicBezTo>
                  <a:pt x="1828" y="236"/>
                  <a:pt x="1821" y="233"/>
                  <a:pt x="1818" y="232"/>
                </a:cubicBezTo>
                <a:cubicBezTo>
                  <a:pt x="1823" y="228"/>
                  <a:pt x="1828" y="224"/>
                  <a:pt x="1833" y="220"/>
                </a:cubicBezTo>
                <a:cubicBezTo>
                  <a:pt x="1836" y="217"/>
                  <a:pt x="1837" y="208"/>
                  <a:pt x="1839" y="204"/>
                </a:cubicBezTo>
                <a:cubicBezTo>
                  <a:pt x="1841" y="199"/>
                  <a:pt x="1863" y="204"/>
                  <a:pt x="1869" y="205"/>
                </a:cubicBezTo>
                <a:cubicBezTo>
                  <a:pt x="1867" y="210"/>
                  <a:pt x="1865" y="216"/>
                  <a:pt x="1863" y="222"/>
                </a:cubicBezTo>
                <a:cubicBezTo>
                  <a:pt x="1862" y="225"/>
                  <a:pt x="1866" y="231"/>
                  <a:pt x="1868" y="234"/>
                </a:cubicBezTo>
                <a:cubicBezTo>
                  <a:pt x="1870" y="239"/>
                  <a:pt x="1862" y="261"/>
                  <a:pt x="1866" y="264"/>
                </a:cubicBezTo>
                <a:cubicBezTo>
                  <a:pt x="1871" y="267"/>
                  <a:pt x="1876" y="267"/>
                  <a:pt x="1874" y="273"/>
                </a:cubicBezTo>
                <a:cubicBezTo>
                  <a:pt x="1872" y="277"/>
                  <a:pt x="1871" y="285"/>
                  <a:pt x="1868" y="286"/>
                </a:cubicBezTo>
                <a:cubicBezTo>
                  <a:pt x="1863" y="290"/>
                  <a:pt x="1857" y="293"/>
                  <a:pt x="1852" y="296"/>
                </a:cubicBezTo>
                <a:cubicBezTo>
                  <a:pt x="1850" y="297"/>
                  <a:pt x="1843" y="295"/>
                  <a:pt x="1840" y="295"/>
                </a:cubicBezTo>
                <a:cubicBezTo>
                  <a:pt x="1847" y="300"/>
                  <a:pt x="1854" y="305"/>
                  <a:pt x="1863" y="302"/>
                </a:cubicBezTo>
                <a:cubicBezTo>
                  <a:pt x="1870" y="300"/>
                  <a:pt x="1878" y="290"/>
                  <a:pt x="1883" y="284"/>
                </a:cubicBezTo>
                <a:cubicBezTo>
                  <a:pt x="1889" y="278"/>
                  <a:pt x="1874" y="270"/>
                  <a:pt x="1887" y="266"/>
                </a:cubicBezTo>
                <a:cubicBezTo>
                  <a:pt x="1889" y="265"/>
                  <a:pt x="1896" y="261"/>
                  <a:pt x="1897" y="264"/>
                </a:cubicBezTo>
                <a:cubicBezTo>
                  <a:pt x="1901" y="267"/>
                  <a:pt x="1904" y="271"/>
                  <a:pt x="1907" y="274"/>
                </a:cubicBezTo>
                <a:cubicBezTo>
                  <a:pt x="1906" y="270"/>
                  <a:pt x="1907" y="265"/>
                  <a:pt x="1903" y="262"/>
                </a:cubicBezTo>
                <a:cubicBezTo>
                  <a:pt x="1898" y="259"/>
                  <a:pt x="1897" y="259"/>
                  <a:pt x="1891" y="260"/>
                </a:cubicBezTo>
                <a:cubicBezTo>
                  <a:pt x="1890" y="260"/>
                  <a:pt x="1878" y="263"/>
                  <a:pt x="1878" y="261"/>
                </a:cubicBezTo>
                <a:cubicBezTo>
                  <a:pt x="1877" y="258"/>
                  <a:pt x="1874" y="252"/>
                  <a:pt x="1875" y="249"/>
                </a:cubicBezTo>
                <a:cubicBezTo>
                  <a:pt x="1877" y="245"/>
                  <a:pt x="1881" y="240"/>
                  <a:pt x="1879" y="236"/>
                </a:cubicBezTo>
                <a:cubicBezTo>
                  <a:pt x="1877" y="233"/>
                  <a:pt x="1870" y="226"/>
                  <a:pt x="1872" y="223"/>
                </a:cubicBezTo>
                <a:cubicBezTo>
                  <a:pt x="1875" y="218"/>
                  <a:pt x="1880" y="218"/>
                  <a:pt x="1885" y="216"/>
                </a:cubicBezTo>
                <a:cubicBezTo>
                  <a:pt x="1888" y="214"/>
                  <a:pt x="1885" y="206"/>
                  <a:pt x="1884" y="204"/>
                </a:cubicBezTo>
                <a:cubicBezTo>
                  <a:pt x="1887" y="203"/>
                  <a:pt x="1892" y="210"/>
                  <a:pt x="1890" y="213"/>
                </a:cubicBezTo>
                <a:cubicBezTo>
                  <a:pt x="1887" y="220"/>
                  <a:pt x="1887" y="220"/>
                  <a:pt x="1891" y="227"/>
                </a:cubicBezTo>
                <a:cubicBezTo>
                  <a:pt x="1894" y="231"/>
                  <a:pt x="1913" y="231"/>
                  <a:pt x="1917" y="232"/>
                </a:cubicBezTo>
                <a:cubicBezTo>
                  <a:pt x="1910" y="229"/>
                  <a:pt x="1904" y="226"/>
                  <a:pt x="1897" y="223"/>
                </a:cubicBezTo>
                <a:cubicBezTo>
                  <a:pt x="1889" y="220"/>
                  <a:pt x="1903" y="214"/>
                  <a:pt x="1906" y="213"/>
                </a:cubicBezTo>
                <a:cubicBezTo>
                  <a:pt x="1915" y="210"/>
                  <a:pt x="1919" y="212"/>
                  <a:pt x="1928" y="216"/>
                </a:cubicBezTo>
                <a:cubicBezTo>
                  <a:pt x="1931" y="217"/>
                  <a:pt x="1934" y="219"/>
                  <a:pt x="1936" y="221"/>
                </a:cubicBezTo>
                <a:cubicBezTo>
                  <a:pt x="1939" y="222"/>
                  <a:pt x="1942" y="221"/>
                  <a:pt x="1945" y="220"/>
                </a:cubicBezTo>
                <a:cubicBezTo>
                  <a:pt x="1944" y="218"/>
                  <a:pt x="1943" y="212"/>
                  <a:pt x="1941" y="210"/>
                </a:cubicBezTo>
                <a:cubicBezTo>
                  <a:pt x="1940" y="209"/>
                  <a:pt x="1933" y="209"/>
                  <a:pt x="1931" y="208"/>
                </a:cubicBezTo>
                <a:cubicBezTo>
                  <a:pt x="1927" y="208"/>
                  <a:pt x="1927" y="194"/>
                  <a:pt x="1926" y="191"/>
                </a:cubicBezTo>
                <a:cubicBezTo>
                  <a:pt x="1937" y="190"/>
                  <a:pt x="1947" y="189"/>
                  <a:pt x="1957" y="188"/>
                </a:cubicBezTo>
                <a:cubicBezTo>
                  <a:pt x="1963" y="187"/>
                  <a:pt x="1969" y="186"/>
                  <a:pt x="1975" y="186"/>
                </a:cubicBezTo>
                <a:cubicBezTo>
                  <a:pt x="1979" y="185"/>
                  <a:pt x="1977" y="181"/>
                  <a:pt x="1977" y="177"/>
                </a:cubicBezTo>
                <a:cubicBezTo>
                  <a:pt x="1978" y="170"/>
                  <a:pt x="1977" y="170"/>
                  <a:pt x="1983" y="166"/>
                </a:cubicBezTo>
                <a:cubicBezTo>
                  <a:pt x="1987" y="163"/>
                  <a:pt x="1992" y="160"/>
                  <a:pt x="1996" y="158"/>
                </a:cubicBezTo>
                <a:cubicBezTo>
                  <a:pt x="2006" y="155"/>
                  <a:pt x="2018" y="154"/>
                  <a:pt x="2028" y="152"/>
                </a:cubicBezTo>
                <a:cubicBezTo>
                  <a:pt x="2047" y="149"/>
                  <a:pt x="2065" y="147"/>
                  <a:pt x="2083" y="140"/>
                </a:cubicBezTo>
                <a:cubicBezTo>
                  <a:pt x="2087" y="138"/>
                  <a:pt x="2085" y="131"/>
                  <a:pt x="2089" y="129"/>
                </a:cubicBezTo>
                <a:cubicBezTo>
                  <a:pt x="2094" y="127"/>
                  <a:pt x="2100" y="124"/>
                  <a:pt x="2105" y="121"/>
                </a:cubicBezTo>
                <a:cubicBezTo>
                  <a:pt x="2111" y="118"/>
                  <a:pt x="2123" y="118"/>
                  <a:pt x="2128" y="125"/>
                </a:cubicBezTo>
                <a:cubicBezTo>
                  <a:pt x="2123" y="126"/>
                  <a:pt x="2117" y="128"/>
                  <a:pt x="2112" y="129"/>
                </a:cubicBezTo>
                <a:cubicBezTo>
                  <a:pt x="2120" y="131"/>
                  <a:pt x="2128" y="132"/>
                  <a:pt x="2136" y="133"/>
                </a:cubicBezTo>
                <a:cubicBezTo>
                  <a:pt x="2133" y="136"/>
                  <a:pt x="2130" y="139"/>
                  <a:pt x="2127" y="141"/>
                </a:cubicBezTo>
                <a:cubicBezTo>
                  <a:pt x="2131" y="142"/>
                  <a:pt x="2135" y="142"/>
                  <a:pt x="2140" y="142"/>
                </a:cubicBezTo>
                <a:cubicBezTo>
                  <a:pt x="2140" y="141"/>
                  <a:pt x="2139" y="134"/>
                  <a:pt x="2141" y="134"/>
                </a:cubicBezTo>
                <a:cubicBezTo>
                  <a:pt x="2144" y="134"/>
                  <a:pt x="2148" y="134"/>
                  <a:pt x="2151" y="134"/>
                </a:cubicBezTo>
                <a:cubicBezTo>
                  <a:pt x="2156" y="135"/>
                  <a:pt x="2162" y="133"/>
                  <a:pt x="2167" y="137"/>
                </a:cubicBezTo>
                <a:cubicBezTo>
                  <a:pt x="2171" y="140"/>
                  <a:pt x="2179" y="143"/>
                  <a:pt x="2182" y="147"/>
                </a:cubicBezTo>
                <a:cubicBezTo>
                  <a:pt x="2183" y="148"/>
                  <a:pt x="2188" y="153"/>
                  <a:pt x="2187" y="154"/>
                </a:cubicBezTo>
                <a:cubicBezTo>
                  <a:pt x="2186" y="156"/>
                  <a:pt x="2185" y="161"/>
                  <a:pt x="2183" y="162"/>
                </a:cubicBezTo>
                <a:cubicBezTo>
                  <a:pt x="2162" y="175"/>
                  <a:pt x="2140" y="188"/>
                  <a:pt x="2119" y="202"/>
                </a:cubicBezTo>
                <a:cubicBezTo>
                  <a:pt x="2134" y="197"/>
                  <a:pt x="2149" y="193"/>
                  <a:pt x="2164" y="189"/>
                </a:cubicBezTo>
                <a:cubicBezTo>
                  <a:pt x="2160" y="188"/>
                  <a:pt x="2156" y="188"/>
                  <a:pt x="2152" y="187"/>
                </a:cubicBezTo>
                <a:cubicBezTo>
                  <a:pt x="2157" y="183"/>
                  <a:pt x="2164" y="180"/>
                  <a:pt x="2169" y="184"/>
                </a:cubicBezTo>
                <a:cubicBezTo>
                  <a:pt x="2177" y="190"/>
                  <a:pt x="2179" y="189"/>
                  <a:pt x="2189" y="188"/>
                </a:cubicBezTo>
                <a:cubicBezTo>
                  <a:pt x="2202" y="187"/>
                  <a:pt x="2215" y="190"/>
                  <a:pt x="2228" y="191"/>
                </a:cubicBezTo>
                <a:cubicBezTo>
                  <a:pt x="2225" y="193"/>
                  <a:pt x="2223" y="194"/>
                  <a:pt x="2220" y="196"/>
                </a:cubicBezTo>
                <a:cubicBezTo>
                  <a:pt x="2223" y="197"/>
                  <a:pt x="2229" y="202"/>
                  <a:pt x="2232" y="201"/>
                </a:cubicBezTo>
                <a:cubicBezTo>
                  <a:pt x="2238" y="201"/>
                  <a:pt x="2243" y="201"/>
                  <a:pt x="2248" y="201"/>
                </a:cubicBezTo>
                <a:cubicBezTo>
                  <a:pt x="2251" y="200"/>
                  <a:pt x="2259" y="202"/>
                  <a:pt x="2260" y="198"/>
                </a:cubicBezTo>
                <a:cubicBezTo>
                  <a:pt x="2261" y="190"/>
                  <a:pt x="2260" y="190"/>
                  <a:pt x="2267" y="190"/>
                </a:cubicBezTo>
                <a:cubicBezTo>
                  <a:pt x="2272" y="190"/>
                  <a:pt x="2277" y="191"/>
                  <a:pt x="2282" y="190"/>
                </a:cubicBezTo>
                <a:cubicBezTo>
                  <a:pt x="2285" y="189"/>
                  <a:pt x="2293" y="186"/>
                  <a:pt x="2296" y="187"/>
                </a:cubicBezTo>
                <a:cubicBezTo>
                  <a:pt x="2299" y="188"/>
                  <a:pt x="2304" y="196"/>
                  <a:pt x="2307" y="199"/>
                </a:cubicBezTo>
                <a:cubicBezTo>
                  <a:pt x="2308" y="201"/>
                  <a:pt x="2305" y="210"/>
                  <a:pt x="2305" y="213"/>
                </a:cubicBezTo>
                <a:cubicBezTo>
                  <a:pt x="2305" y="215"/>
                  <a:pt x="2305" y="227"/>
                  <a:pt x="2307" y="227"/>
                </a:cubicBezTo>
                <a:cubicBezTo>
                  <a:pt x="2311" y="230"/>
                  <a:pt x="2316" y="233"/>
                  <a:pt x="2321" y="235"/>
                </a:cubicBezTo>
                <a:cubicBezTo>
                  <a:pt x="2323" y="237"/>
                  <a:pt x="2329" y="226"/>
                  <a:pt x="2330" y="224"/>
                </a:cubicBezTo>
                <a:cubicBezTo>
                  <a:pt x="2334" y="219"/>
                  <a:pt x="2334" y="218"/>
                  <a:pt x="2339" y="222"/>
                </a:cubicBezTo>
                <a:cubicBezTo>
                  <a:pt x="2345" y="225"/>
                  <a:pt x="2346" y="227"/>
                  <a:pt x="2352" y="225"/>
                </a:cubicBezTo>
                <a:cubicBezTo>
                  <a:pt x="2356" y="224"/>
                  <a:pt x="2361" y="221"/>
                  <a:pt x="2364" y="223"/>
                </a:cubicBezTo>
                <a:cubicBezTo>
                  <a:pt x="2367" y="224"/>
                  <a:pt x="2373" y="229"/>
                  <a:pt x="2377" y="228"/>
                </a:cubicBezTo>
                <a:cubicBezTo>
                  <a:pt x="2381" y="226"/>
                  <a:pt x="2386" y="224"/>
                  <a:pt x="2391" y="222"/>
                </a:cubicBezTo>
                <a:cubicBezTo>
                  <a:pt x="2390" y="220"/>
                  <a:pt x="2385" y="214"/>
                  <a:pt x="2387" y="212"/>
                </a:cubicBezTo>
                <a:cubicBezTo>
                  <a:pt x="2388" y="210"/>
                  <a:pt x="2393" y="202"/>
                  <a:pt x="2395" y="202"/>
                </a:cubicBezTo>
                <a:cubicBezTo>
                  <a:pt x="2404" y="203"/>
                  <a:pt x="2413" y="205"/>
                  <a:pt x="2422" y="206"/>
                </a:cubicBezTo>
                <a:cubicBezTo>
                  <a:pt x="2429" y="207"/>
                  <a:pt x="2437" y="209"/>
                  <a:pt x="2443" y="211"/>
                </a:cubicBezTo>
                <a:cubicBezTo>
                  <a:pt x="2451" y="213"/>
                  <a:pt x="2461" y="214"/>
                  <a:pt x="2467" y="217"/>
                </a:cubicBezTo>
                <a:cubicBezTo>
                  <a:pt x="2471" y="220"/>
                  <a:pt x="2481" y="235"/>
                  <a:pt x="2485" y="234"/>
                </a:cubicBezTo>
                <a:cubicBezTo>
                  <a:pt x="2494" y="233"/>
                  <a:pt x="2503" y="231"/>
                  <a:pt x="2512" y="229"/>
                </a:cubicBezTo>
                <a:cubicBezTo>
                  <a:pt x="2520" y="228"/>
                  <a:pt x="2527" y="232"/>
                  <a:pt x="2535" y="234"/>
                </a:cubicBezTo>
                <a:cubicBezTo>
                  <a:pt x="2539" y="235"/>
                  <a:pt x="2541" y="235"/>
                  <a:pt x="2543" y="239"/>
                </a:cubicBezTo>
                <a:cubicBezTo>
                  <a:pt x="2544" y="244"/>
                  <a:pt x="2544" y="245"/>
                  <a:pt x="2542" y="251"/>
                </a:cubicBezTo>
                <a:cubicBezTo>
                  <a:pt x="2550" y="253"/>
                  <a:pt x="2556" y="256"/>
                  <a:pt x="2564" y="255"/>
                </a:cubicBezTo>
                <a:cubicBezTo>
                  <a:pt x="2573" y="253"/>
                  <a:pt x="2579" y="253"/>
                  <a:pt x="2589" y="254"/>
                </a:cubicBezTo>
                <a:cubicBezTo>
                  <a:pt x="2592" y="255"/>
                  <a:pt x="2597" y="257"/>
                  <a:pt x="2600" y="255"/>
                </a:cubicBezTo>
                <a:cubicBezTo>
                  <a:pt x="2604" y="251"/>
                  <a:pt x="2604" y="251"/>
                  <a:pt x="2607" y="255"/>
                </a:cubicBezTo>
                <a:cubicBezTo>
                  <a:pt x="2610" y="258"/>
                  <a:pt x="2615" y="264"/>
                  <a:pt x="2618" y="266"/>
                </a:cubicBezTo>
                <a:cubicBezTo>
                  <a:pt x="2621" y="267"/>
                  <a:pt x="2626" y="265"/>
                  <a:pt x="2629" y="264"/>
                </a:cubicBezTo>
                <a:cubicBezTo>
                  <a:pt x="2628" y="258"/>
                  <a:pt x="2627" y="252"/>
                  <a:pt x="2627" y="246"/>
                </a:cubicBezTo>
                <a:cubicBezTo>
                  <a:pt x="2640" y="247"/>
                  <a:pt x="2653" y="248"/>
                  <a:pt x="2666" y="249"/>
                </a:cubicBezTo>
                <a:cubicBezTo>
                  <a:pt x="2676" y="250"/>
                  <a:pt x="2686" y="257"/>
                  <a:pt x="2696" y="262"/>
                </a:cubicBezTo>
                <a:cubicBezTo>
                  <a:pt x="2707" y="267"/>
                  <a:pt x="2717" y="272"/>
                  <a:pt x="2727" y="278"/>
                </a:cubicBezTo>
                <a:cubicBezTo>
                  <a:pt x="2734" y="282"/>
                  <a:pt x="2735" y="283"/>
                  <a:pt x="2738" y="290"/>
                </a:cubicBezTo>
                <a:cubicBezTo>
                  <a:pt x="2741" y="298"/>
                  <a:pt x="2740" y="301"/>
                  <a:pt x="2748" y="301"/>
                </a:cubicBezTo>
                <a:cubicBezTo>
                  <a:pt x="2747" y="298"/>
                  <a:pt x="2746" y="294"/>
                  <a:pt x="2745" y="291"/>
                </a:cubicBezTo>
                <a:cubicBezTo>
                  <a:pt x="2753" y="291"/>
                  <a:pt x="2758" y="291"/>
                  <a:pt x="2765" y="294"/>
                </a:cubicBezTo>
                <a:cubicBezTo>
                  <a:pt x="2771" y="296"/>
                  <a:pt x="2776" y="302"/>
                  <a:pt x="2780" y="306"/>
                </a:cubicBezTo>
                <a:cubicBezTo>
                  <a:pt x="2777" y="308"/>
                  <a:pt x="2773" y="313"/>
                  <a:pt x="2770" y="314"/>
                </a:cubicBezTo>
                <a:cubicBezTo>
                  <a:pt x="2767" y="314"/>
                  <a:pt x="2762" y="312"/>
                  <a:pt x="2759" y="312"/>
                </a:cubicBezTo>
                <a:close/>
                <a:moveTo>
                  <a:pt x="1724" y="597"/>
                </a:moveTo>
                <a:cubicBezTo>
                  <a:pt x="1722" y="595"/>
                  <a:pt x="1722" y="591"/>
                  <a:pt x="1721" y="590"/>
                </a:cubicBezTo>
                <a:cubicBezTo>
                  <a:pt x="1714" y="587"/>
                  <a:pt x="1713" y="597"/>
                  <a:pt x="1713" y="600"/>
                </a:cubicBezTo>
                <a:cubicBezTo>
                  <a:pt x="1710" y="594"/>
                  <a:pt x="1709" y="591"/>
                  <a:pt x="1712" y="585"/>
                </a:cubicBezTo>
                <a:cubicBezTo>
                  <a:pt x="1709" y="583"/>
                  <a:pt x="1703" y="582"/>
                  <a:pt x="1701" y="580"/>
                </a:cubicBezTo>
                <a:cubicBezTo>
                  <a:pt x="1700" y="578"/>
                  <a:pt x="1700" y="571"/>
                  <a:pt x="1700" y="569"/>
                </a:cubicBezTo>
                <a:cubicBezTo>
                  <a:pt x="1700" y="569"/>
                  <a:pt x="1691" y="565"/>
                  <a:pt x="1695" y="564"/>
                </a:cubicBezTo>
                <a:cubicBezTo>
                  <a:pt x="1698" y="563"/>
                  <a:pt x="1700" y="568"/>
                  <a:pt x="1703" y="565"/>
                </a:cubicBezTo>
                <a:cubicBezTo>
                  <a:pt x="1701" y="562"/>
                  <a:pt x="1698" y="562"/>
                  <a:pt x="1700" y="559"/>
                </a:cubicBezTo>
                <a:cubicBezTo>
                  <a:pt x="1702" y="557"/>
                  <a:pt x="1705" y="556"/>
                  <a:pt x="1707" y="556"/>
                </a:cubicBezTo>
                <a:cubicBezTo>
                  <a:pt x="1711" y="557"/>
                  <a:pt x="1718" y="557"/>
                  <a:pt x="1722" y="559"/>
                </a:cubicBezTo>
                <a:cubicBezTo>
                  <a:pt x="1719" y="560"/>
                  <a:pt x="1716" y="563"/>
                  <a:pt x="1717" y="567"/>
                </a:cubicBezTo>
                <a:cubicBezTo>
                  <a:pt x="1719" y="563"/>
                  <a:pt x="1721" y="560"/>
                  <a:pt x="1725" y="560"/>
                </a:cubicBezTo>
                <a:cubicBezTo>
                  <a:pt x="1723" y="552"/>
                  <a:pt x="1721" y="557"/>
                  <a:pt x="1715" y="555"/>
                </a:cubicBezTo>
                <a:cubicBezTo>
                  <a:pt x="1716" y="552"/>
                  <a:pt x="1718" y="548"/>
                  <a:pt x="1716" y="545"/>
                </a:cubicBezTo>
                <a:cubicBezTo>
                  <a:pt x="1716" y="544"/>
                  <a:pt x="1713" y="537"/>
                  <a:pt x="1711" y="540"/>
                </a:cubicBezTo>
                <a:cubicBezTo>
                  <a:pt x="1708" y="543"/>
                  <a:pt x="1704" y="540"/>
                  <a:pt x="1701" y="538"/>
                </a:cubicBezTo>
                <a:cubicBezTo>
                  <a:pt x="1699" y="537"/>
                  <a:pt x="1695" y="541"/>
                  <a:pt x="1692" y="542"/>
                </a:cubicBezTo>
                <a:cubicBezTo>
                  <a:pt x="1686" y="543"/>
                  <a:pt x="1687" y="540"/>
                  <a:pt x="1685" y="547"/>
                </a:cubicBezTo>
                <a:cubicBezTo>
                  <a:pt x="1684" y="550"/>
                  <a:pt x="1677" y="551"/>
                  <a:pt x="1675" y="552"/>
                </a:cubicBezTo>
                <a:cubicBezTo>
                  <a:pt x="1671" y="554"/>
                  <a:pt x="1671" y="554"/>
                  <a:pt x="1670" y="559"/>
                </a:cubicBezTo>
                <a:cubicBezTo>
                  <a:pt x="1670" y="561"/>
                  <a:pt x="1666" y="564"/>
                  <a:pt x="1665" y="566"/>
                </a:cubicBezTo>
                <a:cubicBezTo>
                  <a:pt x="1668" y="566"/>
                  <a:pt x="1673" y="569"/>
                  <a:pt x="1673" y="574"/>
                </a:cubicBezTo>
                <a:cubicBezTo>
                  <a:pt x="1673" y="580"/>
                  <a:pt x="1674" y="583"/>
                  <a:pt x="1676" y="589"/>
                </a:cubicBezTo>
                <a:cubicBezTo>
                  <a:pt x="1678" y="593"/>
                  <a:pt x="1682" y="594"/>
                  <a:pt x="1684" y="598"/>
                </a:cubicBezTo>
                <a:cubicBezTo>
                  <a:pt x="1688" y="603"/>
                  <a:pt x="1689" y="605"/>
                  <a:pt x="1694" y="608"/>
                </a:cubicBezTo>
                <a:cubicBezTo>
                  <a:pt x="1690" y="609"/>
                  <a:pt x="1689" y="609"/>
                  <a:pt x="1687" y="614"/>
                </a:cubicBezTo>
                <a:cubicBezTo>
                  <a:pt x="1687" y="617"/>
                  <a:pt x="1685" y="620"/>
                  <a:pt x="1684" y="623"/>
                </a:cubicBezTo>
                <a:cubicBezTo>
                  <a:pt x="1683" y="627"/>
                  <a:pt x="1683" y="629"/>
                  <a:pt x="1684" y="633"/>
                </a:cubicBezTo>
                <a:cubicBezTo>
                  <a:pt x="1684" y="637"/>
                  <a:pt x="1685" y="637"/>
                  <a:pt x="1689" y="638"/>
                </a:cubicBezTo>
                <a:cubicBezTo>
                  <a:pt x="1693" y="638"/>
                  <a:pt x="1693" y="641"/>
                  <a:pt x="1696" y="642"/>
                </a:cubicBezTo>
                <a:cubicBezTo>
                  <a:pt x="1699" y="643"/>
                  <a:pt x="1702" y="644"/>
                  <a:pt x="1706" y="645"/>
                </a:cubicBezTo>
                <a:cubicBezTo>
                  <a:pt x="1710" y="646"/>
                  <a:pt x="1717" y="644"/>
                  <a:pt x="1722" y="643"/>
                </a:cubicBezTo>
                <a:cubicBezTo>
                  <a:pt x="1721" y="638"/>
                  <a:pt x="1720" y="632"/>
                  <a:pt x="1721" y="627"/>
                </a:cubicBezTo>
                <a:cubicBezTo>
                  <a:pt x="1723" y="619"/>
                  <a:pt x="1719" y="622"/>
                  <a:pt x="1716" y="617"/>
                </a:cubicBezTo>
                <a:cubicBezTo>
                  <a:pt x="1717" y="617"/>
                  <a:pt x="1718" y="617"/>
                  <a:pt x="1719" y="617"/>
                </a:cubicBezTo>
                <a:cubicBezTo>
                  <a:pt x="1719" y="615"/>
                  <a:pt x="1718" y="613"/>
                  <a:pt x="1717" y="612"/>
                </a:cubicBezTo>
                <a:cubicBezTo>
                  <a:pt x="1717" y="611"/>
                  <a:pt x="1714" y="612"/>
                  <a:pt x="1713" y="611"/>
                </a:cubicBezTo>
                <a:cubicBezTo>
                  <a:pt x="1711" y="608"/>
                  <a:pt x="1712" y="605"/>
                  <a:pt x="1713" y="603"/>
                </a:cubicBezTo>
                <a:cubicBezTo>
                  <a:pt x="1713" y="603"/>
                  <a:pt x="1726" y="605"/>
                  <a:pt x="1728" y="604"/>
                </a:cubicBezTo>
                <a:cubicBezTo>
                  <a:pt x="1729" y="600"/>
                  <a:pt x="1726" y="599"/>
                  <a:pt x="1724" y="597"/>
                </a:cubicBezTo>
                <a:close/>
                <a:moveTo>
                  <a:pt x="413" y="136"/>
                </a:moveTo>
                <a:cubicBezTo>
                  <a:pt x="416" y="136"/>
                  <a:pt x="420" y="138"/>
                  <a:pt x="423" y="136"/>
                </a:cubicBezTo>
                <a:cubicBezTo>
                  <a:pt x="423" y="135"/>
                  <a:pt x="422" y="134"/>
                  <a:pt x="421" y="134"/>
                </a:cubicBezTo>
                <a:cubicBezTo>
                  <a:pt x="418" y="134"/>
                  <a:pt x="415" y="133"/>
                  <a:pt x="413" y="136"/>
                </a:cubicBezTo>
                <a:close/>
                <a:moveTo>
                  <a:pt x="696" y="815"/>
                </a:moveTo>
                <a:cubicBezTo>
                  <a:pt x="699" y="817"/>
                  <a:pt x="702" y="819"/>
                  <a:pt x="705" y="820"/>
                </a:cubicBezTo>
                <a:cubicBezTo>
                  <a:pt x="707" y="820"/>
                  <a:pt x="709" y="817"/>
                  <a:pt x="712" y="819"/>
                </a:cubicBezTo>
                <a:cubicBezTo>
                  <a:pt x="712" y="818"/>
                  <a:pt x="711" y="817"/>
                  <a:pt x="711" y="816"/>
                </a:cubicBezTo>
                <a:cubicBezTo>
                  <a:pt x="707" y="814"/>
                  <a:pt x="700" y="810"/>
                  <a:pt x="696" y="815"/>
                </a:cubicBezTo>
                <a:close/>
                <a:moveTo>
                  <a:pt x="669" y="553"/>
                </a:moveTo>
                <a:cubicBezTo>
                  <a:pt x="669" y="554"/>
                  <a:pt x="668" y="554"/>
                  <a:pt x="668" y="554"/>
                </a:cubicBezTo>
                <a:cubicBezTo>
                  <a:pt x="669" y="555"/>
                  <a:pt x="669" y="555"/>
                  <a:pt x="669" y="555"/>
                </a:cubicBezTo>
                <a:cubicBezTo>
                  <a:pt x="670" y="553"/>
                  <a:pt x="671" y="553"/>
                  <a:pt x="670" y="551"/>
                </a:cubicBezTo>
                <a:cubicBezTo>
                  <a:pt x="670" y="551"/>
                  <a:pt x="669" y="552"/>
                  <a:pt x="669" y="552"/>
                </a:cubicBezTo>
                <a:cubicBezTo>
                  <a:pt x="668" y="550"/>
                  <a:pt x="666" y="549"/>
                  <a:pt x="664" y="550"/>
                </a:cubicBezTo>
                <a:cubicBezTo>
                  <a:pt x="662" y="551"/>
                  <a:pt x="661" y="549"/>
                  <a:pt x="658" y="551"/>
                </a:cubicBezTo>
                <a:cubicBezTo>
                  <a:pt x="659" y="551"/>
                  <a:pt x="659" y="551"/>
                  <a:pt x="660" y="551"/>
                </a:cubicBezTo>
                <a:cubicBezTo>
                  <a:pt x="663" y="552"/>
                  <a:pt x="667" y="555"/>
                  <a:pt x="669" y="553"/>
                </a:cubicBezTo>
                <a:close/>
                <a:moveTo>
                  <a:pt x="654" y="547"/>
                </a:moveTo>
                <a:cubicBezTo>
                  <a:pt x="652" y="546"/>
                  <a:pt x="652" y="547"/>
                  <a:pt x="651" y="547"/>
                </a:cubicBezTo>
                <a:cubicBezTo>
                  <a:pt x="652" y="548"/>
                  <a:pt x="652" y="548"/>
                  <a:pt x="653" y="549"/>
                </a:cubicBezTo>
                <a:cubicBezTo>
                  <a:pt x="653" y="548"/>
                  <a:pt x="653" y="548"/>
                  <a:pt x="654" y="547"/>
                </a:cubicBezTo>
                <a:close/>
                <a:moveTo>
                  <a:pt x="657" y="551"/>
                </a:moveTo>
                <a:cubicBezTo>
                  <a:pt x="657" y="551"/>
                  <a:pt x="657" y="550"/>
                  <a:pt x="657" y="550"/>
                </a:cubicBezTo>
                <a:cubicBezTo>
                  <a:pt x="656" y="549"/>
                  <a:pt x="656" y="549"/>
                  <a:pt x="655" y="549"/>
                </a:cubicBezTo>
                <a:cubicBezTo>
                  <a:pt x="654" y="549"/>
                  <a:pt x="654" y="550"/>
                  <a:pt x="653" y="550"/>
                </a:cubicBezTo>
                <a:cubicBezTo>
                  <a:pt x="655" y="551"/>
                  <a:pt x="656" y="551"/>
                  <a:pt x="657" y="551"/>
                </a:cubicBezTo>
                <a:close/>
                <a:moveTo>
                  <a:pt x="871" y="495"/>
                </a:moveTo>
                <a:cubicBezTo>
                  <a:pt x="872" y="493"/>
                  <a:pt x="873" y="490"/>
                  <a:pt x="874" y="488"/>
                </a:cubicBezTo>
                <a:cubicBezTo>
                  <a:pt x="867" y="485"/>
                  <a:pt x="861" y="494"/>
                  <a:pt x="858" y="500"/>
                </a:cubicBezTo>
                <a:cubicBezTo>
                  <a:pt x="854" y="510"/>
                  <a:pt x="851" y="514"/>
                  <a:pt x="844" y="521"/>
                </a:cubicBezTo>
                <a:cubicBezTo>
                  <a:pt x="842" y="523"/>
                  <a:pt x="842" y="530"/>
                  <a:pt x="843" y="531"/>
                </a:cubicBezTo>
                <a:cubicBezTo>
                  <a:pt x="844" y="534"/>
                  <a:pt x="850" y="533"/>
                  <a:pt x="852" y="533"/>
                </a:cubicBezTo>
                <a:cubicBezTo>
                  <a:pt x="860" y="532"/>
                  <a:pt x="867" y="532"/>
                  <a:pt x="874" y="536"/>
                </a:cubicBezTo>
                <a:cubicBezTo>
                  <a:pt x="871" y="536"/>
                  <a:pt x="870" y="538"/>
                  <a:pt x="870" y="541"/>
                </a:cubicBezTo>
                <a:cubicBezTo>
                  <a:pt x="877" y="540"/>
                  <a:pt x="878" y="535"/>
                  <a:pt x="885" y="535"/>
                </a:cubicBezTo>
                <a:cubicBezTo>
                  <a:pt x="884" y="540"/>
                  <a:pt x="883" y="540"/>
                  <a:pt x="887" y="541"/>
                </a:cubicBezTo>
                <a:cubicBezTo>
                  <a:pt x="891" y="543"/>
                  <a:pt x="892" y="543"/>
                  <a:pt x="894" y="540"/>
                </a:cubicBezTo>
                <a:cubicBezTo>
                  <a:pt x="896" y="536"/>
                  <a:pt x="893" y="527"/>
                  <a:pt x="893" y="523"/>
                </a:cubicBezTo>
                <a:cubicBezTo>
                  <a:pt x="892" y="521"/>
                  <a:pt x="887" y="520"/>
                  <a:pt x="888" y="518"/>
                </a:cubicBezTo>
                <a:cubicBezTo>
                  <a:pt x="888" y="514"/>
                  <a:pt x="888" y="514"/>
                  <a:pt x="885" y="511"/>
                </a:cubicBezTo>
                <a:cubicBezTo>
                  <a:pt x="883" y="508"/>
                  <a:pt x="874" y="511"/>
                  <a:pt x="871" y="512"/>
                </a:cubicBezTo>
                <a:cubicBezTo>
                  <a:pt x="871" y="510"/>
                  <a:pt x="871" y="507"/>
                  <a:pt x="870" y="506"/>
                </a:cubicBezTo>
                <a:cubicBezTo>
                  <a:pt x="869" y="506"/>
                  <a:pt x="866" y="505"/>
                  <a:pt x="866" y="504"/>
                </a:cubicBezTo>
                <a:cubicBezTo>
                  <a:pt x="866" y="499"/>
                  <a:pt x="867" y="498"/>
                  <a:pt x="871" y="495"/>
                </a:cubicBezTo>
                <a:close/>
                <a:moveTo>
                  <a:pt x="783" y="817"/>
                </a:moveTo>
                <a:cubicBezTo>
                  <a:pt x="785" y="821"/>
                  <a:pt x="793" y="818"/>
                  <a:pt x="794" y="815"/>
                </a:cubicBezTo>
                <a:cubicBezTo>
                  <a:pt x="794" y="815"/>
                  <a:pt x="794" y="814"/>
                  <a:pt x="793" y="814"/>
                </a:cubicBezTo>
                <a:cubicBezTo>
                  <a:pt x="790" y="813"/>
                  <a:pt x="780" y="810"/>
                  <a:pt x="783" y="817"/>
                </a:cubicBezTo>
                <a:close/>
                <a:moveTo>
                  <a:pt x="719" y="801"/>
                </a:moveTo>
                <a:cubicBezTo>
                  <a:pt x="722" y="800"/>
                  <a:pt x="725" y="799"/>
                  <a:pt x="728" y="798"/>
                </a:cubicBezTo>
                <a:cubicBezTo>
                  <a:pt x="726" y="796"/>
                  <a:pt x="724" y="794"/>
                  <a:pt x="721" y="794"/>
                </a:cubicBezTo>
                <a:cubicBezTo>
                  <a:pt x="718" y="793"/>
                  <a:pt x="717" y="790"/>
                  <a:pt x="716" y="790"/>
                </a:cubicBezTo>
                <a:cubicBezTo>
                  <a:pt x="712" y="790"/>
                  <a:pt x="706" y="788"/>
                  <a:pt x="703" y="784"/>
                </a:cubicBezTo>
                <a:cubicBezTo>
                  <a:pt x="703" y="784"/>
                  <a:pt x="703" y="785"/>
                  <a:pt x="703" y="785"/>
                </a:cubicBezTo>
                <a:cubicBezTo>
                  <a:pt x="694" y="779"/>
                  <a:pt x="684" y="773"/>
                  <a:pt x="673" y="772"/>
                </a:cubicBezTo>
                <a:cubicBezTo>
                  <a:pt x="667" y="772"/>
                  <a:pt x="662" y="773"/>
                  <a:pt x="655" y="775"/>
                </a:cubicBezTo>
                <a:cubicBezTo>
                  <a:pt x="650" y="776"/>
                  <a:pt x="649" y="781"/>
                  <a:pt x="645" y="783"/>
                </a:cubicBezTo>
                <a:cubicBezTo>
                  <a:pt x="653" y="787"/>
                  <a:pt x="662" y="769"/>
                  <a:pt x="670" y="777"/>
                </a:cubicBezTo>
                <a:cubicBezTo>
                  <a:pt x="669" y="778"/>
                  <a:pt x="668" y="779"/>
                  <a:pt x="666" y="778"/>
                </a:cubicBezTo>
                <a:cubicBezTo>
                  <a:pt x="667" y="780"/>
                  <a:pt x="670" y="781"/>
                  <a:pt x="672" y="780"/>
                </a:cubicBezTo>
                <a:cubicBezTo>
                  <a:pt x="674" y="779"/>
                  <a:pt x="675" y="781"/>
                  <a:pt x="677" y="782"/>
                </a:cubicBezTo>
                <a:cubicBezTo>
                  <a:pt x="682" y="782"/>
                  <a:pt x="686" y="785"/>
                  <a:pt x="690" y="785"/>
                </a:cubicBezTo>
                <a:cubicBezTo>
                  <a:pt x="695" y="786"/>
                  <a:pt x="695" y="791"/>
                  <a:pt x="700" y="793"/>
                </a:cubicBezTo>
                <a:cubicBezTo>
                  <a:pt x="701" y="794"/>
                  <a:pt x="706" y="793"/>
                  <a:pt x="706" y="796"/>
                </a:cubicBezTo>
                <a:cubicBezTo>
                  <a:pt x="706" y="797"/>
                  <a:pt x="702" y="800"/>
                  <a:pt x="701" y="801"/>
                </a:cubicBezTo>
                <a:cubicBezTo>
                  <a:pt x="707" y="802"/>
                  <a:pt x="713" y="800"/>
                  <a:pt x="719" y="801"/>
                </a:cubicBezTo>
                <a:close/>
                <a:moveTo>
                  <a:pt x="807" y="538"/>
                </a:moveTo>
                <a:cubicBezTo>
                  <a:pt x="803" y="545"/>
                  <a:pt x="809" y="547"/>
                  <a:pt x="814" y="549"/>
                </a:cubicBezTo>
                <a:cubicBezTo>
                  <a:pt x="819" y="551"/>
                  <a:pt x="820" y="548"/>
                  <a:pt x="823" y="545"/>
                </a:cubicBezTo>
                <a:cubicBezTo>
                  <a:pt x="818" y="544"/>
                  <a:pt x="814" y="544"/>
                  <a:pt x="809" y="543"/>
                </a:cubicBezTo>
                <a:cubicBezTo>
                  <a:pt x="808" y="542"/>
                  <a:pt x="807" y="540"/>
                  <a:pt x="807" y="538"/>
                </a:cubicBezTo>
                <a:close/>
                <a:moveTo>
                  <a:pt x="804" y="508"/>
                </a:moveTo>
                <a:cubicBezTo>
                  <a:pt x="808" y="511"/>
                  <a:pt x="819" y="521"/>
                  <a:pt x="826" y="516"/>
                </a:cubicBezTo>
                <a:cubicBezTo>
                  <a:pt x="820" y="509"/>
                  <a:pt x="811" y="507"/>
                  <a:pt x="804" y="508"/>
                </a:cubicBezTo>
                <a:close/>
                <a:moveTo>
                  <a:pt x="1031" y="1031"/>
                </a:moveTo>
                <a:cubicBezTo>
                  <a:pt x="1033" y="1042"/>
                  <a:pt x="1033" y="1041"/>
                  <a:pt x="1028" y="1050"/>
                </a:cubicBezTo>
                <a:cubicBezTo>
                  <a:pt x="1021" y="1060"/>
                  <a:pt x="1014" y="1069"/>
                  <a:pt x="1007" y="1079"/>
                </a:cubicBezTo>
                <a:cubicBezTo>
                  <a:pt x="1004" y="1084"/>
                  <a:pt x="1000" y="1088"/>
                  <a:pt x="999" y="1094"/>
                </a:cubicBezTo>
                <a:cubicBezTo>
                  <a:pt x="998" y="1108"/>
                  <a:pt x="997" y="1123"/>
                  <a:pt x="996" y="1138"/>
                </a:cubicBezTo>
                <a:cubicBezTo>
                  <a:pt x="996" y="1147"/>
                  <a:pt x="986" y="1157"/>
                  <a:pt x="981" y="1165"/>
                </a:cubicBezTo>
                <a:cubicBezTo>
                  <a:pt x="978" y="1168"/>
                  <a:pt x="977" y="1174"/>
                  <a:pt x="973" y="1174"/>
                </a:cubicBezTo>
                <a:cubicBezTo>
                  <a:pt x="969" y="1174"/>
                  <a:pt x="960" y="1173"/>
                  <a:pt x="957" y="1175"/>
                </a:cubicBezTo>
                <a:cubicBezTo>
                  <a:pt x="947" y="1182"/>
                  <a:pt x="937" y="1189"/>
                  <a:pt x="928" y="1195"/>
                </a:cubicBezTo>
                <a:cubicBezTo>
                  <a:pt x="926" y="1197"/>
                  <a:pt x="926" y="1211"/>
                  <a:pt x="926" y="1214"/>
                </a:cubicBezTo>
                <a:cubicBezTo>
                  <a:pt x="925" y="1217"/>
                  <a:pt x="926" y="1222"/>
                  <a:pt x="924" y="1224"/>
                </a:cubicBezTo>
                <a:cubicBezTo>
                  <a:pt x="916" y="1235"/>
                  <a:pt x="908" y="1245"/>
                  <a:pt x="900" y="1255"/>
                </a:cubicBezTo>
                <a:cubicBezTo>
                  <a:pt x="892" y="1265"/>
                  <a:pt x="885" y="1274"/>
                  <a:pt x="878" y="1284"/>
                </a:cubicBezTo>
                <a:cubicBezTo>
                  <a:pt x="876" y="1286"/>
                  <a:pt x="853" y="1276"/>
                  <a:pt x="849" y="1275"/>
                </a:cubicBezTo>
                <a:cubicBezTo>
                  <a:pt x="847" y="1283"/>
                  <a:pt x="860" y="1284"/>
                  <a:pt x="862" y="1291"/>
                </a:cubicBezTo>
                <a:cubicBezTo>
                  <a:pt x="862" y="1294"/>
                  <a:pt x="865" y="1300"/>
                  <a:pt x="864" y="1304"/>
                </a:cubicBezTo>
                <a:cubicBezTo>
                  <a:pt x="864" y="1307"/>
                  <a:pt x="859" y="1311"/>
                  <a:pt x="858" y="1313"/>
                </a:cubicBezTo>
                <a:cubicBezTo>
                  <a:pt x="853" y="1321"/>
                  <a:pt x="846" y="1320"/>
                  <a:pt x="839" y="1323"/>
                </a:cubicBezTo>
                <a:cubicBezTo>
                  <a:pt x="831" y="1325"/>
                  <a:pt x="827" y="1324"/>
                  <a:pt x="820" y="1323"/>
                </a:cubicBezTo>
                <a:cubicBezTo>
                  <a:pt x="821" y="1328"/>
                  <a:pt x="822" y="1330"/>
                  <a:pt x="821" y="1334"/>
                </a:cubicBezTo>
                <a:cubicBezTo>
                  <a:pt x="820" y="1337"/>
                  <a:pt x="821" y="1342"/>
                  <a:pt x="819" y="1343"/>
                </a:cubicBezTo>
                <a:cubicBezTo>
                  <a:pt x="812" y="1349"/>
                  <a:pt x="807" y="1346"/>
                  <a:pt x="799" y="1342"/>
                </a:cubicBezTo>
                <a:cubicBezTo>
                  <a:pt x="799" y="1346"/>
                  <a:pt x="798" y="1352"/>
                  <a:pt x="799" y="1355"/>
                </a:cubicBezTo>
                <a:cubicBezTo>
                  <a:pt x="799" y="1358"/>
                  <a:pt x="804" y="1363"/>
                  <a:pt x="803" y="1366"/>
                </a:cubicBezTo>
                <a:cubicBezTo>
                  <a:pt x="800" y="1371"/>
                  <a:pt x="798" y="1376"/>
                  <a:pt x="796" y="1382"/>
                </a:cubicBezTo>
                <a:cubicBezTo>
                  <a:pt x="793" y="1387"/>
                  <a:pt x="792" y="1386"/>
                  <a:pt x="787" y="1388"/>
                </a:cubicBezTo>
                <a:cubicBezTo>
                  <a:pt x="782" y="1389"/>
                  <a:pt x="782" y="1393"/>
                  <a:pt x="779" y="1397"/>
                </a:cubicBezTo>
                <a:cubicBezTo>
                  <a:pt x="778" y="1400"/>
                  <a:pt x="783" y="1405"/>
                  <a:pt x="785" y="1408"/>
                </a:cubicBezTo>
                <a:cubicBezTo>
                  <a:pt x="787" y="1411"/>
                  <a:pt x="794" y="1408"/>
                  <a:pt x="793" y="1413"/>
                </a:cubicBezTo>
                <a:cubicBezTo>
                  <a:pt x="791" y="1418"/>
                  <a:pt x="790" y="1419"/>
                  <a:pt x="787" y="1423"/>
                </a:cubicBezTo>
                <a:cubicBezTo>
                  <a:pt x="785" y="1426"/>
                  <a:pt x="781" y="1430"/>
                  <a:pt x="779" y="1434"/>
                </a:cubicBezTo>
                <a:cubicBezTo>
                  <a:pt x="777" y="1440"/>
                  <a:pt x="776" y="1441"/>
                  <a:pt x="770" y="1444"/>
                </a:cubicBezTo>
                <a:cubicBezTo>
                  <a:pt x="765" y="1447"/>
                  <a:pt x="771" y="1464"/>
                  <a:pt x="772" y="1470"/>
                </a:cubicBezTo>
                <a:cubicBezTo>
                  <a:pt x="772" y="1472"/>
                  <a:pt x="772" y="1477"/>
                  <a:pt x="774" y="1479"/>
                </a:cubicBezTo>
                <a:cubicBezTo>
                  <a:pt x="778" y="1482"/>
                  <a:pt x="782" y="1486"/>
                  <a:pt x="786" y="1489"/>
                </a:cubicBezTo>
                <a:cubicBezTo>
                  <a:pt x="793" y="1495"/>
                  <a:pt x="798" y="1494"/>
                  <a:pt x="807" y="1494"/>
                </a:cubicBezTo>
                <a:cubicBezTo>
                  <a:pt x="799" y="1498"/>
                  <a:pt x="791" y="1502"/>
                  <a:pt x="783" y="1506"/>
                </a:cubicBezTo>
                <a:cubicBezTo>
                  <a:pt x="776" y="1509"/>
                  <a:pt x="775" y="1507"/>
                  <a:pt x="768" y="1504"/>
                </a:cubicBezTo>
                <a:cubicBezTo>
                  <a:pt x="758" y="1499"/>
                  <a:pt x="748" y="1494"/>
                  <a:pt x="738" y="1489"/>
                </a:cubicBezTo>
                <a:cubicBezTo>
                  <a:pt x="733" y="1487"/>
                  <a:pt x="733" y="1481"/>
                  <a:pt x="730" y="1476"/>
                </a:cubicBezTo>
                <a:cubicBezTo>
                  <a:pt x="725" y="1463"/>
                  <a:pt x="716" y="1450"/>
                  <a:pt x="717" y="1436"/>
                </a:cubicBezTo>
                <a:cubicBezTo>
                  <a:pt x="720" y="1414"/>
                  <a:pt x="722" y="1393"/>
                  <a:pt x="725" y="1371"/>
                </a:cubicBezTo>
                <a:cubicBezTo>
                  <a:pt x="727" y="1350"/>
                  <a:pt x="728" y="1329"/>
                  <a:pt x="732" y="1308"/>
                </a:cubicBezTo>
                <a:cubicBezTo>
                  <a:pt x="737" y="1283"/>
                  <a:pt x="742" y="1257"/>
                  <a:pt x="747" y="1231"/>
                </a:cubicBezTo>
                <a:cubicBezTo>
                  <a:pt x="750" y="1215"/>
                  <a:pt x="753" y="1200"/>
                  <a:pt x="755" y="1184"/>
                </a:cubicBezTo>
                <a:cubicBezTo>
                  <a:pt x="757" y="1177"/>
                  <a:pt x="759" y="1170"/>
                  <a:pt x="759" y="1163"/>
                </a:cubicBezTo>
                <a:cubicBezTo>
                  <a:pt x="760" y="1157"/>
                  <a:pt x="758" y="1151"/>
                  <a:pt x="757" y="1145"/>
                </a:cubicBezTo>
                <a:cubicBezTo>
                  <a:pt x="757" y="1141"/>
                  <a:pt x="757" y="1132"/>
                  <a:pt x="755" y="1129"/>
                </a:cubicBezTo>
                <a:cubicBezTo>
                  <a:pt x="753" y="1126"/>
                  <a:pt x="746" y="1123"/>
                  <a:pt x="743" y="1121"/>
                </a:cubicBezTo>
                <a:cubicBezTo>
                  <a:pt x="737" y="1116"/>
                  <a:pt x="731" y="1112"/>
                  <a:pt x="725" y="1108"/>
                </a:cubicBezTo>
                <a:cubicBezTo>
                  <a:pt x="719" y="1104"/>
                  <a:pt x="717" y="1100"/>
                  <a:pt x="713" y="1093"/>
                </a:cubicBezTo>
                <a:cubicBezTo>
                  <a:pt x="706" y="1079"/>
                  <a:pt x="698" y="1065"/>
                  <a:pt x="691" y="1051"/>
                </a:cubicBezTo>
                <a:cubicBezTo>
                  <a:pt x="685" y="1039"/>
                  <a:pt x="679" y="1028"/>
                  <a:pt x="673" y="1016"/>
                </a:cubicBezTo>
                <a:cubicBezTo>
                  <a:pt x="669" y="1009"/>
                  <a:pt x="675" y="996"/>
                  <a:pt x="677" y="989"/>
                </a:cubicBezTo>
                <a:cubicBezTo>
                  <a:pt x="678" y="985"/>
                  <a:pt x="678" y="977"/>
                  <a:pt x="681" y="974"/>
                </a:cubicBezTo>
                <a:cubicBezTo>
                  <a:pt x="684" y="970"/>
                  <a:pt x="688" y="965"/>
                  <a:pt x="691" y="961"/>
                </a:cubicBezTo>
                <a:cubicBezTo>
                  <a:pt x="699" y="951"/>
                  <a:pt x="706" y="945"/>
                  <a:pt x="704" y="931"/>
                </a:cubicBezTo>
                <a:cubicBezTo>
                  <a:pt x="703" y="928"/>
                  <a:pt x="701" y="926"/>
                  <a:pt x="704" y="924"/>
                </a:cubicBezTo>
                <a:cubicBezTo>
                  <a:pt x="704" y="923"/>
                  <a:pt x="703" y="919"/>
                  <a:pt x="703" y="917"/>
                </a:cubicBezTo>
                <a:cubicBezTo>
                  <a:pt x="704" y="913"/>
                  <a:pt x="695" y="909"/>
                  <a:pt x="696" y="905"/>
                </a:cubicBezTo>
                <a:cubicBezTo>
                  <a:pt x="697" y="900"/>
                  <a:pt x="697" y="900"/>
                  <a:pt x="692" y="898"/>
                </a:cubicBezTo>
                <a:cubicBezTo>
                  <a:pt x="689" y="896"/>
                  <a:pt x="689" y="896"/>
                  <a:pt x="686" y="898"/>
                </a:cubicBezTo>
                <a:cubicBezTo>
                  <a:pt x="684" y="899"/>
                  <a:pt x="682" y="901"/>
                  <a:pt x="680" y="903"/>
                </a:cubicBezTo>
                <a:cubicBezTo>
                  <a:pt x="679" y="904"/>
                  <a:pt x="682" y="908"/>
                  <a:pt x="683" y="909"/>
                </a:cubicBezTo>
                <a:cubicBezTo>
                  <a:pt x="677" y="911"/>
                  <a:pt x="677" y="912"/>
                  <a:pt x="674" y="905"/>
                </a:cubicBezTo>
                <a:cubicBezTo>
                  <a:pt x="673" y="909"/>
                  <a:pt x="667" y="903"/>
                  <a:pt x="664" y="902"/>
                </a:cubicBezTo>
                <a:cubicBezTo>
                  <a:pt x="662" y="902"/>
                  <a:pt x="661" y="904"/>
                  <a:pt x="660" y="903"/>
                </a:cubicBezTo>
                <a:cubicBezTo>
                  <a:pt x="658" y="902"/>
                  <a:pt x="656" y="900"/>
                  <a:pt x="654" y="899"/>
                </a:cubicBezTo>
                <a:cubicBezTo>
                  <a:pt x="650" y="896"/>
                  <a:pt x="643" y="893"/>
                  <a:pt x="640" y="889"/>
                </a:cubicBezTo>
                <a:cubicBezTo>
                  <a:pt x="638" y="885"/>
                  <a:pt x="639" y="880"/>
                  <a:pt x="636" y="876"/>
                </a:cubicBezTo>
                <a:cubicBezTo>
                  <a:pt x="629" y="868"/>
                  <a:pt x="625" y="861"/>
                  <a:pt x="615" y="858"/>
                </a:cubicBezTo>
                <a:cubicBezTo>
                  <a:pt x="607" y="856"/>
                  <a:pt x="594" y="855"/>
                  <a:pt x="588" y="849"/>
                </a:cubicBezTo>
                <a:cubicBezTo>
                  <a:pt x="583" y="844"/>
                  <a:pt x="578" y="839"/>
                  <a:pt x="572" y="834"/>
                </a:cubicBezTo>
                <a:cubicBezTo>
                  <a:pt x="569" y="830"/>
                  <a:pt x="564" y="834"/>
                  <a:pt x="560" y="835"/>
                </a:cubicBezTo>
                <a:cubicBezTo>
                  <a:pt x="550" y="838"/>
                  <a:pt x="540" y="831"/>
                  <a:pt x="531" y="827"/>
                </a:cubicBezTo>
                <a:cubicBezTo>
                  <a:pt x="524" y="824"/>
                  <a:pt x="517" y="822"/>
                  <a:pt x="509" y="819"/>
                </a:cubicBezTo>
                <a:cubicBezTo>
                  <a:pt x="507" y="818"/>
                  <a:pt x="503" y="817"/>
                  <a:pt x="501" y="815"/>
                </a:cubicBezTo>
                <a:cubicBezTo>
                  <a:pt x="496" y="810"/>
                  <a:pt x="491" y="805"/>
                  <a:pt x="487" y="801"/>
                </a:cubicBezTo>
                <a:cubicBezTo>
                  <a:pt x="482" y="796"/>
                  <a:pt x="485" y="793"/>
                  <a:pt x="487" y="787"/>
                </a:cubicBezTo>
                <a:cubicBezTo>
                  <a:pt x="488" y="783"/>
                  <a:pt x="480" y="775"/>
                  <a:pt x="478" y="772"/>
                </a:cubicBezTo>
                <a:cubicBezTo>
                  <a:pt x="476" y="768"/>
                  <a:pt x="474" y="766"/>
                  <a:pt x="471" y="763"/>
                </a:cubicBezTo>
                <a:cubicBezTo>
                  <a:pt x="465" y="758"/>
                  <a:pt x="460" y="753"/>
                  <a:pt x="455" y="748"/>
                </a:cubicBezTo>
                <a:cubicBezTo>
                  <a:pt x="454" y="747"/>
                  <a:pt x="455" y="744"/>
                  <a:pt x="456" y="743"/>
                </a:cubicBezTo>
                <a:cubicBezTo>
                  <a:pt x="456" y="741"/>
                  <a:pt x="453" y="739"/>
                  <a:pt x="452" y="737"/>
                </a:cubicBezTo>
                <a:cubicBezTo>
                  <a:pt x="449" y="733"/>
                  <a:pt x="446" y="729"/>
                  <a:pt x="441" y="725"/>
                </a:cubicBezTo>
                <a:cubicBezTo>
                  <a:pt x="437" y="722"/>
                  <a:pt x="433" y="720"/>
                  <a:pt x="432" y="715"/>
                </a:cubicBezTo>
                <a:cubicBezTo>
                  <a:pt x="431" y="712"/>
                  <a:pt x="429" y="699"/>
                  <a:pt x="426" y="698"/>
                </a:cubicBezTo>
                <a:cubicBezTo>
                  <a:pt x="422" y="696"/>
                  <a:pt x="417" y="694"/>
                  <a:pt x="412" y="691"/>
                </a:cubicBezTo>
                <a:cubicBezTo>
                  <a:pt x="414" y="697"/>
                  <a:pt x="415" y="707"/>
                  <a:pt x="418" y="711"/>
                </a:cubicBezTo>
                <a:cubicBezTo>
                  <a:pt x="423" y="718"/>
                  <a:pt x="428" y="722"/>
                  <a:pt x="431" y="730"/>
                </a:cubicBezTo>
                <a:cubicBezTo>
                  <a:pt x="433" y="734"/>
                  <a:pt x="434" y="736"/>
                  <a:pt x="437" y="739"/>
                </a:cubicBezTo>
                <a:cubicBezTo>
                  <a:pt x="440" y="741"/>
                  <a:pt x="441" y="744"/>
                  <a:pt x="442" y="748"/>
                </a:cubicBezTo>
                <a:cubicBezTo>
                  <a:pt x="443" y="751"/>
                  <a:pt x="445" y="754"/>
                  <a:pt x="445" y="758"/>
                </a:cubicBezTo>
                <a:cubicBezTo>
                  <a:pt x="445" y="764"/>
                  <a:pt x="448" y="760"/>
                  <a:pt x="449" y="761"/>
                </a:cubicBezTo>
                <a:cubicBezTo>
                  <a:pt x="451" y="763"/>
                  <a:pt x="455" y="766"/>
                  <a:pt x="455" y="769"/>
                </a:cubicBezTo>
                <a:cubicBezTo>
                  <a:pt x="454" y="773"/>
                  <a:pt x="451" y="774"/>
                  <a:pt x="449" y="771"/>
                </a:cubicBezTo>
                <a:cubicBezTo>
                  <a:pt x="446" y="765"/>
                  <a:pt x="440" y="761"/>
                  <a:pt x="434" y="757"/>
                </a:cubicBezTo>
                <a:cubicBezTo>
                  <a:pt x="432" y="756"/>
                  <a:pt x="433" y="749"/>
                  <a:pt x="433" y="747"/>
                </a:cubicBezTo>
                <a:cubicBezTo>
                  <a:pt x="433" y="743"/>
                  <a:pt x="428" y="741"/>
                  <a:pt x="426" y="740"/>
                </a:cubicBezTo>
                <a:cubicBezTo>
                  <a:pt x="424" y="738"/>
                  <a:pt x="422" y="739"/>
                  <a:pt x="420" y="737"/>
                </a:cubicBezTo>
                <a:cubicBezTo>
                  <a:pt x="417" y="734"/>
                  <a:pt x="414" y="732"/>
                  <a:pt x="412" y="730"/>
                </a:cubicBezTo>
                <a:cubicBezTo>
                  <a:pt x="415" y="729"/>
                  <a:pt x="422" y="729"/>
                  <a:pt x="418" y="722"/>
                </a:cubicBezTo>
                <a:cubicBezTo>
                  <a:pt x="414" y="717"/>
                  <a:pt x="413" y="714"/>
                  <a:pt x="407" y="712"/>
                </a:cubicBezTo>
                <a:cubicBezTo>
                  <a:pt x="404" y="710"/>
                  <a:pt x="403" y="704"/>
                  <a:pt x="401" y="700"/>
                </a:cubicBezTo>
                <a:cubicBezTo>
                  <a:pt x="399" y="694"/>
                  <a:pt x="396" y="687"/>
                  <a:pt x="394" y="681"/>
                </a:cubicBezTo>
                <a:cubicBezTo>
                  <a:pt x="391" y="674"/>
                  <a:pt x="382" y="667"/>
                  <a:pt x="375" y="666"/>
                </a:cubicBezTo>
                <a:cubicBezTo>
                  <a:pt x="369" y="664"/>
                  <a:pt x="368" y="665"/>
                  <a:pt x="365" y="659"/>
                </a:cubicBezTo>
                <a:cubicBezTo>
                  <a:pt x="362" y="653"/>
                  <a:pt x="360" y="647"/>
                  <a:pt x="357" y="641"/>
                </a:cubicBezTo>
                <a:cubicBezTo>
                  <a:pt x="353" y="633"/>
                  <a:pt x="345" y="627"/>
                  <a:pt x="342" y="618"/>
                </a:cubicBezTo>
                <a:cubicBezTo>
                  <a:pt x="339" y="606"/>
                  <a:pt x="339" y="598"/>
                  <a:pt x="340" y="584"/>
                </a:cubicBezTo>
                <a:cubicBezTo>
                  <a:pt x="340" y="574"/>
                  <a:pt x="341" y="563"/>
                  <a:pt x="341" y="552"/>
                </a:cubicBezTo>
                <a:cubicBezTo>
                  <a:pt x="342" y="541"/>
                  <a:pt x="339" y="535"/>
                  <a:pt x="336" y="525"/>
                </a:cubicBezTo>
                <a:cubicBezTo>
                  <a:pt x="342" y="526"/>
                  <a:pt x="348" y="528"/>
                  <a:pt x="354" y="530"/>
                </a:cubicBezTo>
                <a:cubicBezTo>
                  <a:pt x="354" y="521"/>
                  <a:pt x="354" y="520"/>
                  <a:pt x="349" y="514"/>
                </a:cubicBezTo>
                <a:cubicBezTo>
                  <a:pt x="344" y="509"/>
                  <a:pt x="340" y="506"/>
                  <a:pt x="335" y="503"/>
                </a:cubicBezTo>
                <a:cubicBezTo>
                  <a:pt x="331" y="499"/>
                  <a:pt x="326" y="499"/>
                  <a:pt x="321" y="497"/>
                </a:cubicBezTo>
                <a:cubicBezTo>
                  <a:pt x="313" y="494"/>
                  <a:pt x="312" y="494"/>
                  <a:pt x="309" y="485"/>
                </a:cubicBezTo>
                <a:cubicBezTo>
                  <a:pt x="305" y="476"/>
                  <a:pt x="290" y="471"/>
                  <a:pt x="291" y="460"/>
                </a:cubicBezTo>
                <a:cubicBezTo>
                  <a:pt x="292" y="450"/>
                  <a:pt x="291" y="451"/>
                  <a:pt x="283" y="446"/>
                </a:cubicBezTo>
                <a:cubicBezTo>
                  <a:pt x="282" y="445"/>
                  <a:pt x="278" y="455"/>
                  <a:pt x="274" y="450"/>
                </a:cubicBezTo>
                <a:cubicBezTo>
                  <a:pt x="272" y="447"/>
                  <a:pt x="268" y="437"/>
                  <a:pt x="264" y="435"/>
                </a:cubicBezTo>
                <a:cubicBezTo>
                  <a:pt x="258" y="432"/>
                  <a:pt x="257" y="431"/>
                  <a:pt x="254" y="426"/>
                </a:cubicBezTo>
                <a:cubicBezTo>
                  <a:pt x="250" y="420"/>
                  <a:pt x="247" y="413"/>
                  <a:pt x="243" y="409"/>
                </a:cubicBezTo>
                <a:cubicBezTo>
                  <a:pt x="239" y="406"/>
                  <a:pt x="234" y="403"/>
                  <a:pt x="230" y="400"/>
                </a:cubicBezTo>
                <a:cubicBezTo>
                  <a:pt x="220" y="393"/>
                  <a:pt x="211" y="390"/>
                  <a:pt x="200" y="386"/>
                </a:cubicBezTo>
                <a:cubicBezTo>
                  <a:pt x="196" y="384"/>
                  <a:pt x="191" y="388"/>
                  <a:pt x="186" y="387"/>
                </a:cubicBezTo>
                <a:cubicBezTo>
                  <a:pt x="182" y="386"/>
                  <a:pt x="176" y="381"/>
                  <a:pt x="172" y="378"/>
                </a:cubicBezTo>
                <a:cubicBezTo>
                  <a:pt x="166" y="375"/>
                  <a:pt x="165" y="373"/>
                  <a:pt x="159" y="374"/>
                </a:cubicBezTo>
                <a:cubicBezTo>
                  <a:pt x="153" y="375"/>
                  <a:pt x="150" y="376"/>
                  <a:pt x="152" y="383"/>
                </a:cubicBezTo>
                <a:cubicBezTo>
                  <a:pt x="154" y="389"/>
                  <a:pt x="131" y="396"/>
                  <a:pt x="126" y="397"/>
                </a:cubicBezTo>
                <a:cubicBezTo>
                  <a:pt x="125" y="395"/>
                  <a:pt x="126" y="393"/>
                  <a:pt x="129" y="392"/>
                </a:cubicBezTo>
                <a:cubicBezTo>
                  <a:pt x="125" y="391"/>
                  <a:pt x="128" y="380"/>
                  <a:pt x="130" y="378"/>
                </a:cubicBezTo>
                <a:cubicBezTo>
                  <a:pt x="136" y="375"/>
                  <a:pt x="139" y="375"/>
                  <a:pt x="145" y="375"/>
                </a:cubicBezTo>
                <a:cubicBezTo>
                  <a:pt x="144" y="374"/>
                  <a:pt x="142" y="372"/>
                  <a:pt x="141" y="371"/>
                </a:cubicBezTo>
                <a:cubicBezTo>
                  <a:pt x="142" y="370"/>
                  <a:pt x="144" y="369"/>
                  <a:pt x="146" y="367"/>
                </a:cubicBezTo>
                <a:cubicBezTo>
                  <a:pt x="136" y="369"/>
                  <a:pt x="131" y="371"/>
                  <a:pt x="123" y="378"/>
                </a:cubicBezTo>
                <a:cubicBezTo>
                  <a:pt x="115" y="384"/>
                  <a:pt x="112" y="390"/>
                  <a:pt x="107" y="398"/>
                </a:cubicBezTo>
                <a:cubicBezTo>
                  <a:pt x="110" y="399"/>
                  <a:pt x="112" y="400"/>
                  <a:pt x="115" y="400"/>
                </a:cubicBezTo>
                <a:cubicBezTo>
                  <a:pt x="107" y="410"/>
                  <a:pt x="100" y="415"/>
                  <a:pt x="91" y="422"/>
                </a:cubicBezTo>
                <a:cubicBezTo>
                  <a:pt x="86" y="425"/>
                  <a:pt x="72" y="429"/>
                  <a:pt x="71" y="436"/>
                </a:cubicBezTo>
                <a:cubicBezTo>
                  <a:pt x="71" y="442"/>
                  <a:pt x="52" y="446"/>
                  <a:pt x="46" y="447"/>
                </a:cubicBezTo>
                <a:cubicBezTo>
                  <a:pt x="44" y="448"/>
                  <a:pt x="42" y="448"/>
                  <a:pt x="39" y="448"/>
                </a:cubicBezTo>
                <a:cubicBezTo>
                  <a:pt x="37" y="448"/>
                  <a:pt x="38" y="450"/>
                  <a:pt x="36" y="451"/>
                </a:cubicBezTo>
                <a:cubicBezTo>
                  <a:pt x="31" y="454"/>
                  <a:pt x="28" y="455"/>
                  <a:pt x="23" y="454"/>
                </a:cubicBezTo>
                <a:cubicBezTo>
                  <a:pt x="28" y="450"/>
                  <a:pt x="32" y="449"/>
                  <a:pt x="38" y="445"/>
                </a:cubicBezTo>
                <a:cubicBezTo>
                  <a:pt x="41" y="443"/>
                  <a:pt x="53" y="432"/>
                  <a:pt x="56" y="438"/>
                </a:cubicBezTo>
                <a:cubicBezTo>
                  <a:pt x="59" y="434"/>
                  <a:pt x="68" y="423"/>
                  <a:pt x="73" y="427"/>
                </a:cubicBezTo>
                <a:cubicBezTo>
                  <a:pt x="71" y="422"/>
                  <a:pt x="80" y="419"/>
                  <a:pt x="81" y="414"/>
                </a:cubicBezTo>
                <a:cubicBezTo>
                  <a:pt x="82" y="410"/>
                  <a:pt x="82" y="409"/>
                  <a:pt x="85" y="406"/>
                </a:cubicBezTo>
                <a:cubicBezTo>
                  <a:pt x="86" y="404"/>
                  <a:pt x="88" y="403"/>
                  <a:pt x="86" y="400"/>
                </a:cubicBezTo>
                <a:cubicBezTo>
                  <a:pt x="80" y="403"/>
                  <a:pt x="74" y="409"/>
                  <a:pt x="67" y="404"/>
                </a:cubicBezTo>
                <a:cubicBezTo>
                  <a:pt x="65" y="403"/>
                  <a:pt x="61" y="398"/>
                  <a:pt x="58" y="399"/>
                </a:cubicBezTo>
                <a:cubicBezTo>
                  <a:pt x="55" y="400"/>
                  <a:pt x="52" y="402"/>
                  <a:pt x="48" y="403"/>
                </a:cubicBezTo>
                <a:cubicBezTo>
                  <a:pt x="47" y="397"/>
                  <a:pt x="46" y="390"/>
                  <a:pt x="45" y="383"/>
                </a:cubicBezTo>
                <a:cubicBezTo>
                  <a:pt x="43" y="384"/>
                  <a:pt x="35" y="390"/>
                  <a:pt x="34" y="390"/>
                </a:cubicBezTo>
                <a:cubicBezTo>
                  <a:pt x="31" y="387"/>
                  <a:pt x="25" y="384"/>
                  <a:pt x="22" y="380"/>
                </a:cubicBezTo>
                <a:cubicBezTo>
                  <a:pt x="20" y="376"/>
                  <a:pt x="20" y="369"/>
                  <a:pt x="19" y="364"/>
                </a:cubicBezTo>
                <a:cubicBezTo>
                  <a:pt x="18" y="360"/>
                  <a:pt x="21" y="357"/>
                  <a:pt x="23" y="354"/>
                </a:cubicBezTo>
                <a:cubicBezTo>
                  <a:pt x="27" y="348"/>
                  <a:pt x="26" y="346"/>
                  <a:pt x="33" y="347"/>
                </a:cubicBezTo>
                <a:cubicBezTo>
                  <a:pt x="39" y="348"/>
                  <a:pt x="39" y="343"/>
                  <a:pt x="44" y="341"/>
                </a:cubicBezTo>
                <a:cubicBezTo>
                  <a:pt x="49" y="339"/>
                  <a:pt x="53" y="343"/>
                  <a:pt x="55" y="337"/>
                </a:cubicBezTo>
                <a:cubicBezTo>
                  <a:pt x="57" y="332"/>
                  <a:pt x="55" y="331"/>
                  <a:pt x="51" y="327"/>
                </a:cubicBezTo>
                <a:cubicBezTo>
                  <a:pt x="53" y="327"/>
                  <a:pt x="54" y="326"/>
                  <a:pt x="56" y="325"/>
                </a:cubicBezTo>
                <a:cubicBezTo>
                  <a:pt x="54" y="319"/>
                  <a:pt x="49" y="324"/>
                  <a:pt x="45" y="326"/>
                </a:cubicBezTo>
                <a:cubicBezTo>
                  <a:pt x="40" y="329"/>
                  <a:pt x="40" y="326"/>
                  <a:pt x="35" y="326"/>
                </a:cubicBezTo>
                <a:cubicBezTo>
                  <a:pt x="26" y="328"/>
                  <a:pt x="16" y="329"/>
                  <a:pt x="11" y="319"/>
                </a:cubicBezTo>
                <a:cubicBezTo>
                  <a:pt x="12" y="319"/>
                  <a:pt x="13" y="318"/>
                  <a:pt x="14" y="318"/>
                </a:cubicBezTo>
                <a:cubicBezTo>
                  <a:pt x="9" y="316"/>
                  <a:pt x="3" y="315"/>
                  <a:pt x="0" y="311"/>
                </a:cubicBezTo>
                <a:cubicBezTo>
                  <a:pt x="7" y="308"/>
                  <a:pt x="12" y="304"/>
                  <a:pt x="19" y="304"/>
                </a:cubicBezTo>
                <a:cubicBezTo>
                  <a:pt x="18" y="304"/>
                  <a:pt x="18" y="303"/>
                  <a:pt x="17" y="302"/>
                </a:cubicBezTo>
                <a:cubicBezTo>
                  <a:pt x="23" y="299"/>
                  <a:pt x="26" y="298"/>
                  <a:pt x="32" y="298"/>
                </a:cubicBezTo>
                <a:cubicBezTo>
                  <a:pt x="32" y="305"/>
                  <a:pt x="38" y="304"/>
                  <a:pt x="43" y="306"/>
                </a:cubicBezTo>
                <a:cubicBezTo>
                  <a:pt x="48" y="307"/>
                  <a:pt x="50" y="305"/>
                  <a:pt x="54" y="302"/>
                </a:cubicBezTo>
                <a:cubicBezTo>
                  <a:pt x="52" y="301"/>
                  <a:pt x="50" y="300"/>
                  <a:pt x="48" y="299"/>
                </a:cubicBezTo>
                <a:cubicBezTo>
                  <a:pt x="49" y="299"/>
                  <a:pt x="50" y="299"/>
                  <a:pt x="51" y="298"/>
                </a:cubicBezTo>
                <a:cubicBezTo>
                  <a:pt x="48" y="297"/>
                  <a:pt x="48" y="295"/>
                  <a:pt x="50" y="293"/>
                </a:cubicBezTo>
                <a:cubicBezTo>
                  <a:pt x="45" y="292"/>
                  <a:pt x="40" y="292"/>
                  <a:pt x="35" y="290"/>
                </a:cubicBezTo>
                <a:cubicBezTo>
                  <a:pt x="31" y="289"/>
                  <a:pt x="31" y="282"/>
                  <a:pt x="27" y="280"/>
                </a:cubicBezTo>
                <a:cubicBezTo>
                  <a:pt x="25" y="279"/>
                  <a:pt x="13" y="276"/>
                  <a:pt x="12" y="273"/>
                </a:cubicBezTo>
                <a:cubicBezTo>
                  <a:pt x="11" y="272"/>
                  <a:pt x="14" y="266"/>
                  <a:pt x="14" y="265"/>
                </a:cubicBezTo>
                <a:cubicBezTo>
                  <a:pt x="15" y="264"/>
                  <a:pt x="17" y="264"/>
                  <a:pt x="18" y="264"/>
                </a:cubicBezTo>
                <a:cubicBezTo>
                  <a:pt x="22" y="264"/>
                  <a:pt x="29" y="265"/>
                  <a:pt x="32" y="261"/>
                </a:cubicBezTo>
                <a:cubicBezTo>
                  <a:pt x="35" y="257"/>
                  <a:pt x="38" y="252"/>
                  <a:pt x="42" y="248"/>
                </a:cubicBezTo>
                <a:cubicBezTo>
                  <a:pt x="49" y="242"/>
                  <a:pt x="58" y="238"/>
                  <a:pt x="67" y="236"/>
                </a:cubicBezTo>
                <a:cubicBezTo>
                  <a:pt x="73" y="235"/>
                  <a:pt x="78" y="235"/>
                  <a:pt x="82" y="232"/>
                </a:cubicBezTo>
                <a:cubicBezTo>
                  <a:pt x="89" y="226"/>
                  <a:pt x="89" y="226"/>
                  <a:pt x="96" y="230"/>
                </a:cubicBezTo>
                <a:cubicBezTo>
                  <a:pt x="102" y="234"/>
                  <a:pt x="120" y="229"/>
                  <a:pt x="123" y="237"/>
                </a:cubicBezTo>
                <a:cubicBezTo>
                  <a:pt x="125" y="242"/>
                  <a:pt x="144" y="242"/>
                  <a:pt x="150" y="243"/>
                </a:cubicBezTo>
                <a:cubicBezTo>
                  <a:pt x="159" y="244"/>
                  <a:pt x="169" y="245"/>
                  <a:pt x="178" y="247"/>
                </a:cubicBezTo>
                <a:cubicBezTo>
                  <a:pt x="192" y="249"/>
                  <a:pt x="206" y="252"/>
                  <a:pt x="220" y="254"/>
                </a:cubicBezTo>
                <a:cubicBezTo>
                  <a:pt x="229" y="256"/>
                  <a:pt x="237" y="261"/>
                  <a:pt x="246" y="265"/>
                </a:cubicBezTo>
                <a:cubicBezTo>
                  <a:pt x="247" y="265"/>
                  <a:pt x="257" y="254"/>
                  <a:pt x="258" y="252"/>
                </a:cubicBezTo>
                <a:cubicBezTo>
                  <a:pt x="261" y="249"/>
                  <a:pt x="266" y="257"/>
                  <a:pt x="269" y="256"/>
                </a:cubicBezTo>
                <a:cubicBezTo>
                  <a:pt x="274" y="254"/>
                  <a:pt x="296" y="240"/>
                  <a:pt x="299" y="246"/>
                </a:cubicBezTo>
                <a:cubicBezTo>
                  <a:pt x="291" y="250"/>
                  <a:pt x="283" y="254"/>
                  <a:pt x="275" y="258"/>
                </a:cubicBezTo>
                <a:cubicBezTo>
                  <a:pt x="281" y="263"/>
                  <a:pt x="302" y="245"/>
                  <a:pt x="303" y="252"/>
                </a:cubicBezTo>
                <a:cubicBezTo>
                  <a:pt x="306" y="249"/>
                  <a:pt x="308" y="247"/>
                  <a:pt x="311" y="244"/>
                </a:cubicBezTo>
                <a:cubicBezTo>
                  <a:pt x="312" y="242"/>
                  <a:pt x="308" y="241"/>
                  <a:pt x="311" y="238"/>
                </a:cubicBezTo>
                <a:cubicBezTo>
                  <a:pt x="317" y="245"/>
                  <a:pt x="323" y="252"/>
                  <a:pt x="330" y="258"/>
                </a:cubicBezTo>
                <a:cubicBezTo>
                  <a:pt x="332" y="251"/>
                  <a:pt x="333" y="249"/>
                  <a:pt x="338" y="245"/>
                </a:cubicBezTo>
                <a:cubicBezTo>
                  <a:pt x="341" y="248"/>
                  <a:pt x="336" y="249"/>
                  <a:pt x="340" y="252"/>
                </a:cubicBezTo>
                <a:cubicBezTo>
                  <a:pt x="342" y="253"/>
                  <a:pt x="339" y="256"/>
                  <a:pt x="338" y="257"/>
                </a:cubicBezTo>
                <a:cubicBezTo>
                  <a:pt x="341" y="257"/>
                  <a:pt x="346" y="257"/>
                  <a:pt x="348" y="255"/>
                </a:cubicBezTo>
                <a:cubicBezTo>
                  <a:pt x="349" y="254"/>
                  <a:pt x="347" y="251"/>
                  <a:pt x="349" y="251"/>
                </a:cubicBezTo>
                <a:cubicBezTo>
                  <a:pt x="350" y="250"/>
                  <a:pt x="352" y="250"/>
                  <a:pt x="353" y="250"/>
                </a:cubicBezTo>
                <a:cubicBezTo>
                  <a:pt x="358" y="249"/>
                  <a:pt x="366" y="254"/>
                  <a:pt x="371" y="257"/>
                </a:cubicBezTo>
                <a:cubicBezTo>
                  <a:pt x="381" y="261"/>
                  <a:pt x="392" y="263"/>
                  <a:pt x="403" y="265"/>
                </a:cubicBezTo>
                <a:cubicBezTo>
                  <a:pt x="403" y="265"/>
                  <a:pt x="402" y="264"/>
                  <a:pt x="402" y="263"/>
                </a:cubicBezTo>
                <a:cubicBezTo>
                  <a:pt x="409" y="263"/>
                  <a:pt x="413" y="267"/>
                  <a:pt x="419" y="270"/>
                </a:cubicBezTo>
                <a:cubicBezTo>
                  <a:pt x="423" y="274"/>
                  <a:pt x="410" y="278"/>
                  <a:pt x="409" y="279"/>
                </a:cubicBezTo>
                <a:cubicBezTo>
                  <a:pt x="413" y="280"/>
                  <a:pt x="418" y="282"/>
                  <a:pt x="423" y="282"/>
                </a:cubicBezTo>
                <a:cubicBezTo>
                  <a:pt x="430" y="281"/>
                  <a:pt x="438" y="281"/>
                  <a:pt x="446" y="280"/>
                </a:cubicBezTo>
                <a:cubicBezTo>
                  <a:pt x="449" y="280"/>
                  <a:pt x="456" y="279"/>
                  <a:pt x="458" y="283"/>
                </a:cubicBezTo>
                <a:cubicBezTo>
                  <a:pt x="462" y="288"/>
                  <a:pt x="465" y="293"/>
                  <a:pt x="469" y="299"/>
                </a:cubicBezTo>
                <a:cubicBezTo>
                  <a:pt x="468" y="296"/>
                  <a:pt x="468" y="294"/>
                  <a:pt x="467" y="292"/>
                </a:cubicBezTo>
                <a:cubicBezTo>
                  <a:pt x="467" y="290"/>
                  <a:pt x="468" y="289"/>
                  <a:pt x="468" y="288"/>
                </a:cubicBezTo>
                <a:cubicBezTo>
                  <a:pt x="467" y="282"/>
                  <a:pt x="465" y="283"/>
                  <a:pt x="468" y="278"/>
                </a:cubicBezTo>
                <a:cubicBezTo>
                  <a:pt x="470" y="275"/>
                  <a:pt x="486" y="274"/>
                  <a:pt x="482" y="269"/>
                </a:cubicBezTo>
                <a:cubicBezTo>
                  <a:pt x="475" y="272"/>
                  <a:pt x="469" y="274"/>
                  <a:pt x="461" y="274"/>
                </a:cubicBezTo>
                <a:cubicBezTo>
                  <a:pt x="463" y="267"/>
                  <a:pt x="465" y="268"/>
                  <a:pt x="472" y="266"/>
                </a:cubicBezTo>
                <a:cubicBezTo>
                  <a:pt x="478" y="263"/>
                  <a:pt x="479" y="263"/>
                  <a:pt x="485" y="266"/>
                </a:cubicBezTo>
                <a:cubicBezTo>
                  <a:pt x="487" y="267"/>
                  <a:pt x="488" y="271"/>
                  <a:pt x="489" y="273"/>
                </a:cubicBezTo>
                <a:cubicBezTo>
                  <a:pt x="490" y="275"/>
                  <a:pt x="492" y="275"/>
                  <a:pt x="494" y="276"/>
                </a:cubicBezTo>
                <a:cubicBezTo>
                  <a:pt x="499" y="277"/>
                  <a:pt x="504" y="278"/>
                  <a:pt x="509" y="280"/>
                </a:cubicBezTo>
                <a:cubicBezTo>
                  <a:pt x="513" y="282"/>
                  <a:pt x="535" y="284"/>
                  <a:pt x="536" y="281"/>
                </a:cubicBezTo>
                <a:cubicBezTo>
                  <a:pt x="537" y="275"/>
                  <a:pt x="538" y="272"/>
                  <a:pt x="545" y="272"/>
                </a:cubicBezTo>
                <a:cubicBezTo>
                  <a:pt x="549" y="272"/>
                  <a:pt x="554" y="274"/>
                  <a:pt x="558" y="275"/>
                </a:cubicBezTo>
                <a:cubicBezTo>
                  <a:pt x="558" y="277"/>
                  <a:pt x="555" y="284"/>
                  <a:pt x="556" y="285"/>
                </a:cubicBezTo>
                <a:cubicBezTo>
                  <a:pt x="556" y="287"/>
                  <a:pt x="562" y="290"/>
                  <a:pt x="564" y="291"/>
                </a:cubicBezTo>
                <a:cubicBezTo>
                  <a:pt x="562" y="284"/>
                  <a:pt x="559" y="278"/>
                  <a:pt x="568" y="276"/>
                </a:cubicBezTo>
                <a:cubicBezTo>
                  <a:pt x="572" y="276"/>
                  <a:pt x="574" y="273"/>
                  <a:pt x="576" y="270"/>
                </a:cubicBezTo>
                <a:cubicBezTo>
                  <a:pt x="578" y="268"/>
                  <a:pt x="577" y="266"/>
                  <a:pt x="577" y="263"/>
                </a:cubicBezTo>
                <a:cubicBezTo>
                  <a:pt x="574" y="264"/>
                  <a:pt x="572" y="265"/>
                  <a:pt x="570" y="266"/>
                </a:cubicBezTo>
                <a:cubicBezTo>
                  <a:pt x="569" y="259"/>
                  <a:pt x="574" y="258"/>
                  <a:pt x="579" y="258"/>
                </a:cubicBezTo>
                <a:cubicBezTo>
                  <a:pt x="579" y="252"/>
                  <a:pt x="574" y="256"/>
                  <a:pt x="570" y="255"/>
                </a:cubicBezTo>
                <a:cubicBezTo>
                  <a:pt x="568" y="254"/>
                  <a:pt x="558" y="252"/>
                  <a:pt x="557" y="249"/>
                </a:cubicBezTo>
                <a:cubicBezTo>
                  <a:pt x="555" y="243"/>
                  <a:pt x="555" y="239"/>
                  <a:pt x="555" y="233"/>
                </a:cubicBezTo>
                <a:cubicBezTo>
                  <a:pt x="555" y="226"/>
                  <a:pt x="558" y="225"/>
                  <a:pt x="563" y="227"/>
                </a:cubicBezTo>
                <a:cubicBezTo>
                  <a:pt x="564" y="224"/>
                  <a:pt x="562" y="223"/>
                  <a:pt x="559" y="223"/>
                </a:cubicBezTo>
                <a:cubicBezTo>
                  <a:pt x="564" y="220"/>
                  <a:pt x="564" y="221"/>
                  <a:pt x="564" y="215"/>
                </a:cubicBezTo>
                <a:cubicBezTo>
                  <a:pt x="564" y="209"/>
                  <a:pt x="564" y="207"/>
                  <a:pt x="562" y="203"/>
                </a:cubicBezTo>
                <a:cubicBezTo>
                  <a:pt x="560" y="199"/>
                  <a:pt x="561" y="194"/>
                  <a:pt x="561" y="191"/>
                </a:cubicBezTo>
                <a:cubicBezTo>
                  <a:pt x="562" y="187"/>
                  <a:pt x="567" y="189"/>
                  <a:pt x="569" y="189"/>
                </a:cubicBezTo>
                <a:cubicBezTo>
                  <a:pt x="560" y="180"/>
                  <a:pt x="575" y="182"/>
                  <a:pt x="581" y="182"/>
                </a:cubicBezTo>
                <a:cubicBezTo>
                  <a:pt x="590" y="182"/>
                  <a:pt x="595" y="183"/>
                  <a:pt x="603" y="185"/>
                </a:cubicBezTo>
                <a:cubicBezTo>
                  <a:pt x="600" y="190"/>
                  <a:pt x="595" y="201"/>
                  <a:pt x="591" y="204"/>
                </a:cubicBezTo>
                <a:cubicBezTo>
                  <a:pt x="586" y="206"/>
                  <a:pt x="576" y="204"/>
                  <a:pt x="572" y="204"/>
                </a:cubicBezTo>
                <a:cubicBezTo>
                  <a:pt x="586" y="206"/>
                  <a:pt x="570" y="215"/>
                  <a:pt x="570" y="220"/>
                </a:cubicBezTo>
                <a:cubicBezTo>
                  <a:pt x="578" y="219"/>
                  <a:pt x="582" y="225"/>
                  <a:pt x="583" y="232"/>
                </a:cubicBezTo>
                <a:cubicBezTo>
                  <a:pt x="584" y="236"/>
                  <a:pt x="591" y="242"/>
                  <a:pt x="594" y="245"/>
                </a:cubicBezTo>
                <a:cubicBezTo>
                  <a:pt x="590" y="247"/>
                  <a:pt x="587" y="250"/>
                  <a:pt x="583" y="252"/>
                </a:cubicBezTo>
                <a:cubicBezTo>
                  <a:pt x="587" y="253"/>
                  <a:pt x="590" y="256"/>
                  <a:pt x="593" y="254"/>
                </a:cubicBezTo>
                <a:cubicBezTo>
                  <a:pt x="596" y="251"/>
                  <a:pt x="599" y="254"/>
                  <a:pt x="603" y="256"/>
                </a:cubicBezTo>
                <a:cubicBezTo>
                  <a:pt x="601" y="257"/>
                  <a:pt x="599" y="258"/>
                  <a:pt x="597" y="259"/>
                </a:cubicBezTo>
                <a:cubicBezTo>
                  <a:pt x="601" y="262"/>
                  <a:pt x="603" y="262"/>
                  <a:pt x="602" y="267"/>
                </a:cubicBezTo>
                <a:cubicBezTo>
                  <a:pt x="600" y="271"/>
                  <a:pt x="600" y="272"/>
                  <a:pt x="604" y="275"/>
                </a:cubicBezTo>
                <a:cubicBezTo>
                  <a:pt x="606" y="271"/>
                  <a:pt x="608" y="270"/>
                  <a:pt x="608" y="265"/>
                </a:cubicBezTo>
                <a:cubicBezTo>
                  <a:pt x="608" y="264"/>
                  <a:pt x="609" y="257"/>
                  <a:pt x="612" y="259"/>
                </a:cubicBezTo>
                <a:cubicBezTo>
                  <a:pt x="614" y="260"/>
                  <a:pt x="621" y="262"/>
                  <a:pt x="621" y="265"/>
                </a:cubicBezTo>
                <a:cubicBezTo>
                  <a:pt x="622" y="269"/>
                  <a:pt x="625" y="273"/>
                  <a:pt x="620" y="275"/>
                </a:cubicBezTo>
                <a:cubicBezTo>
                  <a:pt x="620" y="274"/>
                  <a:pt x="619" y="273"/>
                  <a:pt x="619" y="272"/>
                </a:cubicBezTo>
                <a:cubicBezTo>
                  <a:pt x="609" y="277"/>
                  <a:pt x="631" y="297"/>
                  <a:pt x="632" y="286"/>
                </a:cubicBezTo>
                <a:cubicBezTo>
                  <a:pt x="633" y="283"/>
                  <a:pt x="632" y="282"/>
                  <a:pt x="634" y="280"/>
                </a:cubicBezTo>
                <a:cubicBezTo>
                  <a:pt x="635" y="279"/>
                  <a:pt x="639" y="277"/>
                  <a:pt x="639" y="275"/>
                </a:cubicBezTo>
                <a:cubicBezTo>
                  <a:pt x="639" y="267"/>
                  <a:pt x="639" y="268"/>
                  <a:pt x="646" y="265"/>
                </a:cubicBezTo>
                <a:cubicBezTo>
                  <a:pt x="643" y="260"/>
                  <a:pt x="640" y="258"/>
                  <a:pt x="641" y="253"/>
                </a:cubicBezTo>
                <a:cubicBezTo>
                  <a:pt x="642" y="248"/>
                  <a:pt x="645" y="250"/>
                  <a:pt x="650" y="250"/>
                </a:cubicBezTo>
                <a:cubicBezTo>
                  <a:pt x="652" y="251"/>
                  <a:pt x="660" y="251"/>
                  <a:pt x="662" y="253"/>
                </a:cubicBezTo>
                <a:cubicBezTo>
                  <a:pt x="666" y="257"/>
                  <a:pt x="667" y="258"/>
                  <a:pt x="673" y="259"/>
                </a:cubicBezTo>
                <a:cubicBezTo>
                  <a:pt x="671" y="263"/>
                  <a:pt x="674" y="266"/>
                  <a:pt x="672" y="269"/>
                </a:cubicBezTo>
                <a:cubicBezTo>
                  <a:pt x="670" y="271"/>
                  <a:pt x="665" y="270"/>
                  <a:pt x="663" y="270"/>
                </a:cubicBezTo>
                <a:cubicBezTo>
                  <a:pt x="665" y="275"/>
                  <a:pt x="666" y="279"/>
                  <a:pt x="669" y="282"/>
                </a:cubicBezTo>
                <a:cubicBezTo>
                  <a:pt x="673" y="285"/>
                  <a:pt x="675" y="288"/>
                  <a:pt x="671" y="293"/>
                </a:cubicBezTo>
                <a:cubicBezTo>
                  <a:pt x="668" y="296"/>
                  <a:pt x="662" y="298"/>
                  <a:pt x="659" y="300"/>
                </a:cubicBezTo>
                <a:cubicBezTo>
                  <a:pt x="655" y="302"/>
                  <a:pt x="653" y="298"/>
                  <a:pt x="650" y="295"/>
                </a:cubicBezTo>
                <a:cubicBezTo>
                  <a:pt x="652" y="298"/>
                  <a:pt x="653" y="301"/>
                  <a:pt x="654" y="304"/>
                </a:cubicBezTo>
                <a:cubicBezTo>
                  <a:pt x="652" y="303"/>
                  <a:pt x="650" y="302"/>
                  <a:pt x="648" y="301"/>
                </a:cubicBezTo>
                <a:cubicBezTo>
                  <a:pt x="648" y="302"/>
                  <a:pt x="648" y="303"/>
                  <a:pt x="649" y="304"/>
                </a:cubicBezTo>
                <a:cubicBezTo>
                  <a:pt x="646" y="303"/>
                  <a:pt x="644" y="303"/>
                  <a:pt x="642" y="302"/>
                </a:cubicBezTo>
                <a:cubicBezTo>
                  <a:pt x="641" y="302"/>
                  <a:pt x="642" y="298"/>
                  <a:pt x="640" y="298"/>
                </a:cubicBezTo>
                <a:cubicBezTo>
                  <a:pt x="637" y="298"/>
                  <a:pt x="633" y="297"/>
                  <a:pt x="631" y="301"/>
                </a:cubicBezTo>
                <a:cubicBezTo>
                  <a:pt x="633" y="302"/>
                  <a:pt x="635" y="303"/>
                  <a:pt x="637" y="304"/>
                </a:cubicBezTo>
                <a:cubicBezTo>
                  <a:pt x="635" y="308"/>
                  <a:pt x="633" y="312"/>
                  <a:pt x="630" y="313"/>
                </a:cubicBezTo>
                <a:cubicBezTo>
                  <a:pt x="625" y="316"/>
                  <a:pt x="623" y="314"/>
                  <a:pt x="618" y="311"/>
                </a:cubicBezTo>
                <a:cubicBezTo>
                  <a:pt x="610" y="307"/>
                  <a:pt x="604" y="308"/>
                  <a:pt x="595" y="307"/>
                </a:cubicBezTo>
                <a:cubicBezTo>
                  <a:pt x="601" y="310"/>
                  <a:pt x="607" y="313"/>
                  <a:pt x="613" y="316"/>
                </a:cubicBezTo>
                <a:cubicBezTo>
                  <a:pt x="617" y="318"/>
                  <a:pt x="624" y="318"/>
                  <a:pt x="629" y="318"/>
                </a:cubicBezTo>
                <a:cubicBezTo>
                  <a:pt x="627" y="321"/>
                  <a:pt x="624" y="330"/>
                  <a:pt x="621" y="332"/>
                </a:cubicBezTo>
                <a:cubicBezTo>
                  <a:pt x="619" y="333"/>
                  <a:pt x="617" y="335"/>
                  <a:pt x="615" y="334"/>
                </a:cubicBezTo>
                <a:cubicBezTo>
                  <a:pt x="612" y="334"/>
                  <a:pt x="610" y="333"/>
                  <a:pt x="608" y="335"/>
                </a:cubicBezTo>
                <a:cubicBezTo>
                  <a:pt x="601" y="339"/>
                  <a:pt x="600" y="340"/>
                  <a:pt x="593" y="337"/>
                </a:cubicBezTo>
                <a:cubicBezTo>
                  <a:pt x="588" y="336"/>
                  <a:pt x="584" y="335"/>
                  <a:pt x="579" y="334"/>
                </a:cubicBezTo>
                <a:cubicBezTo>
                  <a:pt x="582" y="335"/>
                  <a:pt x="585" y="336"/>
                  <a:pt x="588" y="338"/>
                </a:cubicBezTo>
                <a:cubicBezTo>
                  <a:pt x="588" y="339"/>
                  <a:pt x="587" y="339"/>
                  <a:pt x="586" y="340"/>
                </a:cubicBezTo>
                <a:cubicBezTo>
                  <a:pt x="591" y="339"/>
                  <a:pt x="592" y="339"/>
                  <a:pt x="597" y="341"/>
                </a:cubicBezTo>
                <a:cubicBezTo>
                  <a:pt x="599" y="343"/>
                  <a:pt x="603" y="346"/>
                  <a:pt x="599" y="348"/>
                </a:cubicBezTo>
                <a:cubicBezTo>
                  <a:pt x="595" y="350"/>
                  <a:pt x="593" y="350"/>
                  <a:pt x="588" y="350"/>
                </a:cubicBezTo>
                <a:cubicBezTo>
                  <a:pt x="586" y="350"/>
                  <a:pt x="584" y="355"/>
                  <a:pt x="583" y="356"/>
                </a:cubicBezTo>
                <a:cubicBezTo>
                  <a:pt x="579" y="362"/>
                  <a:pt x="573" y="369"/>
                  <a:pt x="572" y="376"/>
                </a:cubicBezTo>
                <a:cubicBezTo>
                  <a:pt x="570" y="384"/>
                  <a:pt x="569" y="392"/>
                  <a:pt x="567" y="400"/>
                </a:cubicBezTo>
                <a:cubicBezTo>
                  <a:pt x="570" y="401"/>
                  <a:pt x="577" y="401"/>
                  <a:pt x="580" y="403"/>
                </a:cubicBezTo>
                <a:cubicBezTo>
                  <a:pt x="582" y="406"/>
                  <a:pt x="584" y="415"/>
                  <a:pt x="585" y="419"/>
                </a:cubicBezTo>
                <a:cubicBezTo>
                  <a:pt x="588" y="426"/>
                  <a:pt x="589" y="423"/>
                  <a:pt x="596" y="422"/>
                </a:cubicBezTo>
                <a:cubicBezTo>
                  <a:pt x="599" y="421"/>
                  <a:pt x="603" y="423"/>
                  <a:pt x="606" y="424"/>
                </a:cubicBezTo>
                <a:cubicBezTo>
                  <a:pt x="615" y="428"/>
                  <a:pt x="622" y="431"/>
                  <a:pt x="631" y="437"/>
                </a:cubicBezTo>
                <a:cubicBezTo>
                  <a:pt x="633" y="439"/>
                  <a:pt x="638" y="444"/>
                  <a:pt x="642" y="445"/>
                </a:cubicBezTo>
                <a:cubicBezTo>
                  <a:pt x="646" y="445"/>
                  <a:pt x="651" y="446"/>
                  <a:pt x="656" y="446"/>
                </a:cubicBezTo>
                <a:cubicBezTo>
                  <a:pt x="657" y="447"/>
                  <a:pt x="666" y="446"/>
                  <a:pt x="666" y="448"/>
                </a:cubicBezTo>
                <a:cubicBezTo>
                  <a:pt x="666" y="455"/>
                  <a:pt x="666" y="461"/>
                  <a:pt x="666" y="468"/>
                </a:cubicBezTo>
                <a:cubicBezTo>
                  <a:pt x="665" y="477"/>
                  <a:pt x="674" y="484"/>
                  <a:pt x="680" y="491"/>
                </a:cubicBezTo>
                <a:cubicBezTo>
                  <a:pt x="685" y="497"/>
                  <a:pt x="696" y="485"/>
                  <a:pt x="695" y="480"/>
                </a:cubicBezTo>
                <a:cubicBezTo>
                  <a:pt x="694" y="474"/>
                  <a:pt x="693" y="468"/>
                  <a:pt x="692" y="462"/>
                </a:cubicBezTo>
                <a:cubicBezTo>
                  <a:pt x="692" y="459"/>
                  <a:pt x="687" y="455"/>
                  <a:pt x="686" y="452"/>
                </a:cubicBezTo>
                <a:cubicBezTo>
                  <a:pt x="692" y="448"/>
                  <a:pt x="703" y="444"/>
                  <a:pt x="707" y="439"/>
                </a:cubicBezTo>
                <a:cubicBezTo>
                  <a:pt x="710" y="433"/>
                  <a:pt x="711" y="419"/>
                  <a:pt x="707" y="415"/>
                </a:cubicBezTo>
                <a:cubicBezTo>
                  <a:pt x="703" y="412"/>
                  <a:pt x="700" y="409"/>
                  <a:pt x="698" y="405"/>
                </a:cubicBezTo>
                <a:cubicBezTo>
                  <a:pt x="694" y="400"/>
                  <a:pt x="693" y="401"/>
                  <a:pt x="697" y="397"/>
                </a:cubicBezTo>
                <a:cubicBezTo>
                  <a:pt x="702" y="392"/>
                  <a:pt x="703" y="393"/>
                  <a:pt x="701" y="386"/>
                </a:cubicBezTo>
                <a:cubicBezTo>
                  <a:pt x="700" y="382"/>
                  <a:pt x="698" y="378"/>
                  <a:pt x="699" y="374"/>
                </a:cubicBezTo>
                <a:cubicBezTo>
                  <a:pt x="701" y="368"/>
                  <a:pt x="701" y="366"/>
                  <a:pt x="699" y="360"/>
                </a:cubicBezTo>
                <a:cubicBezTo>
                  <a:pt x="698" y="356"/>
                  <a:pt x="700" y="354"/>
                  <a:pt x="705" y="354"/>
                </a:cubicBezTo>
                <a:cubicBezTo>
                  <a:pt x="713" y="353"/>
                  <a:pt x="720" y="359"/>
                  <a:pt x="727" y="356"/>
                </a:cubicBezTo>
                <a:cubicBezTo>
                  <a:pt x="732" y="354"/>
                  <a:pt x="734" y="356"/>
                  <a:pt x="738" y="359"/>
                </a:cubicBezTo>
                <a:cubicBezTo>
                  <a:pt x="740" y="361"/>
                  <a:pt x="746" y="364"/>
                  <a:pt x="747" y="366"/>
                </a:cubicBezTo>
                <a:cubicBezTo>
                  <a:pt x="748" y="371"/>
                  <a:pt x="750" y="374"/>
                  <a:pt x="755" y="373"/>
                </a:cubicBezTo>
                <a:cubicBezTo>
                  <a:pt x="759" y="373"/>
                  <a:pt x="762" y="375"/>
                  <a:pt x="765" y="376"/>
                </a:cubicBezTo>
                <a:cubicBezTo>
                  <a:pt x="763" y="380"/>
                  <a:pt x="762" y="381"/>
                  <a:pt x="763" y="385"/>
                </a:cubicBezTo>
                <a:cubicBezTo>
                  <a:pt x="763" y="388"/>
                  <a:pt x="764" y="392"/>
                  <a:pt x="763" y="395"/>
                </a:cubicBezTo>
                <a:cubicBezTo>
                  <a:pt x="764" y="395"/>
                  <a:pt x="765" y="396"/>
                  <a:pt x="766" y="395"/>
                </a:cubicBezTo>
                <a:cubicBezTo>
                  <a:pt x="764" y="398"/>
                  <a:pt x="759" y="402"/>
                  <a:pt x="762" y="404"/>
                </a:cubicBezTo>
                <a:cubicBezTo>
                  <a:pt x="767" y="389"/>
                  <a:pt x="785" y="422"/>
                  <a:pt x="788" y="402"/>
                </a:cubicBezTo>
                <a:cubicBezTo>
                  <a:pt x="789" y="403"/>
                  <a:pt x="791" y="403"/>
                  <a:pt x="791" y="404"/>
                </a:cubicBezTo>
                <a:cubicBezTo>
                  <a:pt x="793" y="399"/>
                  <a:pt x="797" y="395"/>
                  <a:pt x="796" y="391"/>
                </a:cubicBezTo>
                <a:cubicBezTo>
                  <a:pt x="795" y="387"/>
                  <a:pt x="800" y="381"/>
                  <a:pt x="803" y="381"/>
                </a:cubicBezTo>
                <a:cubicBezTo>
                  <a:pt x="803" y="383"/>
                  <a:pt x="803" y="385"/>
                  <a:pt x="802" y="387"/>
                </a:cubicBezTo>
                <a:cubicBezTo>
                  <a:pt x="810" y="387"/>
                  <a:pt x="815" y="403"/>
                  <a:pt x="819" y="409"/>
                </a:cubicBezTo>
                <a:cubicBezTo>
                  <a:pt x="821" y="413"/>
                  <a:pt x="827" y="420"/>
                  <a:pt x="828" y="424"/>
                </a:cubicBezTo>
                <a:cubicBezTo>
                  <a:pt x="828" y="426"/>
                  <a:pt x="824" y="429"/>
                  <a:pt x="824" y="432"/>
                </a:cubicBezTo>
                <a:cubicBezTo>
                  <a:pt x="824" y="433"/>
                  <a:pt x="828" y="435"/>
                  <a:pt x="829" y="435"/>
                </a:cubicBezTo>
                <a:cubicBezTo>
                  <a:pt x="831" y="437"/>
                  <a:pt x="834" y="439"/>
                  <a:pt x="835" y="441"/>
                </a:cubicBezTo>
                <a:cubicBezTo>
                  <a:pt x="837" y="443"/>
                  <a:pt x="834" y="445"/>
                  <a:pt x="838" y="446"/>
                </a:cubicBezTo>
                <a:cubicBezTo>
                  <a:pt x="844" y="446"/>
                  <a:pt x="846" y="446"/>
                  <a:pt x="851" y="449"/>
                </a:cubicBezTo>
                <a:cubicBezTo>
                  <a:pt x="854" y="452"/>
                  <a:pt x="861" y="455"/>
                  <a:pt x="854" y="456"/>
                </a:cubicBezTo>
                <a:cubicBezTo>
                  <a:pt x="850" y="457"/>
                  <a:pt x="846" y="458"/>
                  <a:pt x="842" y="460"/>
                </a:cubicBezTo>
                <a:cubicBezTo>
                  <a:pt x="844" y="461"/>
                  <a:pt x="847" y="459"/>
                  <a:pt x="850" y="458"/>
                </a:cubicBezTo>
                <a:cubicBezTo>
                  <a:pt x="848" y="461"/>
                  <a:pt x="842" y="462"/>
                  <a:pt x="839" y="463"/>
                </a:cubicBezTo>
                <a:cubicBezTo>
                  <a:pt x="836" y="464"/>
                  <a:pt x="837" y="470"/>
                  <a:pt x="839" y="468"/>
                </a:cubicBezTo>
                <a:cubicBezTo>
                  <a:pt x="840" y="466"/>
                  <a:pt x="841" y="466"/>
                  <a:pt x="843" y="465"/>
                </a:cubicBezTo>
                <a:cubicBezTo>
                  <a:pt x="845" y="464"/>
                  <a:pt x="845" y="463"/>
                  <a:pt x="846" y="462"/>
                </a:cubicBezTo>
                <a:cubicBezTo>
                  <a:pt x="849" y="461"/>
                  <a:pt x="852" y="460"/>
                  <a:pt x="855" y="460"/>
                </a:cubicBezTo>
                <a:cubicBezTo>
                  <a:pt x="853" y="459"/>
                  <a:pt x="853" y="459"/>
                  <a:pt x="852" y="458"/>
                </a:cubicBezTo>
                <a:cubicBezTo>
                  <a:pt x="854" y="458"/>
                  <a:pt x="859" y="458"/>
                  <a:pt x="860" y="461"/>
                </a:cubicBezTo>
                <a:cubicBezTo>
                  <a:pt x="861" y="464"/>
                  <a:pt x="857" y="464"/>
                  <a:pt x="859" y="467"/>
                </a:cubicBezTo>
                <a:cubicBezTo>
                  <a:pt x="862" y="462"/>
                  <a:pt x="865" y="464"/>
                  <a:pt x="869" y="466"/>
                </a:cubicBezTo>
                <a:cubicBezTo>
                  <a:pt x="873" y="467"/>
                  <a:pt x="870" y="473"/>
                  <a:pt x="869" y="475"/>
                </a:cubicBezTo>
                <a:cubicBezTo>
                  <a:pt x="868" y="479"/>
                  <a:pt x="872" y="480"/>
                  <a:pt x="869" y="485"/>
                </a:cubicBezTo>
                <a:cubicBezTo>
                  <a:pt x="868" y="486"/>
                  <a:pt x="862" y="490"/>
                  <a:pt x="860" y="490"/>
                </a:cubicBezTo>
                <a:cubicBezTo>
                  <a:pt x="857" y="491"/>
                  <a:pt x="854" y="490"/>
                  <a:pt x="850" y="492"/>
                </a:cubicBezTo>
                <a:cubicBezTo>
                  <a:pt x="846" y="493"/>
                  <a:pt x="845" y="495"/>
                  <a:pt x="842" y="498"/>
                </a:cubicBezTo>
                <a:cubicBezTo>
                  <a:pt x="837" y="504"/>
                  <a:pt x="832" y="505"/>
                  <a:pt x="824" y="504"/>
                </a:cubicBezTo>
                <a:cubicBezTo>
                  <a:pt x="815" y="503"/>
                  <a:pt x="808" y="503"/>
                  <a:pt x="799" y="504"/>
                </a:cubicBezTo>
                <a:cubicBezTo>
                  <a:pt x="792" y="504"/>
                  <a:pt x="784" y="502"/>
                  <a:pt x="782" y="511"/>
                </a:cubicBezTo>
                <a:cubicBezTo>
                  <a:pt x="782" y="514"/>
                  <a:pt x="775" y="515"/>
                  <a:pt x="773" y="516"/>
                </a:cubicBezTo>
                <a:cubicBezTo>
                  <a:pt x="769" y="518"/>
                  <a:pt x="767" y="523"/>
                  <a:pt x="764" y="525"/>
                </a:cubicBezTo>
                <a:cubicBezTo>
                  <a:pt x="759" y="531"/>
                  <a:pt x="756" y="537"/>
                  <a:pt x="751" y="541"/>
                </a:cubicBezTo>
                <a:cubicBezTo>
                  <a:pt x="761" y="537"/>
                  <a:pt x="766" y="526"/>
                  <a:pt x="776" y="521"/>
                </a:cubicBezTo>
                <a:cubicBezTo>
                  <a:pt x="783" y="518"/>
                  <a:pt x="801" y="508"/>
                  <a:pt x="806" y="520"/>
                </a:cubicBezTo>
                <a:cubicBezTo>
                  <a:pt x="805" y="519"/>
                  <a:pt x="804" y="519"/>
                  <a:pt x="803" y="519"/>
                </a:cubicBezTo>
                <a:cubicBezTo>
                  <a:pt x="808" y="522"/>
                  <a:pt x="802" y="525"/>
                  <a:pt x="799" y="527"/>
                </a:cubicBezTo>
                <a:cubicBezTo>
                  <a:pt x="796" y="530"/>
                  <a:pt x="793" y="525"/>
                  <a:pt x="789" y="527"/>
                </a:cubicBezTo>
                <a:cubicBezTo>
                  <a:pt x="791" y="528"/>
                  <a:pt x="795" y="532"/>
                  <a:pt x="795" y="532"/>
                </a:cubicBezTo>
                <a:cubicBezTo>
                  <a:pt x="797" y="531"/>
                  <a:pt x="799" y="530"/>
                  <a:pt x="802" y="531"/>
                </a:cubicBezTo>
                <a:cubicBezTo>
                  <a:pt x="801" y="534"/>
                  <a:pt x="799" y="537"/>
                  <a:pt x="797" y="538"/>
                </a:cubicBezTo>
                <a:cubicBezTo>
                  <a:pt x="798" y="538"/>
                  <a:pt x="800" y="538"/>
                  <a:pt x="801" y="538"/>
                </a:cubicBezTo>
                <a:cubicBezTo>
                  <a:pt x="799" y="543"/>
                  <a:pt x="804" y="547"/>
                  <a:pt x="808" y="548"/>
                </a:cubicBezTo>
                <a:cubicBezTo>
                  <a:pt x="808" y="549"/>
                  <a:pt x="808" y="549"/>
                  <a:pt x="807" y="549"/>
                </a:cubicBezTo>
                <a:cubicBezTo>
                  <a:pt x="813" y="552"/>
                  <a:pt x="818" y="555"/>
                  <a:pt x="823" y="551"/>
                </a:cubicBezTo>
                <a:cubicBezTo>
                  <a:pt x="824" y="552"/>
                  <a:pt x="824" y="553"/>
                  <a:pt x="824" y="554"/>
                </a:cubicBezTo>
                <a:cubicBezTo>
                  <a:pt x="825" y="554"/>
                  <a:pt x="827" y="553"/>
                  <a:pt x="827" y="553"/>
                </a:cubicBezTo>
                <a:cubicBezTo>
                  <a:pt x="824" y="548"/>
                  <a:pt x="831" y="542"/>
                  <a:pt x="833" y="538"/>
                </a:cubicBezTo>
                <a:cubicBezTo>
                  <a:pt x="838" y="540"/>
                  <a:pt x="835" y="544"/>
                  <a:pt x="834" y="547"/>
                </a:cubicBezTo>
                <a:cubicBezTo>
                  <a:pt x="837" y="545"/>
                  <a:pt x="842" y="550"/>
                  <a:pt x="839" y="551"/>
                </a:cubicBezTo>
                <a:cubicBezTo>
                  <a:pt x="836" y="553"/>
                  <a:pt x="832" y="555"/>
                  <a:pt x="828" y="554"/>
                </a:cubicBezTo>
                <a:cubicBezTo>
                  <a:pt x="829" y="555"/>
                  <a:pt x="829" y="556"/>
                  <a:pt x="830" y="557"/>
                </a:cubicBezTo>
                <a:cubicBezTo>
                  <a:pt x="826" y="559"/>
                  <a:pt x="821" y="561"/>
                  <a:pt x="816" y="563"/>
                </a:cubicBezTo>
                <a:cubicBezTo>
                  <a:pt x="814" y="564"/>
                  <a:pt x="812" y="564"/>
                  <a:pt x="811" y="565"/>
                </a:cubicBezTo>
                <a:cubicBezTo>
                  <a:pt x="809" y="567"/>
                  <a:pt x="808" y="563"/>
                  <a:pt x="807" y="564"/>
                </a:cubicBezTo>
                <a:cubicBezTo>
                  <a:pt x="804" y="567"/>
                  <a:pt x="801" y="572"/>
                  <a:pt x="797" y="575"/>
                </a:cubicBezTo>
                <a:cubicBezTo>
                  <a:pt x="795" y="577"/>
                  <a:pt x="793" y="574"/>
                  <a:pt x="791" y="574"/>
                </a:cubicBezTo>
                <a:cubicBezTo>
                  <a:pt x="786" y="567"/>
                  <a:pt x="798" y="561"/>
                  <a:pt x="802" y="558"/>
                </a:cubicBezTo>
                <a:cubicBezTo>
                  <a:pt x="805" y="556"/>
                  <a:pt x="804" y="558"/>
                  <a:pt x="805" y="559"/>
                </a:cubicBezTo>
                <a:cubicBezTo>
                  <a:pt x="808" y="562"/>
                  <a:pt x="809" y="558"/>
                  <a:pt x="812" y="556"/>
                </a:cubicBezTo>
                <a:cubicBezTo>
                  <a:pt x="809" y="556"/>
                  <a:pt x="805" y="555"/>
                  <a:pt x="802" y="557"/>
                </a:cubicBezTo>
                <a:cubicBezTo>
                  <a:pt x="802" y="555"/>
                  <a:pt x="803" y="553"/>
                  <a:pt x="804" y="552"/>
                </a:cubicBezTo>
                <a:cubicBezTo>
                  <a:pt x="801" y="551"/>
                  <a:pt x="796" y="556"/>
                  <a:pt x="793" y="558"/>
                </a:cubicBezTo>
                <a:cubicBezTo>
                  <a:pt x="791" y="559"/>
                  <a:pt x="791" y="556"/>
                  <a:pt x="789" y="559"/>
                </a:cubicBezTo>
                <a:cubicBezTo>
                  <a:pt x="788" y="560"/>
                  <a:pt x="785" y="559"/>
                  <a:pt x="783" y="559"/>
                </a:cubicBezTo>
                <a:cubicBezTo>
                  <a:pt x="786" y="567"/>
                  <a:pt x="773" y="564"/>
                  <a:pt x="771" y="568"/>
                </a:cubicBezTo>
                <a:cubicBezTo>
                  <a:pt x="771" y="567"/>
                  <a:pt x="770" y="566"/>
                  <a:pt x="770" y="566"/>
                </a:cubicBezTo>
                <a:cubicBezTo>
                  <a:pt x="768" y="570"/>
                  <a:pt x="766" y="570"/>
                  <a:pt x="762" y="572"/>
                </a:cubicBezTo>
                <a:cubicBezTo>
                  <a:pt x="759" y="573"/>
                  <a:pt x="759" y="575"/>
                  <a:pt x="758" y="577"/>
                </a:cubicBezTo>
                <a:cubicBezTo>
                  <a:pt x="757" y="582"/>
                  <a:pt x="749" y="595"/>
                  <a:pt x="759" y="594"/>
                </a:cubicBezTo>
                <a:cubicBezTo>
                  <a:pt x="759" y="593"/>
                  <a:pt x="759" y="593"/>
                  <a:pt x="759" y="592"/>
                </a:cubicBezTo>
                <a:cubicBezTo>
                  <a:pt x="759" y="593"/>
                  <a:pt x="760" y="594"/>
                  <a:pt x="761" y="594"/>
                </a:cubicBezTo>
                <a:cubicBezTo>
                  <a:pt x="758" y="597"/>
                  <a:pt x="754" y="595"/>
                  <a:pt x="751" y="594"/>
                </a:cubicBezTo>
                <a:cubicBezTo>
                  <a:pt x="750" y="594"/>
                  <a:pt x="750" y="598"/>
                  <a:pt x="748" y="598"/>
                </a:cubicBezTo>
                <a:cubicBezTo>
                  <a:pt x="740" y="599"/>
                  <a:pt x="737" y="599"/>
                  <a:pt x="731" y="604"/>
                </a:cubicBezTo>
                <a:cubicBezTo>
                  <a:pt x="735" y="603"/>
                  <a:pt x="739" y="601"/>
                  <a:pt x="743" y="600"/>
                </a:cubicBezTo>
                <a:cubicBezTo>
                  <a:pt x="743" y="601"/>
                  <a:pt x="742" y="601"/>
                  <a:pt x="742" y="601"/>
                </a:cubicBezTo>
                <a:cubicBezTo>
                  <a:pt x="743" y="601"/>
                  <a:pt x="744" y="602"/>
                  <a:pt x="746" y="601"/>
                </a:cubicBezTo>
                <a:cubicBezTo>
                  <a:pt x="743" y="603"/>
                  <a:pt x="740" y="605"/>
                  <a:pt x="737" y="605"/>
                </a:cubicBezTo>
                <a:cubicBezTo>
                  <a:pt x="734" y="605"/>
                  <a:pt x="729" y="604"/>
                  <a:pt x="728" y="607"/>
                </a:cubicBezTo>
                <a:cubicBezTo>
                  <a:pt x="734" y="608"/>
                  <a:pt x="725" y="621"/>
                  <a:pt x="722" y="623"/>
                </a:cubicBezTo>
                <a:cubicBezTo>
                  <a:pt x="724" y="620"/>
                  <a:pt x="719" y="618"/>
                  <a:pt x="718" y="615"/>
                </a:cubicBezTo>
                <a:cubicBezTo>
                  <a:pt x="718" y="619"/>
                  <a:pt x="723" y="624"/>
                  <a:pt x="721" y="628"/>
                </a:cubicBezTo>
                <a:cubicBezTo>
                  <a:pt x="719" y="632"/>
                  <a:pt x="716" y="636"/>
                  <a:pt x="715" y="640"/>
                </a:cubicBezTo>
                <a:cubicBezTo>
                  <a:pt x="714" y="640"/>
                  <a:pt x="714" y="640"/>
                  <a:pt x="714" y="640"/>
                </a:cubicBezTo>
                <a:cubicBezTo>
                  <a:pt x="714" y="637"/>
                  <a:pt x="716" y="635"/>
                  <a:pt x="717" y="632"/>
                </a:cubicBezTo>
                <a:cubicBezTo>
                  <a:pt x="715" y="631"/>
                  <a:pt x="716" y="627"/>
                  <a:pt x="712" y="628"/>
                </a:cubicBezTo>
                <a:cubicBezTo>
                  <a:pt x="713" y="626"/>
                  <a:pt x="713" y="623"/>
                  <a:pt x="714" y="620"/>
                </a:cubicBezTo>
                <a:cubicBezTo>
                  <a:pt x="714" y="620"/>
                  <a:pt x="716" y="615"/>
                  <a:pt x="714" y="617"/>
                </a:cubicBezTo>
                <a:cubicBezTo>
                  <a:pt x="708" y="621"/>
                  <a:pt x="710" y="624"/>
                  <a:pt x="711" y="631"/>
                </a:cubicBezTo>
                <a:cubicBezTo>
                  <a:pt x="710" y="629"/>
                  <a:pt x="708" y="628"/>
                  <a:pt x="706" y="628"/>
                </a:cubicBezTo>
                <a:cubicBezTo>
                  <a:pt x="707" y="630"/>
                  <a:pt x="711" y="631"/>
                  <a:pt x="712" y="633"/>
                </a:cubicBezTo>
                <a:cubicBezTo>
                  <a:pt x="713" y="634"/>
                  <a:pt x="711" y="639"/>
                  <a:pt x="711" y="641"/>
                </a:cubicBezTo>
                <a:cubicBezTo>
                  <a:pt x="712" y="644"/>
                  <a:pt x="716" y="642"/>
                  <a:pt x="715" y="647"/>
                </a:cubicBezTo>
                <a:cubicBezTo>
                  <a:pt x="714" y="651"/>
                  <a:pt x="712" y="650"/>
                  <a:pt x="708" y="652"/>
                </a:cubicBezTo>
                <a:cubicBezTo>
                  <a:pt x="711" y="652"/>
                  <a:pt x="716" y="651"/>
                  <a:pt x="716" y="655"/>
                </a:cubicBezTo>
                <a:cubicBezTo>
                  <a:pt x="715" y="657"/>
                  <a:pt x="709" y="657"/>
                  <a:pt x="708" y="657"/>
                </a:cubicBezTo>
                <a:cubicBezTo>
                  <a:pt x="709" y="658"/>
                  <a:pt x="709" y="658"/>
                  <a:pt x="710" y="659"/>
                </a:cubicBezTo>
                <a:cubicBezTo>
                  <a:pt x="709" y="659"/>
                  <a:pt x="708" y="660"/>
                  <a:pt x="707" y="660"/>
                </a:cubicBezTo>
                <a:cubicBezTo>
                  <a:pt x="708" y="664"/>
                  <a:pt x="710" y="661"/>
                  <a:pt x="712" y="662"/>
                </a:cubicBezTo>
                <a:cubicBezTo>
                  <a:pt x="711" y="663"/>
                  <a:pt x="709" y="664"/>
                  <a:pt x="707" y="665"/>
                </a:cubicBezTo>
                <a:cubicBezTo>
                  <a:pt x="706" y="665"/>
                  <a:pt x="704" y="663"/>
                  <a:pt x="703" y="664"/>
                </a:cubicBezTo>
                <a:cubicBezTo>
                  <a:pt x="701" y="665"/>
                  <a:pt x="699" y="670"/>
                  <a:pt x="698" y="672"/>
                </a:cubicBezTo>
                <a:cubicBezTo>
                  <a:pt x="697" y="673"/>
                  <a:pt x="693" y="673"/>
                  <a:pt x="692" y="675"/>
                </a:cubicBezTo>
                <a:cubicBezTo>
                  <a:pt x="690" y="677"/>
                  <a:pt x="688" y="680"/>
                  <a:pt x="686" y="681"/>
                </a:cubicBezTo>
                <a:cubicBezTo>
                  <a:pt x="678" y="686"/>
                  <a:pt x="677" y="688"/>
                  <a:pt x="673" y="696"/>
                </a:cubicBezTo>
                <a:cubicBezTo>
                  <a:pt x="671" y="701"/>
                  <a:pt x="672" y="708"/>
                  <a:pt x="674" y="712"/>
                </a:cubicBezTo>
                <a:cubicBezTo>
                  <a:pt x="677" y="719"/>
                  <a:pt x="679" y="725"/>
                  <a:pt x="682" y="733"/>
                </a:cubicBezTo>
                <a:cubicBezTo>
                  <a:pt x="683" y="737"/>
                  <a:pt x="684" y="747"/>
                  <a:pt x="681" y="750"/>
                </a:cubicBezTo>
                <a:cubicBezTo>
                  <a:pt x="679" y="752"/>
                  <a:pt x="677" y="755"/>
                  <a:pt x="675" y="752"/>
                </a:cubicBezTo>
                <a:cubicBezTo>
                  <a:pt x="674" y="750"/>
                  <a:pt x="669" y="746"/>
                  <a:pt x="669" y="746"/>
                </a:cubicBezTo>
                <a:cubicBezTo>
                  <a:pt x="668" y="742"/>
                  <a:pt x="667" y="740"/>
                  <a:pt x="666" y="737"/>
                </a:cubicBezTo>
                <a:cubicBezTo>
                  <a:pt x="664" y="734"/>
                  <a:pt x="663" y="733"/>
                  <a:pt x="664" y="729"/>
                </a:cubicBezTo>
                <a:cubicBezTo>
                  <a:pt x="663" y="729"/>
                  <a:pt x="662" y="730"/>
                  <a:pt x="662" y="730"/>
                </a:cubicBezTo>
                <a:cubicBezTo>
                  <a:pt x="661" y="726"/>
                  <a:pt x="665" y="719"/>
                  <a:pt x="660" y="716"/>
                </a:cubicBezTo>
                <a:cubicBezTo>
                  <a:pt x="656" y="713"/>
                  <a:pt x="654" y="707"/>
                  <a:pt x="649" y="709"/>
                </a:cubicBezTo>
                <a:cubicBezTo>
                  <a:pt x="646" y="710"/>
                  <a:pt x="644" y="712"/>
                  <a:pt x="641" y="710"/>
                </a:cubicBezTo>
                <a:cubicBezTo>
                  <a:pt x="639" y="709"/>
                  <a:pt x="636" y="706"/>
                  <a:pt x="634" y="705"/>
                </a:cubicBezTo>
                <a:cubicBezTo>
                  <a:pt x="629" y="704"/>
                  <a:pt x="622" y="710"/>
                  <a:pt x="621" y="702"/>
                </a:cubicBezTo>
                <a:cubicBezTo>
                  <a:pt x="620" y="709"/>
                  <a:pt x="606" y="704"/>
                  <a:pt x="602" y="707"/>
                </a:cubicBezTo>
                <a:cubicBezTo>
                  <a:pt x="605" y="708"/>
                  <a:pt x="616" y="709"/>
                  <a:pt x="608" y="713"/>
                </a:cubicBezTo>
                <a:cubicBezTo>
                  <a:pt x="608" y="713"/>
                  <a:pt x="613" y="715"/>
                  <a:pt x="613" y="716"/>
                </a:cubicBezTo>
                <a:cubicBezTo>
                  <a:pt x="614" y="718"/>
                  <a:pt x="612" y="719"/>
                  <a:pt x="610" y="718"/>
                </a:cubicBezTo>
                <a:cubicBezTo>
                  <a:pt x="611" y="716"/>
                  <a:pt x="607" y="714"/>
                  <a:pt x="605" y="713"/>
                </a:cubicBezTo>
                <a:cubicBezTo>
                  <a:pt x="605" y="715"/>
                  <a:pt x="604" y="716"/>
                  <a:pt x="604" y="718"/>
                </a:cubicBezTo>
                <a:cubicBezTo>
                  <a:pt x="602" y="713"/>
                  <a:pt x="601" y="718"/>
                  <a:pt x="598" y="716"/>
                </a:cubicBezTo>
                <a:cubicBezTo>
                  <a:pt x="595" y="713"/>
                  <a:pt x="593" y="711"/>
                  <a:pt x="589" y="712"/>
                </a:cubicBezTo>
                <a:cubicBezTo>
                  <a:pt x="587" y="713"/>
                  <a:pt x="584" y="711"/>
                  <a:pt x="582" y="710"/>
                </a:cubicBezTo>
                <a:cubicBezTo>
                  <a:pt x="578" y="709"/>
                  <a:pt x="572" y="713"/>
                  <a:pt x="568" y="715"/>
                </a:cubicBezTo>
                <a:cubicBezTo>
                  <a:pt x="562" y="717"/>
                  <a:pt x="547" y="728"/>
                  <a:pt x="547" y="737"/>
                </a:cubicBezTo>
                <a:cubicBezTo>
                  <a:pt x="547" y="740"/>
                  <a:pt x="550" y="743"/>
                  <a:pt x="551" y="746"/>
                </a:cubicBezTo>
                <a:cubicBezTo>
                  <a:pt x="551" y="747"/>
                  <a:pt x="549" y="750"/>
                  <a:pt x="549" y="752"/>
                </a:cubicBezTo>
                <a:cubicBezTo>
                  <a:pt x="547" y="757"/>
                  <a:pt x="545" y="762"/>
                  <a:pt x="545" y="767"/>
                </a:cubicBezTo>
                <a:cubicBezTo>
                  <a:pt x="545" y="780"/>
                  <a:pt x="547" y="789"/>
                  <a:pt x="554" y="800"/>
                </a:cubicBezTo>
                <a:cubicBezTo>
                  <a:pt x="558" y="807"/>
                  <a:pt x="560" y="811"/>
                  <a:pt x="567" y="813"/>
                </a:cubicBezTo>
                <a:cubicBezTo>
                  <a:pt x="568" y="813"/>
                  <a:pt x="570" y="817"/>
                  <a:pt x="572" y="817"/>
                </a:cubicBezTo>
                <a:cubicBezTo>
                  <a:pt x="574" y="815"/>
                  <a:pt x="577" y="814"/>
                  <a:pt x="580" y="813"/>
                </a:cubicBezTo>
                <a:cubicBezTo>
                  <a:pt x="583" y="812"/>
                  <a:pt x="585" y="812"/>
                  <a:pt x="588" y="812"/>
                </a:cubicBezTo>
                <a:cubicBezTo>
                  <a:pt x="590" y="811"/>
                  <a:pt x="591" y="814"/>
                  <a:pt x="592" y="814"/>
                </a:cubicBezTo>
                <a:cubicBezTo>
                  <a:pt x="593" y="813"/>
                  <a:pt x="595" y="813"/>
                  <a:pt x="596" y="812"/>
                </a:cubicBezTo>
                <a:cubicBezTo>
                  <a:pt x="597" y="811"/>
                  <a:pt x="595" y="810"/>
                  <a:pt x="596" y="809"/>
                </a:cubicBezTo>
                <a:cubicBezTo>
                  <a:pt x="598" y="807"/>
                  <a:pt x="600" y="806"/>
                  <a:pt x="600" y="802"/>
                </a:cubicBezTo>
                <a:cubicBezTo>
                  <a:pt x="602" y="797"/>
                  <a:pt x="602" y="791"/>
                  <a:pt x="607" y="788"/>
                </a:cubicBezTo>
                <a:cubicBezTo>
                  <a:pt x="610" y="787"/>
                  <a:pt x="618" y="785"/>
                  <a:pt x="620" y="786"/>
                </a:cubicBezTo>
                <a:cubicBezTo>
                  <a:pt x="623" y="786"/>
                  <a:pt x="633" y="784"/>
                  <a:pt x="630" y="791"/>
                </a:cubicBezTo>
                <a:cubicBezTo>
                  <a:pt x="629" y="794"/>
                  <a:pt x="625" y="802"/>
                  <a:pt x="623" y="803"/>
                </a:cubicBezTo>
                <a:cubicBezTo>
                  <a:pt x="624" y="803"/>
                  <a:pt x="623" y="804"/>
                  <a:pt x="626" y="804"/>
                </a:cubicBezTo>
                <a:cubicBezTo>
                  <a:pt x="625" y="805"/>
                  <a:pt x="624" y="806"/>
                  <a:pt x="623" y="806"/>
                </a:cubicBezTo>
                <a:cubicBezTo>
                  <a:pt x="624" y="807"/>
                  <a:pt x="624" y="807"/>
                  <a:pt x="624" y="807"/>
                </a:cubicBezTo>
                <a:cubicBezTo>
                  <a:pt x="624" y="807"/>
                  <a:pt x="624" y="806"/>
                  <a:pt x="625" y="806"/>
                </a:cubicBezTo>
                <a:cubicBezTo>
                  <a:pt x="624" y="809"/>
                  <a:pt x="623" y="813"/>
                  <a:pt x="622" y="816"/>
                </a:cubicBezTo>
                <a:cubicBezTo>
                  <a:pt x="621" y="815"/>
                  <a:pt x="620" y="813"/>
                  <a:pt x="621" y="810"/>
                </a:cubicBezTo>
                <a:cubicBezTo>
                  <a:pt x="620" y="811"/>
                  <a:pt x="619" y="813"/>
                  <a:pt x="618" y="814"/>
                </a:cubicBezTo>
                <a:cubicBezTo>
                  <a:pt x="623" y="814"/>
                  <a:pt x="618" y="823"/>
                  <a:pt x="619" y="826"/>
                </a:cubicBezTo>
                <a:cubicBezTo>
                  <a:pt x="620" y="829"/>
                  <a:pt x="616" y="834"/>
                  <a:pt x="614" y="836"/>
                </a:cubicBezTo>
                <a:cubicBezTo>
                  <a:pt x="620" y="838"/>
                  <a:pt x="626" y="836"/>
                  <a:pt x="633" y="837"/>
                </a:cubicBezTo>
                <a:cubicBezTo>
                  <a:pt x="635" y="838"/>
                  <a:pt x="637" y="835"/>
                  <a:pt x="640" y="836"/>
                </a:cubicBezTo>
                <a:cubicBezTo>
                  <a:pt x="643" y="836"/>
                  <a:pt x="647" y="836"/>
                  <a:pt x="650" y="837"/>
                </a:cubicBezTo>
                <a:cubicBezTo>
                  <a:pt x="655" y="840"/>
                  <a:pt x="659" y="844"/>
                  <a:pt x="658" y="850"/>
                </a:cubicBezTo>
                <a:cubicBezTo>
                  <a:pt x="657" y="855"/>
                  <a:pt x="657" y="859"/>
                  <a:pt x="656" y="863"/>
                </a:cubicBezTo>
                <a:cubicBezTo>
                  <a:pt x="656" y="866"/>
                  <a:pt x="654" y="868"/>
                  <a:pt x="653" y="870"/>
                </a:cubicBezTo>
                <a:cubicBezTo>
                  <a:pt x="652" y="882"/>
                  <a:pt x="666" y="901"/>
                  <a:pt x="676" y="897"/>
                </a:cubicBezTo>
                <a:cubicBezTo>
                  <a:pt x="683" y="894"/>
                  <a:pt x="686" y="891"/>
                  <a:pt x="693" y="893"/>
                </a:cubicBezTo>
                <a:cubicBezTo>
                  <a:pt x="700" y="895"/>
                  <a:pt x="702" y="899"/>
                  <a:pt x="707" y="904"/>
                </a:cubicBezTo>
                <a:cubicBezTo>
                  <a:pt x="707" y="896"/>
                  <a:pt x="717" y="885"/>
                  <a:pt x="721" y="878"/>
                </a:cubicBezTo>
                <a:cubicBezTo>
                  <a:pt x="722" y="876"/>
                  <a:pt x="730" y="875"/>
                  <a:pt x="732" y="874"/>
                </a:cubicBezTo>
                <a:cubicBezTo>
                  <a:pt x="738" y="872"/>
                  <a:pt x="743" y="870"/>
                  <a:pt x="749" y="868"/>
                </a:cubicBezTo>
                <a:cubicBezTo>
                  <a:pt x="754" y="866"/>
                  <a:pt x="763" y="871"/>
                  <a:pt x="768" y="872"/>
                </a:cubicBezTo>
                <a:cubicBezTo>
                  <a:pt x="781" y="875"/>
                  <a:pt x="794" y="878"/>
                  <a:pt x="808" y="881"/>
                </a:cubicBezTo>
                <a:cubicBezTo>
                  <a:pt x="815" y="883"/>
                  <a:pt x="822" y="883"/>
                  <a:pt x="828" y="888"/>
                </a:cubicBezTo>
                <a:cubicBezTo>
                  <a:pt x="838" y="898"/>
                  <a:pt x="848" y="908"/>
                  <a:pt x="858" y="918"/>
                </a:cubicBezTo>
                <a:cubicBezTo>
                  <a:pt x="865" y="924"/>
                  <a:pt x="879" y="924"/>
                  <a:pt x="887" y="926"/>
                </a:cubicBezTo>
                <a:cubicBezTo>
                  <a:pt x="895" y="928"/>
                  <a:pt x="901" y="941"/>
                  <a:pt x="906" y="947"/>
                </a:cubicBezTo>
                <a:cubicBezTo>
                  <a:pt x="911" y="954"/>
                  <a:pt x="916" y="960"/>
                  <a:pt x="921" y="967"/>
                </a:cubicBezTo>
                <a:cubicBezTo>
                  <a:pt x="922" y="968"/>
                  <a:pt x="925" y="974"/>
                  <a:pt x="927" y="974"/>
                </a:cubicBezTo>
                <a:cubicBezTo>
                  <a:pt x="937" y="978"/>
                  <a:pt x="948" y="982"/>
                  <a:pt x="958" y="986"/>
                </a:cubicBezTo>
                <a:cubicBezTo>
                  <a:pt x="969" y="990"/>
                  <a:pt x="980" y="993"/>
                  <a:pt x="990" y="997"/>
                </a:cubicBezTo>
                <a:cubicBezTo>
                  <a:pt x="999" y="1000"/>
                  <a:pt x="1008" y="1010"/>
                  <a:pt x="1016" y="1016"/>
                </a:cubicBezTo>
                <a:cubicBezTo>
                  <a:pt x="1017" y="1016"/>
                  <a:pt x="1027" y="1016"/>
                  <a:pt x="1027" y="1017"/>
                </a:cubicBezTo>
                <a:cubicBezTo>
                  <a:pt x="1029" y="1022"/>
                  <a:pt x="1030" y="1027"/>
                  <a:pt x="1031" y="1031"/>
                </a:cubicBezTo>
                <a:close/>
                <a:moveTo>
                  <a:pt x="690" y="580"/>
                </a:moveTo>
                <a:cubicBezTo>
                  <a:pt x="690" y="583"/>
                  <a:pt x="680" y="586"/>
                  <a:pt x="677" y="585"/>
                </a:cubicBezTo>
                <a:cubicBezTo>
                  <a:pt x="672" y="585"/>
                  <a:pt x="671" y="585"/>
                  <a:pt x="668" y="589"/>
                </a:cubicBezTo>
                <a:cubicBezTo>
                  <a:pt x="665" y="591"/>
                  <a:pt x="664" y="593"/>
                  <a:pt x="660" y="592"/>
                </a:cubicBezTo>
                <a:cubicBezTo>
                  <a:pt x="661" y="589"/>
                  <a:pt x="663" y="588"/>
                  <a:pt x="665" y="587"/>
                </a:cubicBezTo>
                <a:cubicBezTo>
                  <a:pt x="664" y="585"/>
                  <a:pt x="663" y="587"/>
                  <a:pt x="663" y="584"/>
                </a:cubicBezTo>
                <a:cubicBezTo>
                  <a:pt x="660" y="588"/>
                  <a:pt x="658" y="590"/>
                  <a:pt x="656" y="594"/>
                </a:cubicBezTo>
                <a:cubicBezTo>
                  <a:pt x="658" y="595"/>
                  <a:pt x="660" y="595"/>
                  <a:pt x="661" y="596"/>
                </a:cubicBezTo>
                <a:cubicBezTo>
                  <a:pt x="661" y="596"/>
                  <a:pt x="661" y="597"/>
                  <a:pt x="660" y="597"/>
                </a:cubicBezTo>
                <a:cubicBezTo>
                  <a:pt x="667" y="598"/>
                  <a:pt x="670" y="595"/>
                  <a:pt x="676" y="592"/>
                </a:cubicBezTo>
                <a:cubicBezTo>
                  <a:pt x="682" y="590"/>
                  <a:pt x="686" y="587"/>
                  <a:pt x="692" y="583"/>
                </a:cubicBezTo>
                <a:cubicBezTo>
                  <a:pt x="692" y="582"/>
                  <a:pt x="692" y="581"/>
                  <a:pt x="690" y="580"/>
                </a:cubicBezTo>
                <a:close/>
                <a:moveTo>
                  <a:pt x="700" y="577"/>
                </a:moveTo>
                <a:cubicBezTo>
                  <a:pt x="705" y="583"/>
                  <a:pt x="717" y="573"/>
                  <a:pt x="711" y="570"/>
                </a:cubicBezTo>
                <a:cubicBezTo>
                  <a:pt x="712" y="569"/>
                  <a:pt x="714" y="567"/>
                  <a:pt x="716" y="566"/>
                </a:cubicBezTo>
                <a:cubicBezTo>
                  <a:pt x="712" y="567"/>
                  <a:pt x="705" y="573"/>
                  <a:pt x="703" y="571"/>
                </a:cubicBezTo>
                <a:cubicBezTo>
                  <a:pt x="699" y="570"/>
                  <a:pt x="693" y="572"/>
                  <a:pt x="689" y="573"/>
                </a:cubicBezTo>
                <a:cubicBezTo>
                  <a:pt x="679" y="585"/>
                  <a:pt x="696" y="574"/>
                  <a:pt x="700" y="577"/>
                </a:cubicBezTo>
                <a:close/>
                <a:moveTo>
                  <a:pt x="590" y="541"/>
                </a:moveTo>
                <a:cubicBezTo>
                  <a:pt x="593" y="543"/>
                  <a:pt x="596" y="541"/>
                  <a:pt x="599" y="540"/>
                </a:cubicBezTo>
                <a:cubicBezTo>
                  <a:pt x="599" y="540"/>
                  <a:pt x="599" y="541"/>
                  <a:pt x="599" y="542"/>
                </a:cubicBezTo>
                <a:cubicBezTo>
                  <a:pt x="606" y="546"/>
                  <a:pt x="617" y="530"/>
                  <a:pt x="623" y="535"/>
                </a:cubicBezTo>
                <a:cubicBezTo>
                  <a:pt x="620" y="535"/>
                  <a:pt x="618" y="538"/>
                  <a:pt x="617" y="541"/>
                </a:cubicBezTo>
                <a:cubicBezTo>
                  <a:pt x="620" y="540"/>
                  <a:pt x="622" y="539"/>
                  <a:pt x="624" y="542"/>
                </a:cubicBezTo>
                <a:cubicBezTo>
                  <a:pt x="626" y="545"/>
                  <a:pt x="628" y="543"/>
                  <a:pt x="630" y="545"/>
                </a:cubicBezTo>
                <a:cubicBezTo>
                  <a:pt x="631" y="545"/>
                  <a:pt x="643" y="541"/>
                  <a:pt x="644" y="541"/>
                </a:cubicBezTo>
                <a:cubicBezTo>
                  <a:pt x="643" y="545"/>
                  <a:pt x="647" y="544"/>
                  <a:pt x="649" y="545"/>
                </a:cubicBezTo>
                <a:cubicBezTo>
                  <a:pt x="650" y="545"/>
                  <a:pt x="651" y="548"/>
                  <a:pt x="653" y="550"/>
                </a:cubicBezTo>
                <a:cubicBezTo>
                  <a:pt x="650" y="549"/>
                  <a:pt x="647" y="548"/>
                  <a:pt x="646" y="551"/>
                </a:cubicBezTo>
                <a:cubicBezTo>
                  <a:pt x="642" y="547"/>
                  <a:pt x="634" y="549"/>
                  <a:pt x="632" y="554"/>
                </a:cubicBezTo>
                <a:cubicBezTo>
                  <a:pt x="631" y="553"/>
                  <a:pt x="631" y="553"/>
                  <a:pt x="631" y="553"/>
                </a:cubicBezTo>
                <a:cubicBezTo>
                  <a:pt x="631" y="552"/>
                  <a:pt x="632" y="552"/>
                  <a:pt x="632" y="551"/>
                </a:cubicBezTo>
                <a:cubicBezTo>
                  <a:pt x="631" y="552"/>
                  <a:pt x="630" y="552"/>
                  <a:pt x="629" y="553"/>
                </a:cubicBezTo>
                <a:cubicBezTo>
                  <a:pt x="629" y="552"/>
                  <a:pt x="629" y="551"/>
                  <a:pt x="629" y="551"/>
                </a:cubicBezTo>
                <a:cubicBezTo>
                  <a:pt x="626" y="553"/>
                  <a:pt x="622" y="561"/>
                  <a:pt x="621" y="564"/>
                </a:cubicBezTo>
                <a:cubicBezTo>
                  <a:pt x="624" y="565"/>
                  <a:pt x="625" y="559"/>
                  <a:pt x="628" y="557"/>
                </a:cubicBezTo>
                <a:cubicBezTo>
                  <a:pt x="628" y="560"/>
                  <a:pt x="626" y="565"/>
                  <a:pt x="625" y="568"/>
                </a:cubicBezTo>
                <a:cubicBezTo>
                  <a:pt x="624" y="572"/>
                  <a:pt x="622" y="576"/>
                  <a:pt x="622" y="580"/>
                </a:cubicBezTo>
                <a:cubicBezTo>
                  <a:pt x="622" y="587"/>
                  <a:pt x="626" y="604"/>
                  <a:pt x="632" y="590"/>
                </a:cubicBezTo>
                <a:cubicBezTo>
                  <a:pt x="636" y="584"/>
                  <a:pt x="634" y="579"/>
                  <a:pt x="633" y="572"/>
                </a:cubicBezTo>
                <a:cubicBezTo>
                  <a:pt x="632" y="564"/>
                  <a:pt x="637" y="563"/>
                  <a:pt x="640" y="558"/>
                </a:cubicBezTo>
                <a:cubicBezTo>
                  <a:pt x="639" y="560"/>
                  <a:pt x="640" y="561"/>
                  <a:pt x="639" y="562"/>
                </a:cubicBezTo>
                <a:cubicBezTo>
                  <a:pt x="642" y="560"/>
                  <a:pt x="641" y="556"/>
                  <a:pt x="645" y="556"/>
                </a:cubicBezTo>
                <a:cubicBezTo>
                  <a:pt x="641" y="551"/>
                  <a:pt x="649" y="552"/>
                  <a:pt x="651" y="554"/>
                </a:cubicBezTo>
                <a:cubicBezTo>
                  <a:pt x="653" y="557"/>
                  <a:pt x="657" y="556"/>
                  <a:pt x="658" y="560"/>
                </a:cubicBezTo>
                <a:cubicBezTo>
                  <a:pt x="657" y="560"/>
                  <a:pt x="657" y="560"/>
                  <a:pt x="656" y="560"/>
                </a:cubicBezTo>
                <a:cubicBezTo>
                  <a:pt x="658" y="562"/>
                  <a:pt x="658" y="566"/>
                  <a:pt x="656" y="568"/>
                </a:cubicBezTo>
                <a:cubicBezTo>
                  <a:pt x="655" y="568"/>
                  <a:pt x="652" y="572"/>
                  <a:pt x="652" y="573"/>
                </a:cubicBezTo>
                <a:cubicBezTo>
                  <a:pt x="653" y="576"/>
                  <a:pt x="659" y="570"/>
                  <a:pt x="660" y="570"/>
                </a:cubicBezTo>
                <a:cubicBezTo>
                  <a:pt x="664" y="571"/>
                  <a:pt x="664" y="579"/>
                  <a:pt x="664" y="581"/>
                </a:cubicBezTo>
                <a:cubicBezTo>
                  <a:pt x="666" y="579"/>
                  <a:pt x="668" y="577"/>
                  <a:pt x="670" y="575"/>
                </a:cubicBezTo>
                <a:cubicBezTo>
                  <a:pt x="671" y="574"/>
                  <a:pt x="670" y="571"/>
                  <a:pt x="670" y="569"/>
                </a:cubicBezTo>
                <a:cubicBezTo>
                  <a:pt x="671" y="565"/>
                  <a:pt x="675" y="561"/>
                  <a:pt x="670" y="558"/>
                </a:cubicBezTo>
                <a:cubicBezTo>
                  <a:pt x="674" y="556"/>
                  <a:pt x="672" y="561"/>
                  <a:pt x="675" y="561"/>
                </a:cubicBezTo>
                <a:cubicBezTo>
                  <a:pt x="675" y="562"/>
                  <a:pt x="675" y="562"/>
                  <a:pt x="674" y="563"/>
                </a:cubicBezTo>
                <a:cubicBezTo>
                  <a:pt x="675" y="564"/>
                  <a:pt x="675" y="563"/>
                  <a:pt x="676" y="564"/>
                </a:cubicBezTo>
                <a:cubicBezTo>
                  <a:pt x="677" y="563"/>
                  <a:pt x="681" y="565"/>
                  <a:pt x="683" y="565"/>
                </a:cubicBezTo>
                <a:cubicBezTo>
                  <a:pt x="683" y="564"/>
                  <a:pt x="682" y="561"/>
                  <a:pt x="686" y="563"/>
                </a:cubicBezTo>
                <a:cubicBezTo>
                  <a:pt x="682" y="559"/>
                  <a:pt x="682" y="551"/>
                  <a:pt x="676" y="550"/>
                </a:cubicBezTo>
                <a:cubicBezTo>
                  <a:pt x="671" y="549"/>
                  <a:pt x="665" y="549"/>
                  <a:pt x="660" y="548"/>
                </a:cubicBezTo>
                <a:cubicBezTo>
                  <a:pt x="658" y="547"/>
                  <a:pt x="647" y="544"/>
                  <a:pt x="648" y="543"/>
                </a:cubicBezTo>
                <a:cubicBezTo>
                  <a:pt x="649" y="541"/>
                  <a:pt x="648" y="540"/>
                  <a:pt x="647" y="539"/>
                </a:cubicBezTo>
                <a:cubicBezTo>
                  <a:pt x="646" y="538"/>
                  <a:pt x="648" y="537"/>
                  <a:pt x="647" y="536"/>
                </a:cubicBezTo>
                <a:cubicBezTo>
                  <a:pt x="646" y="532"/>
                  <a:pt x="643" y="534"/>
                  <a:pt x="645" y="528"/>
                </a:cubicBezTo>
                <a:cubicBezTo>
                  <a:pt x="637" y="530"/>
                  <a:pt x="637" y="526"/>
                  <a:pt x="634" y="520"/>
                </a:cubicBezTo>
                <a:cubicBezTo>
                  <a:pt x="631" y="517"/>
                  <a:pt x="629" y="521"/>
                  <a:pt x="627" y="520"/>
                </a:cubicBezTo>
                <a:cubicBezTo>
                  <a:pt x="624" y="519"/>
                  <a:pt x="622" y="517"/>
                  <a:pt x="619" y="517"/>
                </a:cubicBezTo>
                <a:cubicBezTo>
                  <a:pt x="622" y="520"/>
                  <a:pt x="619" y="521"/>
                  <a:pt x="617" y="523"/>
                </a:cubicBezTo>
                <a:cubicBezTo>
                  <a:pt x="618" y="522"/>
                  <a:pt x="618" y="521"/>
                  <a:pt x="618" y="519"/>
                </a:cubicBezTo>
                <a:cubicBezTo>
                  <a:pt x="616" y="520"/>
                  <a:pt x="616" y="523"/>
                  <a:pt x="614" y="524"/>
                </a:cubicBezTo>
                <a:cubicBezTo>
                  <a:pt x="614" y="523"/>
                  <a:pt x="614" y="522"/>
                  <a:pt x="615" y="521"/>
                </a:cubicBezTo>
                <a:cubicBezTo>
                  <a:pt x="611" y="522"/>
                  <a:pt x="612" y="526"/>
                  <a:pt x="610" y="527"/>
                </a:cubicBezTo>
                <a:cubicBezTo>
                  <a:pt x="606" y="529"/>
                  <a:pt x="603" y="530"/>
                  <a:pt x="599" y="532"/>
                </a:cubicBezTo>
                <a:cubicBezTo>
                  <a:pt x="596" y="535"/>
                  <a:pt x="593" y="538"/>
                  <a:pt x="590" y="541"/>
                </a:cubicBezTo>
                <a:close/>
                <a:moveTo>
                  <a:pt x="392" y="300"/>
                </a:moveTo>
                <a:cubicBezTo>
                  <a:pt x="391" y="300"/>
                  <a:pt x="390" y="299"/>
                  <a:pt x="389" y="299"/>
                </a:cubicBezTo>
                <a:cubicBezTo>
                  <a:pt x="390" y="299"/>
                  <a:pt x="390" y="298"/>
                  <a:pt x="391" y="297"/>
                </a:cubicBezTo>
                <a:cubicBezTo>
                  <a:pt x="388" y="296"/>
                  <a:pt x="385" y="301"/>
                  <a:pt x="382" y="301"/>
                </a:cubicBezTo>
                <a:cubicBezTo>
                  <a:pt x="377" y="302"/>
                  <a:pt x="375" y="303"/>
                  <a:pt x="370" y="301"/>
                </a:cubicBezTo>
                <a:cubicBezTo>
                  <a:pt x="372" y="297"/>
                  <a:pt x="377" y="296"/>
                  <a:pt x="381" y="294"/>
                </a:cubicBezTo>
                <a:cubicBezTo>
                  <a:pt x="374" y="292"/>
                  <a:pt x="372" y="291"/>
                  <a:pt x="366" y="294"/>
                </a:cubicBezTo>
                <a:cubicBezTo>
                  <a:pt x="362" y="295"/>
                  <a:pt x="358" y="297"/>
                  <a:pt x="354" y="298"/>
                </a:cubicBezTo>
                <a:cubicBezTo>
                  <a:pt x="349" y="299"/>
                  <a:pt x="345" y="300"/>
                  <a:pt x="340" y="301"/>
                </a:cubicBezTo>
                <a:cubicBezTo>
                  <a:pt x="338" y="302"/>
                  <a:pt x="328" y="303"/>
                  <a:pt x="335" y="307"/>
                </a:cubicBezTo>
                <a:cubicBezTo>
                  <a:pt x="336" y="307"/>
                  <a:pt x="337" y="306"/>
                  <a:pt x="337" y="306"/>
                </a:cubicBezTo>
                <a:cubicBezTo>
                  <a:pt x="337" y="305"/>
                  <a:pt x="337" y="305"/>
                  <a:pt x="337" y="304"/>
                </a:cubicBezTo>
                <a:cubicBezTo>
                  <a:pt x="339" y="303"/>
                  <a:pt x="347" y="303"/>
                  <a:pt x="350" y="304"/>
                </a:cubicBezTo>
                <a:cubicBezTo>
                  <a:pt x="350" y="303"/>
                  <a:pt x="350" y="303"/>
                  <a:pt x="349" y="303"/>
                </a:cubicBezTo>
                <a:cubicBezTo>
                  <a:pt x="354" y="302"/>
                  <a:pt x="359" y="303"/>
                  <a:pt x="363" y="305"/>
                </a:cubicBezTo>
                <a:cubicBezTo>
                  <a:pt x="361" y="309"/>
                  <a:pt x="355" y="306"/>
                  <a:pt x="351" y="307"/>
                </a:cubicBezTo>
                <a:cubicBezTo>
                  <a:pt x="353" y="308"/>
                  <a:pt x="354" y="309"/>
                  <a:pt x="355" y="311"/>
                </a:cubicBezTo>
                <a:cubicBezTo>
                  <a:pt x="353" y="311"/>
                  <a:pt x="352" y="312"/>
                  <a:pt x="350" y="313"/>
                </a:cubicBezTo>
                <a:cubicBezTo>
                  <a:pt x="353" y="317"/>
                  <a:pt x="348" y="317"/>
                  <a:pt x="346" y="318"/>
                </a:cubicBezTo>
                <a:cubicBezTo>
                  <a:pt x="349" y="320"/>
                  <a:pt x="353" y="319"/>
                  <a:pt x="356" y="320"/>
                </a:cubicBezTo>
                <a:cubicBezTo>
                  <a:pt x="358" y="321"/>
                  <a:pt x="361" y="315"/>
                  <a:pt x="363" y="314"/>
                </a:cubicBezTo>
                <a:cubicBezTo>
                  <a:pt x="367" y="312"/>
                  <a:pt x="373" y="313"/>
                  <a:pt x="368" y="317"/>
                </a:cubicBezTo>
                <a:cubicBezTo>
                  <a:pt x="366" y="318"/>
                  <a:pt x="366" y="320"/>
                  <a:pt x="365" y="320"/>
                </a:cubicBezTo>
                <a:cubicBezTo>
                  <a:pt x="364" y="321"/>
                  <a:pt x="362" y="321"/>
                  <a:pt x="361" y="322"/>
                </a:cubicBezTo>
                <a:cubicBezTo>
                  <a:pt x="366" y="326"/>
                  <a:pt x="371" y="314"/>
                  <a:pt x="377" y="316"/>
                </a:cubicBezTo>
                <a:cubicBezTo>
                  <a:pt x="376" y="314"/>
                  <a:pt x="375" y="312"/>
                  <a:pt x="373" y="312"/>
                </a:cubicBezTo>
                <a:cubicBezTo>
                  <a:pt x="378" y="307"/>
                  <a:pt x="387" y="314"/>
                  <a:pt x="390" y="309"/>
                </a:cubicBezTo>
                <a:cubicBezTo>
                  <a:pt x="389" y="309"/>
                  <a:pt x="388" y="309"/>
                  <a:pt x="387" y="309"/>
                </a:cubicBezTo>
                <a:cubicBezTo>
                  <a:pt x="387" y="305"/>
                  <a:pt x="389" y="307"/>
                  <a:pt x="390" y="305"/>
                </a:cubicBezTo>
                <a:cubicBezTo>
                  <a:pt x="391" y="304"/>
                  <a:pt x="391" y="302"/>
                  <a:pt x="392" y="300"/>
                </a:cubicBezTo>
                <a:close/>
                <a:moveTo>
                  <a:pt x="459" y="350"/>
                </a:moveTo>
                <a:cubicBezTo>
                  <a:pt x="453" y="348"/>
                  <a:pt x="445" y="347"/>
                  <a:pt x="440" y="351"/>
                </a:cubicBezTo>
                <a:cubicBezTo>
                  <a:pt x="438" y="352"/>
                  <a:pt x="437" y="355"/>
                  <a:pt x="436" y="356"/>
                </a:cubicBezTo>
                <a:cubicBezTo>
                  <a:pt x="433" y="359"/>
                  <a:pt x="432" y="360"/>
                  <a:pt x="428" y="360"/>
                </a:cubicBezTo>
                <a:cubicBezTo>
                  <a:pt x="425" y="361"/>
                  <a:pt x="419" y="360"/>
                  <a:pt x="418" y="356"/>
                </a:cubicBezTo>
                <a:cubicBezTo>
                  <a:pt x="417" y="355"/>
                  <a:pt x="411" y="356"/>
                  <a:pt x="410" y="353"/>
                </a:cubicBezTo>
                <a:cubicBezTo>
                  <a:pt x="409" y="353"/>
                  <a:pt x="404" y="350"/>
                  <a:pt x="403" y="351"/>
                </a:cubicBezTo>
                <a:cubicBezTo>
                  <a:pt x="402" y="352"/>
                  <a:pt x="409" y="355"/>
                  <a:pt x="410" y="355"/>
                </a:cubicBezTo>
                <a:cubicBezTo>
                  <a:pt x="408" y="359"/>
                  <a:pt x="418" y="363"/>
                  <a:pt x="412" y="364"/>
                </a:cubicBezTo>
                <a:cubicBezTo>
                  <a:pt x="410" y="365"/>
                  <a:pt x="408" y="363"/>
                  <a:pt x="407" y="365"/>
                </a:cubicBezTo>
                <a:cubicBezTo>
                  <a:pt x="405" y="367"/>
                  <a:pt x="406" y="368"/>
                  <a:pt x="404" y="369"/>
                </a:cubicBezTo>
                <a:cubicBezTo>
                  <a:pt x="404" y="369"/>
                  <a:pt x="404" y="370"/>
                  <a:pt x="405" y="370"/>
                </a:cubicBezTo>
                <a:cubicBezTo>
                  <a:pt x="403" y="372"/>
                  <a:pt x="400" y="370"/>
                  <a:pt x="398" y="370"/>
                </a:cubicBezTo>
                <a:cubicBezTo>
                  <a:pt x="398" y="370"/>
                  <a:pt x="398" y="371"/>
                  <a:pt x="398" y="371"/>
                </a:cubicBezTo>
                <a:cubicBezTo>
                  <a:pt x="396" y="371"/>
                  <a:pt x="394" y="370"/>
                  <a:pt x="391" y="370"/>
                </a:cubicBezTo>
                <a:cubicBezTo>
                  <a:pt x="394" y="374"/>
                  <a:pt x="403" y="375"/>
                  <a:pt x="408" y="376"/>
                </a:cubicBezTo>
                <a:cubicBezTo>
                  <a:pt x="411" y="377"/>
                  <a:pt x="423" y="375"/>
                  <a:pt x="421" y="371"/>
                </a:cubicBezTo>
                <a:cubicBezTo>
                  <a:pt x="425" y="367"/>
                  <a:pt x="428" y="369"/>
                  <a:pt x="432" y="367"/>
                </a:cubicBezTo>
                <a:cubicBezTo>
                  <a:pt x="434" y="365"/>
                  <a:pt x="437" y="362"/>
                  <a:pt x="439" y="360"/>
                </a:cubicBezTo>
                <a:cubicBezTo>
                  <a:pt x="438" y="360"/>
                  <a:pt x="438" y="360"/>
                  <a:pt x="437" y="360"/>
                </a:cubicBezTo>
                <a:cubicBezTo>
                  <a:pt x="440" y="358"/>
                  <a:pt x="441" y="356"/>
                  <a:pt x="445" y="356"/>
                </a:cubicBezTo>
                <a:cubicBezTo>
                  <a:pt x="447" y="355"/>
                  <a:pt x="449" y="356"/>
                  <a:pt x="451" y="353"/>
                </a:cubicBezTo>
                <a:cubicBezTo>
                  <a:pt x="449" y="354"/>
                  <a:pt x="449" y="354"/>
                  <a:pt x="447" y="354"/>
                </a:cubicBezTo>
                <a:cubicBezTo>
                  <a:pt x="449" y="353"/>
                  <a:pt x="451" y="353"/>
                  <a:pt x="453" y="352"/>
                </a:cubicBezTo>
                <a:cubicBezTo>
                  <a:pt x="451" y="352"/>
                  <a:pt x="449" y="352"/>
                  <a:pt x="448" y="351"/>
                </a:cubicBezTo>
                <a:cubicBezTo>
                  <a:pt x="449" y="351"/>
                  <a:pt x="450" y="351"/>
                  <a:pt x="452" y="351"/>
                </a:cubicBezTo>
                <a:cubicBezTo>
                  <a:pt x="447" y="349"/>
                  <a:pt x="442" y="353"/>
                  <a:pt x="437" y="356"/>
                </a:cubicBezTo>
                <a:cubicBezTo>
                  <a:pt x="439" y="350"/>
                  <a:pt x="455" y="346"/>
                  <a:pt x="456" y="353"/>
                </a:cubicBezTo>
                <a:cubicBezTo>
                  <a:pt x="457" y="353"/>
                  <a:pt x="458" y="351"/>
                  <a:pt x="459" y="350"/>
                </a:cubicBezTo>
                <a:close/>
                <a:moveTo>
                  <a:pt x="545" y="485"/>
                </a:moveTo>
                <a:cubicBezTo>
                  <a:pt x="546" y="482"/>
                  <a:pt x="545" y="483"/>
                  <a:pt x="547" y="482"/>
                </a:cubicBezTo>
                <a:cubicBezTo>
                  <a:pt x="547" y="483"/>
                  <a:pt x="547" y="484"/>
                  <a:pt x="547" y="484"/>
                </a:cubicBezTo>
                <a:cubicBezTo>
                  <a:pt x="547" y="484"/>
                  <a:pt x="547" y="484"/>
                  <a:pt x="548" y="483"/>
                </a:cubicBezTo>
                <a:cubicBezTo>
                  <a:pt x="550" y="484"/>
                  <a:pt x="549" y="487"/>
                  <a:pt x="549" y="490"/>
                </a:cubicBezTo>
                <a:cubicBezTo>
                  <a:pt x="550" y="488"/>
                  <a:pt x="551" y="487"/>
                  <a:pt x="553" y="487"/>
                </a:cubicBezTo>
                <a:cubicBezTo>
                  <a:pt x="554" y="488"/>
                  <a:pt x="552" y="491"/>
                  <a:pt x="551" y="493"/>
                </a:cubicBezTo>
                <a:cubicBezTo>
                  <a:pt x="553" y="492"/>
                  <a:pt x="553" y="492"/>
                  <a:pt x="554" y="491"/>
                </a:cubicBezTo>
                <a:cubicBezTo>
                  <a:pt x="551" y="493"/>
                  <a:pt x="551" y="497"/>
                  <a:pt x="552" y="501"/>
                </a:cubicBezTo>
                <a:cubicBezTo>
                  <a:pt x="553" y="504"/>
                  <a:pt x="555" y="500"/>
                  <a:pt x="555" y="498"/>
                </a:cubicBezTo>
                <a:cubicBezTo>
                  <a:pt x="555" y="499"/>
                  <a:pt x="556" y="499"/>
                  <a:pt x="557" y="499"/>
                </a:cubicBezTo>
                <a:cubicBezTo>
                  <a:pt x="555" y="496"/>
                  <a:pt x="558" y="493"/>
                  <a:pt x="556" y="491"/>
                </a:cubicBezTo>
                <a:cubicBezTo>
                  <a:pt x="554" y="489"/>
                  <a:pt x="552" y="484"/>
                  <a:pt x="551" y="482"/>
                </a:cubicBezTo>
                <a:cubicBezTo>
                  <a:pt x="550" y="478"/>
                  <a:pt x="542" y="461"/>
                  <a:pt x="546" y="459"/>
                </a:cubicBezTo>
                <a:cubicBezTo>
                  <a:pt x="545" y="459"/>
                  <a:pt x="545" y="459"/>
                  <a:pt x="545" y="459"/>
                </a:cubicBezTo>
                <a:cubicBezTo>
                  <a:pt x="544" y="460"/>
                  <a:pt x="543" y="460"/>
                  <a:pt x="542" y="460"/>
                </a:cubicBezTo>
                <a:cubicBezTo>
                  <a:pt x="542" y="458"/>
                  <a:pt x="543" y="457"/>
                  <a:pt x="545" y="457"/>
                </a:cubicBezTo>
                <a:cubicBezTo>
                  <a:pt x="545" y="456"/>
                  <a:pt x="544" y="455"/>
                  <a:pt x="543" y="455"/>
                </a:cubicBezTo>
                <a:cubicBezTo>
                  <a:pt x="541" y="460"/>
                  <a:pt x="541" y="461"/>
                  <a:pt x="544" y="464"/>
                </a:cubicBezTo>
                <a:cubicBezTo>
                  <a:pt x="542" y="462"/>
                  <a:pt x="536" y="460"/>
                  <a:pt x="535" y="464"/>
                </a:cubicBezTo>
                <a:cubicBezTo>
                  <a:pt x="533" y="472"/>
                  <a:pt x="534" y="470"/>
                  <a:pt x="540" y="472"/>
                </a:cubicBezTo>
                <a:cubicBezTo>
                  <a:pt x="534" y="473"/>
                  <a:pt x="541" y="480"/>
                  <a:pt x="543" y="484"/>
                </a:cubicBezTo>
                <a:cubicBezTo>
                  <a:pt x="544" y="484"/>
                  <a:pt x="544" y="484"/>
                  <a:pt x="545" y="485"/>
                </a:cubicBezTo>
                <a:close/>
                <a:moveTo>
                  <a:pt x="18" y="383"/>
                </a:moveTo>
                <a:cubicBezTo>
                  <a:pt x="13" y="381"/>
                  <a:pt x="10" y="385"/>
                  <a:pt x="5" y="384"/>
                </a:cubicBezTo>
                <a:cubicBezTo>
                  <a:pt x="7" y="388"/>
                  <a:pt x="11" y="388"/>
                  <a:pt x="14" y="390"/>
                </a:cubicBezTo>
                <a:cubicBezTo>
                  <a:pt x="15" y="388"/>
                  <a:pt x="17" y="388"/>
                  <a:pt x="19" y="388"/>
                </a:cubicBezTo>
                <a:cubicBezTo>
                  <a:pt x="19" y="388"/>
                  <a:pt x="19" y="387"/>
                  <a:pt x="19" y="387"/>
                </a:cubicBezTo>
                <a:cubicBezTo>
                  <a:pt x="19" y="385"/>
                  <a:pt x="17" y="385"/>
                  <a:pt x="18" y="383"/>
                </a:cubicBezTo>
                <a:close/>
                <a:moveTo>
                  <a:pt x="332" y="216"/>
                </a:moveTo>
                <a:cubicBezTo>
                  <a:pt x="337" y="219"/>
                  <a:pt x="341" y="220"/>
                  <a:pt x="344" y="225"/>
                </a:cubicBezTo>
                <a:cubicBezTo>
                  <a:pt x="350" y="231"/>
                  <a:pt x="349" y="231"/>
                  <a:pt x="357" y="227"/>
                </a:cubicBezTo>
                <a:cubicBezTo>
                  <a:pt x="358" y="226"/>
                  <a:pt x="359" y="226"/>
                  <a:pt x="360" y="225"/>
                </a:cubicBezTo>
                <a:cubicBezTo>
                  <a:pt x="361" y="224"/>
                  <a:pt x="361" y="227"/>
                  <a:pt x="362" y="226"/>
                </a:cubicBezTo>
                <a:cubicBezTo>
                  <a:pt x="364" y="226"/>
                  <a:pt x="367" y="224"/>
                  <a:pt x="369" y="223"/>
                </a:cubicBezTo>
                <a:cubicBezTo>
                  <a:pt x="371" y="213"/>
                  <a:pt x="371" y="213"/>
                  <a:pt x="371" y="213"/>
                </a:cubicBezTo>
                <a:cubicBezTo>
                  <a:pt x="374" y="215"/>
                  <a:pt x="378" y="212"/>
                  <a:pt x="379" y="208"/>
                </a:cubicBezTo>
                <a:cubicBezTo>
                  <a:pt x="380" y="205"/>
                  <a:pt x="381" y="205"/>
                  <a:pt x="384" y="204"/>
                </a:cubicBezTo>
                <a:cubicBezTo>
                  <a:pt x="391" y="201"/>
                  <a:pt x="400" y="199"/>
                  <a:pt x="406" y="195"/>
                </a:cubicBezTo>
                <a:cubicBezTo>
                  <a:pt x="409" y="192"/>
                  <a:pt x="409" y="190"/>
                  <a:pt x="405" y="187"/>
                </a:cubicBezTo>
                <a:cubicBezTo>
                  <a:pt x="402" y="185"/>
                  <a:pt x="400" y="183"/>
                  <a:pt x="397" y="182"/>
                </a:cubicBezTo>
                <a:cubicBezTo>
                  <a:pt x="391" y="179"/>
                  <a:pt x="384" y="177"/>
                  <a:pt x="379" y="183"/>
                </a:cubicBezTo>
                <a:cubicBezTo>
                  <a:pt x="379" y="182"/>
                  <a:pt x="379" y="181"/>
                  <a:pt x="379" y="180"/>
                </a:cubicBezTo>
                <a:cubicBezTo>
                  <a:pt x="372" y="182"/>
                  <a:pt x="366" y="174"/>
                  <a:pt x="360" y="174"/>
                </a:cubicBezTo>
                <a:cubicBezTo>
                  <a:pt x="352" y="176"/>
                  <a:pt x="344" y="177"/>
                  <a:pt x="336" y="178"/>
                </a:cubicBezTo>
                <a:cubicBezTo>
                  <a:pt x="338" y="180"/>
                  <a:pt x="343" y="188"/>
                  <a:pt x="342" y="189"/>
                </a:cubicBezTo>
                <a:cubicBezTo>
                  <a:pt x="340" y="192"/>
                  <a:pt x="333" y="198"/>
                  <a:pt x="337" y="201"/>
                </a:cubicBezTo>
                <a:cubicBezTo>
                  <a:pt x="330" y="202"/>
                  <a:pt x="335" y="204"/>
                  <a:pt x="333" y="207"/>
                </a:cubicBezTo>
                <a:cubicBezTo>
                  <a:pt x="331" y="210"/>
                  <a:pt x="327" y="213"/>
                  <a:pt x="328" y="217"/>
                </a:cubicBezTo>
                <a:cubicBezTo>
                  <a:pt x="329" y="217"/>
                  <a:pt x="331" y="217"/>
                  <a:pt x="332" y="216"/>
                </a:cubicBezTo>
                <a:close/>
                <a:moveTo>
                  <a:pt x="362" y="152"/>
                </a:moveTo>
                <a:cubicBezTo>
                  <a:pt x="366" y="152"/>
                  <a:pt x="364" y="149"/>
                  <a:pt x="365" y="148"/>
                </a:cubicBezTo>
                <a:cubicBezTo>
                  <a:pt x="367" y="146"/>
                  <a:pt x="370" y="149"/>
                  <a:pt x="370" y="153"/>
                </a:cubicBezTo>
                <a:cubicBezTo>
                  <a:pt x="372" y="152"/>
                  <a:pt x="375" y="152"/>
                  <a:pt x="376" y="150"/>
                </a:cubicBezTo>
                <a:cubicBezTo>
                  <a:pt x="378" y="148"/>
                  <a:pt x="374" y="145"/>
                  <a:pt x="376" y="143"/>
                </a:cubicBezTo>
                <a:cubicBezTo>
                  <a:pt x="378" y="143"/>
                  <a:pt x="379" y="149"/>
                  <a:pt x="382" y="145"/>
                </a:cubicBezTo>
                <a:cubicBezTo>
                  <a:pt x="384" y="143"/>
                  <a:pt x="383" y="141"/>
                  <a:pt x="381" y="141"/>
                </a:cubicBezTo>
                <a:cubicBezTo>
                  <a:pt x="383" y="139"/>
                  <a:pt x="386" y="141"/>
                  <a:pt x="386" y="137"/>
                </a:cubicBezTo>
                <a:cubicBezTo>
                  <a:pt x="386" y="135"/>
                  <a:pt x="389" y="135"/>
                  <a:pt x="390" y="136"/>
                </a:cubicBezTo>
                <a:cubicBezTo>
                  <a:pt x="385" y="140"/>
                  <a:pt x="390" y="146"/>
                  <a:pt x="395" y="144"/>
                </a:cubicBezTo>
                <a:cubicBezTo>
                  <a:pt x="399" y="143"/>
                  <a:pt x="408" y="137"/>
                  <a:pt x="402" y="133"/>
                </a:cubicBezTo>
                <a:cubicBezTo>
                  <a:pt x="402" y="133"/>
                  <a:pt x="404" y="133"/>
                  <a:pt x="406" y="133"/>
                </a:cubicBezTo>
                <a:cubicBezTo>
                  <a:pt x="397" y="131"/>
                  <a:pt x="405" y="127"/>
                  <a:pt x="408" y="126"/>
                </a:cubicBezTo>
                <a:cubicBezTo>
                  <a:pt x="403" y="123"/>
                  <a:pt x="401" y="121"/>
                  <a:pt x="395" y="123"/>
                </a:cubicBezTo>
                <a:cubicBezTo>
                  <a:pt x="396" y="124"/>
                  <a:pt x="397" y="124"/>
                  <a:pt x="398" y="125"/>
                </a:cubicBezTo>
                <a:cubicBezTo>
                  <a:pt x="395" y="127"/>
                  <a:pt x="393" y="126"/>
                  <a:pt x="390" y="125"/>
                </a:cubicBezTo>
                <a:cubicBezTo>
                  <a:pt x="388" y="124"/>
                  <a:pt x="385" y="125"/>
                  <a:pt x="383" y="125"/>
                </a:cubicBezTo>
                <a:cubicBezTo>
                  <a:pt x="378" y="126"/>
                  <a:pt x="376" y="128"/>
                  <a:pt x="372" y="132"/>
                </a:cubicBezTo>
                <a:cubicBezTo>
                  <a:pt x="369" y="134"/>
                  <a:pt x="363" y="141"/>
                  <a:pt x="359" y="142"/>
                </a:cubicBezTo>
                <a:cubicBezTo>
                  <a:pt x="353" y="143"/>
                  <a:pt x="349" y="144"/>
                  <a:pt x="354" y="151"/>
                </a:cubicBezTo>
                <a:cubicBezTo>
                  <a:pt x="357" y="151"/>
                  <a:pt x="359" y="151"/>
                  <a:pt x="362" y="152"/>
                </a:cubicBezTo>
                <a:close/>
                <a:moveTo>
                  <a:pt x="422" y="117"/>
                </a:moveTo>
                <a:cubicBezTo>
                  <a:pt x="417" y="112"/>
                  <a:pt x="417" y="112"/>
                  <a:pt x="411" y="114"/>
                </a:cubicBezTo>
                <a:cubicBezTo>
                  <a:pt x="413" y="116"/>
                  <a:pt x="415" y="117"/>
                  <a:pt x="418" y="119"/>
                </a:cubicBezTo>
                <a:cubicBezTo>
                  <a:pt x="419" y="118"/>
                  <a:pt x="421" y="118"/>
                  <a:pt x="422" y="117"/>
                </a:cubicBezTo>
                <a:close/>
                <a:moveTo>
                  <a:pt x="115" y="411"/>
                </a:moveTo>
                <a:cubicBezTo>
                  <a:pt x="118" y="413"/>
                  <a:pt x="121" y="410"/>
                  <a:pt x="122" y="409"/>
                </a:cubicBezTo>
                <a:cubicBezTo>
                  <a:pt x="123" y="409"/>
                  <a:pt x="123" y="409"/>
                  <a:pt x="124" y="410"/>
                </a:cubicBezTo>
                <a:cubicBezTo>
                  <a:pt x="124" y="409"/>
                  <a:pt x="124" y="409"/>
                  <a:pt x="125" y="408"/>
                </a:cubicBezTo>
                <a:cubicBezTo>
                  <a:pt x="123" y="407"/>
                  <a:pt x="121" y="407"/>
                  <a:pt x="120" y="406"/>
                </a:cubicBezTo>
                <a:cubicBezTo>
                  <a:pt x="118" y="407"/>
                  <a:pt x="116" y="409"/>
                  <a:pt x="115" y="411"/>
                </a:cubicBezTo>
                <a:close/>
                <a:moveTo>
                  <a:pt x="282" y="461"/>
                </a:moveTo>
                <a:cubicBezTo>
                  <a:pt x="282" y="457"/>
                  <a:pt x="271" y="458"/>
                  <a:pt x="271" y="459"/>
                </a:cubicBezTo>
                <a:cubicBezTo>
                  <a:pt x="271" y="465"/>
                  <a:pt x="283" y="486"/>
                  <a:pt x="287" y="481"/>
                </a:cubicBezTo>
                <a:cubicBezTo>
                  <a:pt x="286" y="480"/>
                  <a:pt x="285" y="479"/>
                  <a:pt x="283" y="477"/>
                </a:cubicBezTo>
                <a:cubicBezTo>
                  <a:pt x="282" y="472"/>
                  <a:pt x="281" y="467"/>
                  <a:pt x="282" y="461"/>
                </a:cubicBezTo>
                <a:close/>
                <a:moveTo>
                  <a:pt x="110" y="417"/>
                </a:moveTo>
                <a:cubicBezTo>
                  <a:pt x="103" y="413"/>
                  <a:pt x="102" y="428"/>
                  <a:pt x="109" y="427"/>
                </a:cubicBezTo>
                <a:cubicBezTo>
                  <a:pt x="111" y="427"/>
                  <a:pt x="113" y="423"/>
                  <a:pt x="115" y="423"/>
                </a:cubicBezTo>
                <a:cubicBezTo>
                  <a:pt x="118" y="423"/>
                  <a:pt x="120" y="421"/>
                  <a:pt x="119" y="418"/>
                </a:cubicBezTo>
                <a:cubicBezTo>
                  <a:pt x="121" y="419"/>
                  <a:pt x="123" y="419"/>
                  <a:pt x="123" y="417"/>
                </a:cubicBezTo>
                <a:cubicBezTo>
                  <a:pt x="123" y="417"/>
                  <a:pt x="122" y="416"/>
                  <a:pt x="121" y="416"/>
                </a:cubicBezTo>
                <a:cubicBezTo>
                  <a:pt x="123" y="412"/>
                  <a:pt x="109" y="411"/>
                  <a:pt x="110" y="417"/>
                </a:cubicBezTo>
                <a:close/>
                <a:moveTo>
                  <a:pt x="343" y="516"/>
                </a:moveTo>
                <a:cubicBezTo>
                  <a:pt x="342" y="514"/>
                  <a:pt x="339" y="514"/>
                  <a:pt x="338" y="513"/>
                </a:cubicBezTo>
                <a:cubicBezTo>
                  <a:pt x="335" y="512"/>
                  <a:pt x="335" y="511"/>
                  <a:pt x="333" y="508"/>
                </a:cubicBezTo>
                <a:cubicBezTo>
                  <a:pt x="329" y="501"/>
                  <a:pt x="328" y="503"/>
                  <a:pt x="321" y="500"/>
                </a:cubicBezTo>
                <a:cubicBezTo>
                  <a:pt x="315" y="498"/>
                  <a:pt x="313" y="496"/>
                  <a:pt x="307" y="497"/>
                </a:cubicBezTo>
                <a:cubicBezTo>
                  <a:pt x="317" y="509"/>
                  <a:pt x="327" y="516"/>
                  <a:pt x="340" y="523"/>
                </a:cubicBezTo>
                <a:cubicBezTo>
                  <a:pt x="348" y="526"/>
                  <a:pt x="347" y="523"/>
                  <a:pt x="343" y="516"/>
                </a:cubicBezTo>
                <a:close/>
                <a:moveTo>
                  <a:pt x="1691" y="1085"/>
                </a:moveTo>
                <a:cubicBezTo>
                  <a:pt x="1689" y="1083"/>
                  <a:pt x="1683" y="1073"/>
                  <a:pt x="1682" y="1082"/>
                </a:cubicBezTo>
                <a:cubicBezTo>
                  <a:pt x="1682" y="1090"/>
                  <a:pt x="1680" y="1090"/>
                  <a:pt x="1675" y="1095"/>
                </a:cubicBezTo>
                <a:cubicBezTo>
                  <a:pt x="1671" y="1100"/>
                  <a:pt x="1669" y="1104"/>
                  <a:pt x="1664" y="1106"/>
                </a:cubicBezTo>
                <a:cubicBezTo>
                  <a:pt x="1659" y="1109"/>
                  <a:pt x="1655" y="1111"/>
                  <a:pt x="1649" y="1112"/>
                </a:cubicBezTo>
                <a:cubicBezTo>
                  <a:pt x="1647" y="1113"/>
                  <a:pt x="1644" y="1123"/>
                  <a:pt x="1645" y="1125"/>
                </a:cubicBezTo>
                <a:cubicBezTo>
                  <a:pt x="1646" y="1130"/>
                  <a:pt x="1649" y="1138"/>
                  <a:pt x="1649" y="1143"/>
                </a:cubicBezTo>
                <a:cubicBezTo>
                  <a:pt x="1648" y="1148"/>
                  <a:pt x="1642" y="1153"/>
                  <a:pt x="1641" y="1158"/>
                </a:cubicBezTo>
                <a:cubicBezTo>
                  <a:pt x="1639" y="1164"/>
                  <a:pt x="1640" y="1169"/>
                  <a:pt x="1642" y="1175"/>
                </a:cubicBezTo>
                <a:cubicBezTo>
                  <a:pt x="1643" y="1180"/>
                  <a:pt x="1644" y="1186"/>
                  <a:pt x="1645" y="1191"/>
                </a:cubicBezTo>
                <a:cubicBezTo>
                  <a:pt x="1645" y="1193"/>
                  <a:pt x="1654" y="1197"/>
                  <a:pt x="1656" y="1196"/>
                </a:cubicBezTo>
                <a:cubicBezTo>
                  <a:pt x="1658" y="1195"/>
                  <a:pt x="1668" y="1192"/>
                  <a:pt x="1668" y="1192"/>
                </a:cubicBezTo>
                <a:cubicBezTo>
                  <a:pt x="1669" y="1188"/>
                  <a:pt x="1670" y="1183"/>
                  <a:pt x="1672" y="1179"/>
                </a:cubicBezTo>
                <a:cubicBezTo>
                  <a:pt x="1676" y="1164"/>
                  <a:pt x="1681" y="1148"/>
                  <a:pt x="1686" y="1133"/>
                </a:cubicBezTo>
                <a:cubicBezTo>
                  <a:pt x="1689" y="1122"/>
                  <a:pt x="1689" y="1117"/>
                  <a:pt x="1689" y="1106"/>
                </a:cubicBezTo>
                <a:cubicBezTo>
                  <a:pt x="1690" y="1108"/>
                  <a:pt x="1691" y="1109"/>
                  <a:pt x="1693" y="1110"/>
                </a:cubicBezTo>
                <a:cubicBezTo>
                  <a:pt x="1696" y="1102"/>
                  <a:pt x="1693" y="1095"/>
                  <a:pt x="1691" y="1086"/>
                </a:cubicBezTo>
                <a:lnTo>
                  <a:pt x="1691" y="1085"/>
                </a:lnTo>
                <a:close/>
                <a:moveTo>
                  <a:pt x="2234" y="832"/>
                </a:moveTo>
                <a:cubicBezTo>
                  <a:pt x="2232" y="835"/>
                  <a:pt x="2234" y="840"/>
                  <a:pt x="2235" y="844"/>
                </a:cubicBezTo>
                <a:cubicBezTo>
                  <a:pt x="2235" y="847"/>
                  <a:pt x="2239" y="847"/>
                  <a:pt x="2241" y="848"/>
                </a:cubicBezTo>
                <a:cubicBezTo>
                  <a:pt x="2237" y="851"/>
                  <a:pt x="2240" y="855"/>
                  <a:pt x="2244" y="856"/>
                </a:cubicBezTo>
                <a:cubicBezTo>
                  <a:pt x="2247" y="856"/>
                  <a:pt x="2246" y="853"/>
                  <a:pt x="2250" y="856"/>
                </a:cubicBezTo>
                <a:cubicBezTo>
                  <a:pt x="2252" y="857"/>
                  <a:pt x="2253" y="859"/>
                  <a:pt x="2254" y="860"/>
                </a:cubicBezTo>
                <a:cubicBezTo>
                  <a:pt x="2255" y="858"/>
                  <a:pt x="2255" y="856"/>
                  <a:pt x="2255" y="854"/>
                </a:cubicBezTo>
                <a:cubicBezTo>
                  <a:pt x="2259" y="856"/>
                  <a:pt x="2260" y="855"/>
                  <a:pt x="2260" y="860"/>
                </a:cubicBezTo>
                <a:cubicBezTo>
                  <a:pt x="2260" y="862"/>
                  <a:pt x="2265" y="864"/>
                  <a:pt x="2267" y="865"/>
                </a:cubicBezTo>
                <a:cubicBezTo>
                  <a:pt x="2269" y="859"/>
                  <a:pt x="2264" y="861"/>
                  <a:pt x="2264" y="856"/>
                </a:cubicBezTo>
                <a:cubicBezTo>
                  <a:pt x="2268" y="858"/>
                  <a:pt x="2270" y="856"/>
                  <a:pt x="2267" y="853"/>
                </a:cubicBezTo>
                <a:cubicBezTo>
                  <a:pt x="2265" y="851"/>
                  <a:pt x="2265" y="854"/>
                  <a:pt x="2264" y="854"/>
                </a:cubicBezTo>
                <a:cubicBezTo>
                  <a:pt x="2262" y="854"/>
                  <a:pt x="2261" y="852"/>
                  <a:pt x="2259" y="851"/>
                </a:cubicBezTo>
                <a:cubicBezTo>
                  <a:pt x="2258" y="850"/>
                  <a:pt x="2257" y="850"/>
                  <a:pt x="2255" y="850"/>
                </a:cubicBezTo>
                <a:cubicBezTo>
                  <a:pt x="2253" y="849"/>
                  <a:pt x="2252" y="852"/>
                  <a:pt x="2251" y="852"/>
                </a:cubicBezTo>
                <a:cubicBezTo>
                  <a:pt x="2247" y="852"/>
                  <a:pt x="2249" y="848"/>
                  <a:pt x="2247" y="845"/>
                </a:cubicBezTo>
                <a:cubicBezTo>
                  <a:pt x="2244" y="839"/>
                  <a:pt x="2248" y="841"/>
                  <a:pt x="2248" y="836"/>
                </a:cubicBezTo>
                <a:cubicBezTo>
                  <a:pt x="2248" y="834"/>
                  <a:pt x="2250" y="836"/>
                  <a:pt x="2251" y="835"/>
                </a:cubicBezTo>
                <a:cubicBezTo>
                  <a:pt x="2252" y="834"/>
                  <a:pt x="2252" y="832"/>
                  <a:pt x="2253" y="830"/>
                </a:cubicBezTo>
                <a:cubicBezTo>
                  <a:pt x="2254" y="824"/>
                  <a:pt x="2252" y="827"/>
                  <a:pt x="2251" y="821"/>
                </a:cubicBezTo>
                <a:cubicBezTo>
                  <a:pt x="2251" y="818"/>
                  <a:pt x="2254" y="817"/>
                  <a:pt x="2252" y="813"/>
                </a:cubicBezTo>
                <a:cubicBezTo>
                  <a:pt x="2246" y="816"/>
                  <a:pt x="2249" y="813"/>
                  <a:pt x="2244" y="812"/>
                </a:cubicBezTo>
                <a:cubicBezTo>
                  <a:pt x="2242" y="812"/>
                  <a:pt x="2239" y="813"/>
                  <a:pt x="2238" y="815"/>
                </a:cubicBezTo>
                <a:cubicBezTo>
                  <a:pt x="2238" y="819"/>
                  <a:pt x="2237" y="824"/>
                  <a:pt x="2236" y="829"/>
                </a:cubicBezTo>
                <a:cubicBezTo>
                  <a:pt x="2236" y="831"/>
                  <a:pt x="2238" y="832"/>
                  <a:pt x="2237" y="835"/>
                </a:cubicBezTo>
                <a:cubicBezTo>
                  <a:pt x="2236" y="834"/>
                  <a:pt x="2235" y="833"/>
                  <a:pt x="2234" y="832"/>
                </a:cubicBezTo>
                <a:close/>
                <a:moveTo>
                  <a:pt x="2247" y="766"/>
                </a:moveTo>
                <a:cubicBezTo>
                  <a:pt x="2248" y="761"/>
                  <a:pt x="2253" y="750"/>
                  <a:pt x="2245" y="754"/>
                </a:cubicBezTo>
                <a:cubicBezTo>
                  <a:pt x="2240" y="756"/>
                  <a:pt x="2236" y="762"/>
                  <a:pt x="2235" y="768"/>
                </a:cubicBezTo>
                <a:cubicBezTo>
                  <a:pt x="2234" y="774"/>
                  <a:pt x="2238" y="778"/>
                  <a:pt x="2241" y="782"/>
                </a:cubicBezTo>
                <a:cubicBezTo>
                  <a:pt x="2244" y="776"/>
                  <a:pt x="2246" y="772"/>
                  <a:pt x="2247" y="766"/>
                </a:cubicBezTo>
                <a:close/>
                <a:moveTo>
                  <a:pt x="2229" y="874"/>
                </a:moveTo>
                <a:cubicBezTo>
                  <a:pt x="2228" y="881"/>
                  <a:pt x="2227" y="884"/>
                  <a:pt x="2223" y="888"/>
                </a:cubicBezTo>
                <a:cubicBezTo>
                  <a:pt x="2218" y="893"/>
                  <a:pt x="2216" y="896"/>
                  <a:pt x="2213" y="902"/>
                </a:cubicBezTo>
                <a:cubicBezTo>
                  <a:pt x="2219" y="898"/>
                  <a:pt x="2224" y="897"/>
                  <a:pt x="2226" y="889"/>
                </a:cubicBezTo>
                <a:cubicBezTo>
                  <a:pt x="2226" y="887"/>
                  <a:pt x="2231" y="885"/>
                  <a:pt x="2232" y="883"/>
                </a:cubicBezTo>
                <a:cubicBezTo>
                  <a:pt x="2233" y="883"/>
                  <a:pt x="2231" y="878"/>
                  <a:pt x="2232" y="876"/>
                </a:cubicBezTo>
                <a:cubicBezTo>
                  <a:pt x="2231" y="876"/>
                  <a:pt x="2230" y="875"/>
                  <a:pt x="2229" y="874"/>
                </a:cubicBezTo>
                <a:close/>
                <a:moveTo>
                  <a:pt x="2281" y="894"/>
                </a:moveTo>
                <a:cubicBezTo>
                  <a:pt x="2280" y="891"/>
                  <a:pt x="2279" y="889"/>
                  <a:pt x="2277" y="889"/>
                </a:cubicBezTo>
                <a:cubicBezTo>
                  <a:pt x="2277" y="891"/>
                  <a:pt x="2277" y="894"/>
                  <a:pt x="2278" y="896"/>
                </a:cubicBezTo>
                <a:cubicBezTo>
                  <a:pt x="2275" y="895"/>
                  <a:pt x="2276" y="895"/>
                  <a:pt x="2274" y="897"/>
                </a:cubicBezTo>
                <a:cubicBezTo>
                  <a:pt x="2272" y="895"/>
                  <a:pt x="2271" y="897"/>
                  <a:pt x="2271" y="900"/>
                </a:cubicBezTo>
                <a:cubicBezTo>
                  <a:pt x="2268" y="898"/>
                  <a:pt x="2266" y="903"/>
                  <a:pt x="2263" y="905"/>
                </a:cubicBezTo>
                <a:cubicBezTo>
                  <a:pt x="2265" y="902"/>
                  <a:pt x="2265" y="898"/>
                  <a:pt x="2261" y="898"/>
                </a:cubicBezTo>
                <a:cubicBezTo>
                  <a:pt x="2258" y="898"/>
                  <a:pt x="2259" y="903"/>
                  <a:pt x="2257" y="904"/>
                </a:cubicBezTo>
                <a:cubicBezTo>
                  <a:pt x="2253" y="905"/>
                  <a:pt x="2247" y="909"/>
                  <a:pt x="2250" y="914"/>
                </a:cubicBezTo>
                <a:cubicBezTo>
                  <a:pt x="2252" y="913"/>
                  <a:pt x="2256" y="902"/>
                  <a:pt x="2257" y="910"/>
                </a:cubicBezTo>
                <a:cubicBezTo>
                  <a:pt x="2258" y="908"/>
                  <a:pt x="2258" y="909"/>
                  <a:pt x="2259" y="907"/>
                </a:cubicBezTo>
                <a:cubicBezTo>
                  <a:pt x="2259" y="910"/>
                  <a:pt x="2259" y="909"/>
                  <a:pt x="2261" y="910"/>
                </a:cubicBezTo>
                <a:cubicBezTo>
                  <a:pt x="2261" y="909"/>
                  <a:pt x="2261" y="908"/>
                  <a:pt x="2261" y="907"/>
                </a:cubicBezTo>
                <a:cubicBezTo>
                  <a:pt x="2269" y="906"/>
                  <a:pt x="2264" y="914"/>
                  <a:pt x="2265" y="918"/>
                </a:cubicBezTo>
                <a:cubicBezTo>
                  <a:pt x="2266" y="921"/>
                  <a:pt x="2273" y="926"/>
                  <a:pt x="2275" y="921"/>
                </a:cubicBezTo>
                <a:cubicBezTo>
                  <a:pt x="2275" y="921"/>
                  <a:pt x="2275" y="921"/>
                  <a:pt x="2275" y="921"/>
                </a:cubicBezTo>
                <a:cubicBezTo>
                  <a:pt x="2273" y="927"/>
                  <a:pt x="2279" y="925"/>
                  <a:pt x="2278" y="920"/>
                </a:cubicBezTo>
                <a:cubicBezTo>
                  <a:pt x="2277" y="916"/>
                  <a:pt x="2275" y="913"/>
                  <a:pt x="2280" y="910"/>
                </a:cubicBezTo>
                <a:cubicBezTo>
                  <a:pt x="2282" y="913"/>
                  <a:pt x="2280" y="916"/>
                  <a:pt x="2282" y="919"/>
                </a:cubicBezTo>
                <a:cubicBezTo>
                  <a:pt x="2282" y="918"/>
                  <a:pt x="2282" y="916"/>
                  <a:pt x="2283" y="914"/>
                </a:cubicBezTo>
                <a:cubicBezTo>
                  <a:pt x="2283" y="914"/>
                  <a:pt x="2283" y="914"/>
                  <a:pt x="2284" y="915"/>
                </a:cubicBezTo>
                <a:cubicBezTo>
                  <a:pt x="2284" y="912"/>
                  <a:pt x="2287" y="903"/>
                  <a:pt x="2284" y="903"/>
                </a:cubicBezTo>
                <a:cubicBezTo>
                  <a:pt x="2284" y="902"/>
                  <a:pt x="2284" y="901"/>
                  <a:pt x="2284" y="900"/>
                </a:cubicBezTo>
                <a:cubicBezTo>
                  <a:pt x="2283" y="900"/>
                  <a:pt x="2283" y="900"/>
                  <a:pt x="2282" y="900"/>
                </a:cubicBezTo>
                <a:cubicBezTo>
                  <a:pt x="2282" y="899"/>
                  <a:pt x="2283" y="898"/>
                  <a:pt x="2284" y="898"/>
                </a:cubicBezTo>
                <a:cubicBezTo>
                  <a:pt x="2284" y="896"/>
                  <a:pt x="2283" y="893"/>
                  <a:pt x="2281" y="894"/>
                </a:cubicBezTo>
                <a:close/>
                <a:moveTo>
                  <a:pt x="2240" y="1058"/>
                </a:moveTo>
                <a:cubicBezTo>
                  <a:pt x="2238" y="1054"/>
                  <a:pt x="2226" y="1050"/>
                  <a:pt x="2227" y="1056"/>
                </a:cubicBezTo>
                <a:cubicBezTo>
                  <a:pt x="2231" y="1058"/>
                  <a:pt x="2243" y="1065"/>
                  <a:pt x="2240" y="1058"/>
                </a:cubicBezTo>
                <a:close/>
                <a:moveTo>
                  <a:pt x="2214" y="1047"/>
                </a:moveTo>
                <a:cubicBezTo>
                  <a:pt x="2213" y="1045"/>
                  <a:pt x="2209" y="1043"/>
                  <a:pt x="2207" y="1043"/>
                </a:cubicBezTo>
                <a:cubicBezTo>
                  <a:pt x="2204" y="1043"/>
                  <a:pt x="2204" y="1045"/>
                  <a:pt x="2202" y="1049"/>
                </a:cubicBezTo>
                <a:cubicBezTo>
                  <a:pt x="2210" y="1051"/>
                  <a:pt x="2215" y="1051"/>
                  <a:pt x="2223" y="1049"/>
                </a:cubicBezTo>
                <a:cubicBezTo>
                  <a:pt x="2234" y="1047"/>
                  <a:pt x="2222" y="1041"/>
                  <a:pt x="2217" y="1043"/>
                </a:cubicBezTo>
                <a:cubicBezTo>
                  <a:pt x="2218" y="1045"/>
                  <a:pt x="2217" y="1047"/>
                  <a:pt x="2214" y="1047"/>
                </a:cubicBezTo>
                <a:close/>
                <a:moveTo>
                  <a:pt x="2247" y="1050"/>
                </a:moveTo>
                <a:cubicBezTo>
                  <a:pt x="2249" y="1050"/>
                  <a:pt x="2249" y="1048"/>
                  <a:pt x="2251" y="1048"/>
                </a:cubicBezTo>
                <a:cubicBezTo>
                  <a:pt x="2254" y="1049"/>
                  <a:pt x="2256" y="1046"/>
                  <a:pt x="2258" y="1046"/>
                </a:cubicBezTo>
                <a:cubicBezTo>
                  <a:pt x="2263" y="1045"/>
                  <a:pt x="2271" y="1048"/>
                  <a:pt x="2275" y="1044"/>
                </a:cubicBezTo>
                <a:cubicBezTo>
                  <a:pt x="2269" y="1042"/>
                  <a:pt x="2266" y="1044"/>
                  <a:pt x="2260" y="1043"/>
                </a:cubicBezTo>
                <a:cubicBezTo>
                  <a:pt x="2257" y="1043"/>
                  <a:pt x="2256" y="1044"/>
                  <a:pt x="2254" y="1046"/>
                </a:cubicBezTo>
                <a:cubicBezTo>
                  <a:pt x="2252" y="1047"/>
                  <a:pt x="2250" y="1044"/>
                  <a:pt x="2248" y="1045"/>
                </a:cubicBezTo>
                <a:cubicBezTo>
                  <a:pt x="2245" y="1048"/>
                  <a:pt x="2237" y="1041"/>
                  <a:pt x="2234" y="1045"/>
                </a:cubicBezTo>
                <a:cubicBezTo>
                  <a:pt x="2230" y="1050"/>
                  <a:pt x="2241" y="1048"/>
                  <a:pt x="2242" y="1050"/>
                </a:cubicBezTo>
                <a:cubicBezTo>
                  <a:pt x="2245" y="1048"/>
                  <a:pt x="2245" y="1050"/>
                  <a:pt x="2247" y="1050"/>
                </a:cubicBezTo>
                <a:close/>
                <a:moveTo>
                  <a:pt x="2252" y="1019"/>
                </a:moveTo>
                <a:cubicBezTo>
                  <a:pt x="2254" y="1020"/>
                  <a:pt x="2255" y="1021"/>
                  <a:pt x="2257" y="1023"/>
                </a:cubicBezTo>
                <a:cubicBezTo>
                  <a:pt x="2258" y="1020"/>
                  <a:pt x="2260" y="1019"/>
                  <a:pt x="2258" y="1017"/>
                </a:cubicBezTo>
                <a:cubicBezTo>
                  <a:pt x="2257" y="1015"/>
                  <a:pt x="2258" y="1013"/>
                  <a:pt x="2260" y="1014"/>
                </a:cubicBezTo>
                <a:cubicBezTo>
                  <a:pt x="2259" y="1010"/>
                  <a:pt x="2256" y="1011"/>
                  <a:pt x="2256" y="1015"/>
                </a:cubicBezTo>
                <a:cubicBezTo>
                  <a:pt x="2254" y="1009"/>
                  <a:pt x="2252" y="1017"/>
                  <a:pt x="2252" y="1019"/>
                </a:cubicBezTo>
                <a:close/>
                <a:moveTo>
                  <a:pt x="2149" y="968"/>
                </a:moveTo>
                <a:cubicBezTo>
                  <a:pt x="2148" y="970"/>
                  <a:pt x="2151" y="971"/>
                  <a:pt x="2151" y="973"/>
                </a:cubicBezTo>
                <a:cubicBezTo>
                  <a:pt x="2151" y="974"/>
                  <a:pt x="2150" y="974"/>
                  <a:pt x="2150" y="976"/>
                </a:cubicBezTo>
                <a:cubicBezTo>
                  <a:pt x="2150" y="977"/>
                  <a:pt x="2151" y="979"/>
                  <a:pt x="2151" y="980"/>
                </a:cubicBezTo>
                <a:cubicBezTo>
                  <a:pt x="2152" y="982"/>
                  <a:pt x="2153" y="980"/>
                  <a:pt x="2152" y="984"/>
                </a:cubicBezTo>
                <a:cubicBezTo>
                  <a:pt x="2155" y="982"/>
                  <a:pt x="2154" y="984"/>
                  <a:pt x="2155" y="981"/>
                </a:cubicBezTo>
                <a:cubicBezTo>
                  <a:pt x="2159" y="985"/>
                  <a:pt x="2158" y="992"/>
                  <a:pt x="2159" y="997"/>
                </a:cubicBezTo>
                <a:cubicBezTo>
                  <a:pt x="2159" y="1002"/>
                  <a:pt x="2168" y="998"/>
                  <a:pt x="2170" y="997"/>
                </a:cubicBezTo>
                <a:cubicBezTo>
                  <a:pt x="2171" y="999"/>
                  <a:pt x="2171" y="1001"/>
                  <a:pt x="2171" y="1003"/>
                </a:cubicBezTo>
                <a:cubicBezTo>
                  <a:pt x="2178" y="1000"/>
                  <a:pt x="2179" y="998"/>
                  <a:pt x="2186" y="1002"/>
                </a:cubicBezTo>
                <a:cubicBezTo>
                  <a:pt x="2187" y="1003"/>
                  <a:pt x="2189" y="1002"/>
                  <a:pt x="2191" y="1002"/>
                </a:cubicBezTo>
                <a:cubicBezTo>
                  <a:pt x="2192" y="1003"/>
                  <a:pt x="2193" y="1007"/>
                  <a:pt x="2193" y="1009"/>
                </a:cubicBezTo>
                <a:cubicBezTo>
                  <a:pt x="2197" y="1007"/>
                  <a:pt x="2200" y="1005"/>
                  <a:pt x="2204" y="1003"/>
                </a:cubicBezTo>
                <a:cubicBezTo>
                  <a:pt x="2203" y="1006"/>
                  <a:pt x="2203" y="1008"/>
                  <a:pt x="2206" y="1008"/>
                </a:cubicBezTo>
                <a:cubicBezTo>
                  <a:pt x="2206" y="1002"/>
                  <a:pt x="2206" y="997"/>
                  <a:pt x="2206" y="992"/>
                </a:cubicBezTo>
                <a:cubicBezTo>
                  <a:pt x="2206" y="987"/>
                  <a:pt x="2207" y="987"/>
                  <a:pt x="2211" y="984"/>
                </a:cubicBezTo>
                <a:cubicBezTo>
                  <a:pt x="2216" y="980"/>
                  <a:pt x="2216" y="980"/>
                  <a:pt x="2215" y="973"/>
                </a:cubicBezTo>
                <a:cubicBezTo>
                  <a:pt x="2215" y="970"/>
                  <a:pt x="2217" y="965"/>
                  <a:pt x="2220" y="965"/>
                </a:cubicBezTo>
                <a:cubicBezTo>
                  <a:pt x="2226" y="966"/>
                  <a:pt x="2228" y="965"/>
                  <a:pt x="2223" y="961"/>
                </a:cubicBezTo>
                <a:cubicBezTo>
                  <a:pt x="2222" y="960"/>
                  <a:pt x="2219" y="958"/>
                  <a:pt x="2218" y="956"/>
                </a:cubicBezTo>
                <a:cubicBezTo>
                  <a:pt x="2218" y="955"/>
                  <a:pt x="2219" y="953"/>
                  <a:pt x="2219" y="952"/>
                </a:cubicBezTo>
                <a:cubicBezTo>
                  <a:pt x="2217" y="946"/>
                  <a:pt x="2214" y="946"/>
                  <a:pt x="2215" y="939"/>
                </a:cubicBezTo>
                <a:cubicBezTo>
                  <a:pt x="2215" y="936"/>
                  <a:pt x="2222" y="936"/>
                  <a:pt x="2224" y="935"/>
                </a:cubicBezTo>
                <a:cubicBezTo>
                  <a:pt x="2223" y="934"/>
                  <a:pt x="2222" y="932"/>
                  <a:pt x="2221" y="931"/>
                </a:cubicBezTo>
                <a:cubicBezTo>
                  <a:pt x="2223" y="930"/>
                  <a:pt x="2226" y="929"/>
                  <a:pt x="2229" y="928"/>
                </a:cubicBezTo>
                <a:cubicBezTo>
                  <a:pt x="2228" y="926"/>
                  <a:pt x="2226" y="926"/>
                  <a:pt x="2224" y="926"/>
                </a:cubicBezTo>
                <a:cubicBezTo>
                  <a:pt x="2222" y="925"/>
                  <a:pt x="2221" y="922"/>
                  <a:pt x="2220" y="921"/>
                </a:cubicBezTo>
                <a:cubicBezTo>
                  <a:pt x="2218" y="919"/>
                  <a:pt x="2212" y="913"/>
                  <a:pt x="2210" y="913"/>
                </a:cubicBezTo>
                <a:cubicBezTo>
                  <a:pt x="2208" y="914"/>
                  <a:pt x="2202" y="922"/>
                  <a:pt x="2201" y="924"/>
                </a:cubicBezTo>
                <a:cubicBezTo>
                  <a:pt x="2198" y="928"/>
                  <a:pt x="2200" y="931"/>
                  <a:pt x="2196" y="932"/>
                </a:cubicBezTo>
                <a:cubicBezTo>
                  <a:pt x="2190" y="933"/>
                  <a:pt x="2189" y="933"/>
                  <a:pt x="2186" y="938"/>
                </a:cubicBezTo>
                <a:cubicBezTo>
                  <a:pt x="2184" y="942"/>
                  <a:pt x="2182" y="946"/>
                  <a:pt x="2178" y="947"/>
                </a:cubicBezTo>
                <a:cubicBezTo>
                  <a:pt x="2174" y="948"/>
                  <a:pt x="2170" y="948"/>
                  <a:pt x="2168" y="952"/>
                </a:cubicBezTo>
                <a:cubicBezTo>
                  <a:pt x="2165" y="958"/>
                  <a:pt x="2164" y="958"/>
                  <a:pt x="2168" y="962"/>
                </a:cubicBezTo>
                <a:cubicBezTo>
                  <a:pt x="2164" y="961"/>
                  <a:pt x="2156" y="961"/>
                  <a:pt x="2155" y="955"/>
                </a:cubicBezTo>
                <a:cubicBezTo>
                  <a:pt x="2153" y="956"/>
                  <a:pt x="2152" y="958"/>
                  <a:pt x="2150" y="959"/>
                </a:cubicBezTo>
                <a:cubicBezTo>
                  <a:pt x="2150" y="962"/>
                  <a:pt x="2149" y="965"/>
                  <a:pt x="2149" y="968"/>
                </a:cubicBezTo>
                <a:close/>
                <a:moveTo>
                  <a:pt x="2270" y="1059"/>
                </a:moveTo>
                <a:cubicBezTo>
                  <a:pt x="2272" y="1057"/>
                  <a:pt x="2273" y="1055"/>
                  <a:pt x="2275" y="1054"/>
                </a:cubicBezTo>
                <a:cubicBezTo>
                  <a:pt x="2279" y="1052"/>
                  <a:pt x="2289" y="1049"/>
                  <a:pt x="2290" y="1045"/>
                </a:cubicBezTo>
                <a:cubicBezTo>
                  <a:pt x="2287" y="1045"/>
                  <a:pt x="2283" y="1045"/>
                  <a:pt x="2280" y="1046"/>
                </a:cubicBezTo>
                <a:cubicBezTo>
                  <a:pt x="2278" y="1046"/>
                  <a:pt x="2276" y="1046"/>
                  <a:pt x="2275" y="1047"/>
                </a:cubicBezTo>
                <a:cubicBezTo>
                  <a:pt x="2274" y="1047"/>
                  <a:pt x="2274" y="1049"/>
                  <a:pt x="2273" y="1050"/>
                </a:cubicBezTo>
                <a:cubicBezTo>
                  <a:pt x="2270" y="1051"/>
                  <a:pt x="2266" y="1052"/>
                  <a:pt x="2264" y="1055"/>
                </a:cubicBezTo>
                <a:cubicBezTo>
                  <a:pt x="2261" y="1057"/>
                  <a:pt x="2265" y="1059"/>
                  <a:pt x="2262" y="1062"/>
                </a:cubicBezTo>
                <a:cubicBezTo>
                  <a:pt x="2265" y="1061"/>
                  <a:pt x="2268" y="1062"/>
                  <a:pt x="2270" y="1059"/>
                </a:cubicBezTo>
                <a:close/>
                <a:moveTo>
                  <a:pt x="739" y="816"/>
                </a:moveTo>
                <a:cubicBezTo>
                  <a:pt x="741" y="817"/>
                  <a:pt x="744" y="816"/>
                  <a:pt x="746" y="816"/>
                </a:cubicBezTo>
                <a:cubicBezTo>
                  <a:pt x="747" y="817"/>
                  <a:pt x="746" y="822"/>
                  <a:pt x="750" y="821"/>
                </a:cubicBezTo>
                <a:cubicBezTo>
                  <a:pt x="751" y="821"/>
                  <a:pt x="751" y="816"/>
                  <a:pt x="752" y="815"/>
                </a:cubicBezTo>
                <a:cubicBezTo>
                  <a:pt x="755" y="813"/>
                  <a:pt x="755" y="815"/>
                  <a:pt x="756" y="815"/>
                </a:cubicBezTo>
                <a:cubicBezTo>
                  <a:pt x="760" y="815"/>
                  <a:pt x="763" y="814"/>
                  <a:pt x="768" y="814"/>
                </a:cubicBezTo>
                <a:cubicBezTo>
                  <a:pt x="771" y="814"/>
                  <a:pt x="771" y="817"/>
                  <a:pt x="773" y="813"/>
                </a:cubicBezTo>
                <a:cubicBezTo>
                  <a:pt x="774" y="811"/>
                  <a:pt x="770" y="809"/>
                  <a:pt x="769" y="809"/>
                </a:cubicBezTo>
                <a:cubicBezTo>
                  <a:pt x="765" y="808"/>
                  <a:pt x="765" y="808"/>
                  <a:pt x="763" y="804"/>
                </a:cubicBezTo>
                <a:cubicBezTo>
                  <a:pt x="761" y="801"/>
                  <a:pt x="761" y="803"/>
                  <a:pt x="759" y="802"/>
                </a:cubicBezTo>
                <a:cubicBezTo>
                  <a:pt x="757" y="802"/>
                  <a:pt x="754" y="800"/>
                  <a:pt x="752" y="801"/>
                </a:cubicBezTo>
                <a:cubicBezTo>
                  <a:pt x="751" y="801"/>
                  <a:pt x="747" y="802"/>
                  <a:pt x="747" y="802"/>
                </a:cubicBezTo>
                <a:cubicBezTo>
                  <a:pt x="741" y="802"/>
                  <a:pt x="739" y="800"/>
                  <a:pt x="734" y="803"/>
                </a:cubicBezTo>
                <a:cubicBezTo>
                  <a:pt x="740" y="806"/>
                  <a:pt x="739" y="807"/>
                  <a:pt x="743" y="813"/>
                </a:cubicBezTo>
                <a:cubicBezTo>
                  <a:pt x="739" y="815"/>
                  <a:pt x="725" y="809"/>
                  <a:pt x="726" y="814"/>
                </a:cubicBezTo>
                <a:cubicBezTo>
                  <a:pt x="731" y="818"/>
                  <a:pt x="733" y="815"/>
                  <a:pt x="739" y="816"/>
                </a:cubicBezTo>
                <a:close/>
                <a:moveTo>
                  <a:pt x="1185" y="330"/>
                </a:moveTo>
                <a:cubicBezTo>
                  <a:pt x="1189" y="331"/>
                  <a:pt x="1192" y="328"/>
                  <a:pt x="1192" y="323"/>
                </a:cubicBezTo>
                <a:cubicBezTo>
                  <a:pt x="1195" y="325"/>
                  <a:pt x="1197" y="322"/>
                  <a:pt x="1199" y="319"/>
                </a:cubicBezTo>
                <a:cubicBezTo>
                  <a:pt x="1196" y="317"/>
                  <a:pt x="1199" y="313"/>
                  <a:pt x="1197" y="312"/>
                </a:cubicBezTo>
                <a:cubicBezTo>
                  <a:pt x="1194" y="311"/>
                  <a:pt x="1192" y="309"/>
                  <a:pt x="1188" y="310"/>
                </a:cubicBezTo>
                <a:cubicBezTo>
                  <a:pt x="1193" y="303"/>
                  <a:pt x="1172" y="295"/>
                  <a:pt x="1176" y="304"/>
                </a:cubicBezTo>
                <a:cubicBezTo>
                  <a:pt x="1170" y="303"/>
                  <a:pt x="1168" y="306"/>
                  <a:pt x="1162" y="304"/>
                </a:cubicBezTo>
                <a:cubicBezTo>
                  <a:pt x="1163" y="306"/>
                  <a:pt x="1163" y="308"/>
                  <a:pt x="1163" y="310"/>
                </a:cubicBezTo>
                <a:cubicBezTo>
                  <a:pt x="1161" y="307"/>
                  <a:pt x="1160" y="304"/>
                  <a:pt x="1156" y="304"/>
                </a:cubicBezTo>
                <a:cubicBezTo>
                  <a:pt x="1153" y="304"/>
                  <a:pt x="1152" y="307"/>
                  <a:pt x="1153" y="310"/>
                </a:cubicBezTo>
                <a:cubicBezTo>
                  <a:pt x="1151" y="308"/>
                  <a:pt x="1149" y="304"/>
                  <a:pt x="1146" y="305"/>
                </a:cubicBezTo>
                <a:cubicBezTo>
                  <a:pt x="1148" y="311"/>
                  <a:pt x="1145" y="308"/>
                  <a:pt x="1143" y="311"/>
                </a:cubicBezTo>
                <a:cubicBezTo>
                  <a:pt x="1142" y="313"/>
                  <a:pt x="1141" y="315"/>
                  <a:pt x="1140" y="318"/>
                </a:cubicBezTo>
                <a:cubicBezTo>
                  <a:pt x="1138" y="315"/>
                  <a:pt x="1137" y="313"/>
                  <a:pt x="1135" y="310"/>
                </a:cubicBezTo>
                <a:cubicBezTo>
                  <a:pt x="1137" y="311"/>
                  <a:pt x="1139" y="310"/>
                  <a:pt x="1139" y="308"/>
                </a:cubicBezTo>
                <a:cubicBezTo>
                  <a:pt x="1139" y="306"/>
                  <a:pt x="1135" y="305"/>
                  <a:pt x="1134" y="304"/>
                </a:cubicBezTo>
                <a:cubicBezTo>
                  <a:pt x="1130" y="301"/>
                  <a:pt x="1130" y="300"/>
                  <a:pt x="1124" y="300"/>
                </a:cubicBezTo>
                <a:cubicBezTo>
                  <a:pt x="1125" y="303"/>
                  <a:pt x="1127" y="302"/>
                  <a:pt x="1130" y="303"/>
                </a:cubicBezTo>
                <a:cubicBezTo>
                  <a:pt x="1131" y="310"/>
                  <a:pt x="1123" y="302"/>
                  <a:pt x="1120" y="305"/>
                </a:cubicBezTo>
                <a:cubicBezTo>
                  <a:pt x="1117" y="308"/>
                  <a:pt x="1123" y="308"/>
                  <a:pt x="1122" y="310"/>
                </a:cubicBezTo>
                <a:cubicBezTo>
                  <a:pt x="1121" y="312"/>
                  <a:pt x="1118" y="310"/>
                  <a:pt x="1117" y="309"/>
                </a:cubicBezTo>
                <a:cubicBezTo>
                  <a:pt x="1117" y="310"/>
                  <a:pt x="1117" y="311"/>
                  <a:pt x="1117" y="312"/>
                </a:cubicBezTo>
                <a:cubicBezTo>
                  <a:pt x="1115" y="312"/>
                  <a:pt x="1115" y="312"/>
                  <a:pt x="1113" y="313"/>
                </a:cubicBezTo>
                <a:cubicBezTo>
                  <a:pt x="1118" y="315"/>
                  <a:pt x="1120" y="314"/>
                  <a:pt x="1125" y="312"/>
                </a:cubicBezTo>
                <a:cubicBezTo>
                  <a:pt x="1127" y="311"/>
                  <a:pt x="1132" y="314"/>
                  <a:pt x="1135" y="314"/>
                </a:cubicBezTo>
                <a:cubicBezTo>
                  <a:pt x="1133" y="315"/>
                  <a:pt x="1131" y="316"/>
                  <a:pt x="1129" y="317"/>
                </a:cubicBezTo>
                <a:cubicBezTo>
                  <a:pt x="1131" y="318"/>
                  <a:pt x="1133" y="319"/>
                  <a:pt x="1135" y="318"/>
                </a:cubicBezTo>
                <a:cubicBezTo>
                  <a:pt x="1135" y="318"/>
                  <a:pt x="1135" y="319"/>
                  <a:pt x="1135" y="320"/>
                </a:cubicBezTo>
                <a:cubicBezTo>
                  <a:pt x="1129" y="319"/>
                  <a:pt x="1123" y="322"/>
                  <a:pt x="1117" y="322"/>
                </a:cubicBezTo>
                <a:cubicBezTo>
                  <a:pt x="1118" y="326"/>
                  <a:pt x="1128" y="324"/>
                  <a:pt x="1131" y="324"/>
                </a:cubicBezTo>
                <a:cubicBezTo>
                  <a:pt x="1130" y="326"/>
                  <a:pt x="1131" y="328"/>
                  <a:pt x="1133" y="327"/>
                </a:cubicBezTo>
                <a:cubicBezTo>
                  <a:pt x="1133" y="328"/>
                  <a:pt x="1133" y="329"/>
                  <a:pt x="1133" y="329"/>
                </a:cubicBezTo>
                <a:cubicBezTo>
                  <a:pt x="1133" y="329"/>
                  <a:pt x="1134" y="329"/>
                  <a:pt x="1135" y="329"/>
                </a:cubicBezTo>
                <a:cubicBezTo>
                  <a:pt x="1133" y="334"/>
                  <a:pt x="1126" y="332"/>
                  <a:pt x="1128" y="337"/>
                </a:cubicBezTo>
                <a:cubicBezTo>
                  <a:pt x="1132" y="337"/>
                  <a:pt x="1137" y="336"/>
                  <a:pt x="1142" y="336"/>
                </a:cubicBezTo>
                <a:cubicBezTo>
                  <a:pt x="1143" y="335"/>
                  <a:pt x="1145" y="339"/>
                  <a:pt x="1146" y="340"/>
                </a:cubicBezTo>
                <a:cubicBezTo>
                  <a:pt x="1147" y="341"/>
                  <a:pt x="1150" y="341"/>
                  <a:pt x="1152" y="341"/>
                </a:cubicBezTo>
                <a:cubicBezTo>
                  <a:pt x="1156" y="342"/>
                  <a:pt x="1159" y="342"/>
                  <a:pt x="1163" y="340"/>
                </a:cubicBezTo>
                <a:cubicBezTo>
                  <a:pt x="1165" y="339"/>
                  <a:pt x="1165" y="338"/>
                  <a:pt x="1167" y="337"/>
                </a:cubicBezTo>
                <a:cubicBezTo>
                  <a:pt x="1169" y="337"/>
                  <a:pt x="1171" y="337"/>
                  <a:pt x="1174" y="337"/>
                </a:cubicBezTo>
                <a:cubicBezTo>
                  <a:pt x="1176" y="335"/>
                  <a:pt x="1182" y="329"/>
                  <a:pt x="1185" y="330"/>
                </a:cubicBezTo>
                <a:close/>
                <a:moveTo>
                  <a:pt x="1134" y="234"/>
                </a:moveTo>
                <a:cubicBezTo>
                  <a:pt x="1133" y="230"/>
                  <a:pt x="1130" y="222"/>
                  <a:pt x="1131" y="218"/>
                </a:cubicBezTo>
                <a:cubicBezTo>
                  <a:pt x="1134" y="209"/>
                  <a:pt x="1136" y="198"/>
                  <a:pt x="1142" y="190"/>
                </a:cubicBezTo>
                <a:cubicBezTo>
                  <a:pt x="1147" y="186"/>
                  <a:pt x="1151" y="181"/>
                  <a:pt x="1155" y="176"/>
                </a:cubicBezTo>
                <a:cubicBezTo>
                  <a:pt x="1156" y="175"/>
                  <a:pt x="1153" y="164"/>
                  <a:pt x="1153" y="162"/>
                </a:cubicBezTo>
                <a:cubicBezTo>
                  <a:pt x="1152" y="158"/>
                  <a:pt x="1153" y="152"/>
                  <a:pt x="1149" y="149"/>
                </a:cubicBezTo>
                <a:cubicBezTo>
                  <a:pt x="1145" y="146"/>
                  <a:pt x="1141" y="143"/>
                  <a:pt x="1137" y="140"/>
                </a:cubicBezTo>
                <a:cubicBezTo>
                  <a:pt x="1143" y="134"/>
                  <a:pt x="1149" y="128"/>
                  <a:pt x="1155" y="122"/>
                </a:cubicBezTo>
                <a:cubicBezTo>
                  <a:pt x="1149" y="118"/>
                  <a:pt x="1145" y="116"/>
                  <a:pt x="1141" y="108"/>
                </a:cubicBezTo>
                <a:cubicBezTo>
                  <a:pt x="1139" y="102"/>
                  <a:pt x="1146" y="95"/>
                  <a:pt x="1149" y="90"/>
                </a:cubicBezTo>
                <a:cubicBezTo>
                  <a:pt x="1153" y="84"/>
                  <a:pt x="1159" y="82"/>
                  <a:pt x="1164" y="78"/>
                </a:cubicBezTo>
                <a:cubicBezTo>
                  <a:pt x="1170" y="74"/>
                  <a:pt x="1174" y="71"/>
                  <a:pt x="1179" y="65"/>
                </a:cubicBezTo>
                <a:cubicBezTo>
                  <a:pt x="1177" y="64"/>
                  <a:pt x="1175" y="62"/>
                  <a:pt x="1174" y="61"/>
                </a:cubicBezTo>
                <a:cubicBezTo>
                  <a:pt x="1180" y="60"/>
                  <a:pt x="1186" y="60"/>
                  <a:pt x="1191" y="57"/>
                </a:cubicBezTo>
                <a:cubicBezTo>
                  <a:pt x="1198" y="53"/>
                  <a:pt x="1205" y="49"/>
                  <a:pt x="1211" y="45"/>
                </a:cubicBezTo>
                <a:cubicBezTo>
                  <a:pt x="1204" y="42"/>
                  <a:pt x="1196" y="38"/>
                  <a:pt x="1188" y="36"/>
                </a:cubicBezTo>
                <a:cubicBezTo>
                  <a:pt x="1183" y="35"/>
                  <a:pt x="1172" y="34"/>
                  <a:pt x="1168" y="39"/>
                </a:cubicBezTo>
                <a:cubicBezTo>
                  <a:pt x="1166" y="42"/>
                  <a:pt x="1164" y="46"/>
                  <a:pt x="1160" y="46"/>
                </a:cubicBezTo>
                <a:cubicBezTo>
                  <a:pt x="1156" y="45"/>
                  <a:pt x="1151" y="44"/>
                  <a:pt x="1147" y="43"/>
                </a:cubicBezTo>
                <a:cubicBezTo>
                  <a:pt x="1141" y="42"/>
                  <a:pt x="1131" y="50"/>
                  <a:pt x="1126" y="52"/>
                </a:cubicBezTo>
                <a:cubicBezTo>
                  <a:pt x="1127" y="50"/>
                  <a:pt x="1137" y="35"/>
                  <a:pt x="1130" y="35"/>
                </a:cubicBezTo>
                <a:cubicBezTo>
                  <a:pt x="1124" y="35"/>
                  <a:pt x="1118" y="36"/>
                  <a:pt x="1113" y="32"/>
                </a:cubicBezTo>
                <a:cubicBezTo>
                  <a:pt x="1121" y="29"/>
                  <a:pt x="1129" y="26"/>
                  <a:pt x="1137" y="23"/>
                </a:cubicBezTo>
                <a:cubicBezTo>
                  <a:pt x="1121" y="16"/>
                  <a:pt x="1107" y="9"/>
                  <a:pt x="1091" y="6"/>
                </a:cubicBezTo>
                <a:cubicBezTo>
                  <a:pt x="1072" y="4"/>
                  <a:pt x="1054" y="0"/>
                  <a:pt x="1035" y="2"/>
                </a:cubicBezTo>
                <a:cubicBezTo>
                  <a:pt x="1028" y="3"/>
                  <a:pt x="1021" y="3"/>
                  <a:pt x="1015" y="4"/>
                </a:cubicBezTo>
                <a:cubicBezTo>
                  <a:pt x="1012" y="4"/>
                  <a:pt x="1008" y="3"/>
                  <a:pt x="1006" y="5"/>
                </a:cubicBezTo>
                <a:cubicBezTo>
                  <a:pt x="1002" y="6"/>
                  <a:pt x="1002" y="14"/>
                  <a:pt x="998" y="13"/>
                </a:cubicBezTo>
                <a:cubicBezTo>
                  <a:pt x="992" y="12"/>
                  <a:pt x="987" y="11"/>
                  <a:pt x="982" y="10"/>
                </a:cubicBezTo>
                <a:cubicBezTo>
                  <a:pt x="975" y="9"/>
                  <a:pt x="967" y="6"/>
                  <a:pt x="961" y="9"/>
                </a:cubicBezTo>
                <a:cubicBezTo>
                  <a:pt x="952" y="13"/>
                  <a:pt x="943" y="17"/>
                  <a:pt x="934" y="21"/>
                </a:cubicBezTo>
                <a:cubicBezTo>
                  <a:pt x="942" y="27"/>
                  <a:pt x="952" y="31"/>
                  <a:pt x="957" y="40"/>
                </a:cubicBezTo>
                <a:cubicBezTo>
                  <a:pt x="942" y="34"/>
                  <a:pt x="927" y="30"/>
                  <a:pt x="911" y="26"/>
                </a:cubicBezTo>
                <a:cubicBezTo>
                  <a:pt x="907" y="25"/>
                  <a:pt x="899" y="28"/>
                  <a:pt x="895" y="29"/>
                </a:cubicBezTo>
                <a:cubicBezTo>
                  <a:pt x="884" y="30"/>
                  <a:pt x="872" y="32"/>
                  <a:pt x="861" y="33"/>
                </a:cubicBezTo>
                <a:cubicBezTo>
                  <a:pt x="857" y="34"/>
                  <a:pt x="849" y="33"/>
                  <a:pt x="845" y="35"/>
                </a:cubicBezTo>
                <a:cubicBezTo>
                  <a:pt x="838" y="39"/>
                  <a:pt x="832" y="42"/>
                  <a:pt x="826" y="45"/>
                </a:cubicBezTo>
                <a:cubicBezTo>
                  <a:pt x="810" y="53"/>
                  <a:pt x="795" y="61"/>
                  <a:pt x="779" y="69"/>
                </a:cubicBezTo>
                <a:cubicBezTo>
                  <a:pt x="785" y="75"/>
                  <a:pt x="792" y="74"/>
                  <a:pt x="800" y="75"/>
                </a:cubicBezTo>
                <a:cubicBezTo>
                  <a:pt x="798" y="80"/>
                  <a:pt x="796" y="84"/>
                  <a:pt x="795" y="88"/>
                </a:cubicBezTo>
                <a:cubicBezTo>
                  <a:pt x="793" y="93"/>
                  <a:pt x="792" y="92"/>
                  <a:pt x="787" y="92"/>
                </a:cubicBezTo>
                <a:cubicBezTo>
                  <a:pt x="780" y="93"/>
                  <a:pt x="774" y="94"/>
                  <a:pt x="767" y="96"/>
                </a:cubicBezTo>
                <a:cubicBezTo>
                  <a:pt x="758" y="99"/>
                  <a:pt x="749" y="101"/>
                  <a:pt x="740" y="104"/>
                </a:cubicBezTo>
                <a:cubicBezTo>
                  <a:pt x="738" y="105"/>
                  <a:pt x="738" y="110"/>
                  <a:pt x="738" y="112"/>
                </a:cubicBezTo>
                <a:cubicBezTo>
                  <a:pt x="737" y="114"/>
                  <a:pt x="741" y="118"/>
                  <a:pt x="742" y="119"/>
                </a:cubicBezTo>
                <a:cubicBezTo>
                  <a:pt x="745" y="123"/>
                  <a:pt x="748" y="130"/>
                  <a:pt x="752" y="133"/>
                </a:cubicBezTo>
                <a:cubicBezTo>
                  <a:pt x="758" y="136"/>
                  <a:pt x="763" y="139"/>
                  <a:pt x="768" y="142"/>
                </a:cubicBezTo>
                <a:cubicBezTo>
                  <a:pt x="771" y="144"/>
                  <a:pt x="778" y="150"/>
                  <a:pt x="781" y="150"/>
                </a:cubicBezTo>
                <a:cubicBezTo>
                  <a:pt x="787" y="149"/>
                  <a:pt x="793" y="148"/>
                  <a:pt x="799" y="147"/>
                </a:cubicBezTo>
                <a:cubicBezTo>
                  <a:pt x="810" y="146"/>
                  <a:pt x="819" y="148"/>
                  <a:pt x="830" y="150"/>
                </a:cubicBezTo>
                <a:cubicBezTo>
                  <a:pt x="835" y="151"/>
                  <a:pt x="841" y="152"/>
                  <a:pt x="846" y="153"/>
                </a:cubicBezTo>
                <a:cubicBezTo>
                  <a:pt x="849" y="153"/>
                  <a:pt x="855" y="163"/>
                  <a:pt x="856" y="165"/>
                </a:cubicBezTo>
                <a:cubicBezTo>
                  <a:pt x="864" y="175"/>
                  <a:pt x="868" y="186"/>
                  <a:pt x="873" y="197"/>
                </a:cubicBezTo>
                <a:cubicBezTo>
                  <a:pt x="875" y="204"/>
                  <a:pt x="876" y="204"/>
                  <a:pt x="874" y="210"/>
                </a:cubicBezTo>
                <a:cubicBezTo>
                  <a:pt x="872" y="216"/>
                  <a:pt x="869" y="220"/>
                  <a:pt x="873" y="224"/>
                </a:cubicBezTo>
                <a:cubicBezTo>
                  <a:pt x="878" y="229"/>
                  <a:pt x="883" y="231"/>
                  <a:pt x="881" y="238"/>
                </a:cubicBezTo>
                <a:cubicBezTo>
                  <a:pt x="880" y="245"/>
                  <a:pt x="877" y="248"/>
                  <a:pt x="881" y="253"/>
                </a:cubicBezTo>
                <a:cubicBezTo>
                  <a:pt x="887" y="259"/>
                  <a:pt x="887" y="259"/>
                  <a:pt x="894" y="257"/>
                </a:cubicBezTo>
                <a:cubicBezTo>
                  <a:pt x="900" y="255"/>
                  <a:pt x="905" y="254"/>
                  <a:pt x="910" y="252"/>
                </a:cubicBezTo>
                <a:cubicBezTo>
                  <a:pt x="910" y="256"/>
                  <a:pt x="909" y="260"/>
                  <a:pt x="909" y="265"/>
                </a:cubicBezTo>
                <a:cubicBezTo>
                  <a:pt x="909" y="266"/>
                  <a:pt x="904" y="267"/>
                  <a:pt x="903" y="268"/>
                </a:cubicBezTo>
                <a:cubicBezTo>
                  <a:pt x="899" y="269"/>
                  <a:pt x="895" y="271"/>
                  <a:pt x="891" y="272"/>
                </a:cubicBezTo>
                <a:cubicBezTo>
                  <a:pt x="890" y="273"/>
                  <a:pt x="890" y="278"/>
                  <a:pt x="890" y="279"/>
                </a:cubicBezTo>
                <a:cubicBezTo>
                  <a:pt x="890" y="284"/>
                  <a:pt x="887" y="294"/>
                  <a:pt x="888" y="299"/>
                </a:cubicBezTo>
                <a:cubicBezTo>
                  <a:pt x="891" y="307"/>
                  <a:pt x="894" y="314"/>
                  <a:pt x="897" y="322"/>
                </a:cubicBezTo>
                <a:cubicBezTo>
                  <a:pt x="901" y="335"/>
                  <a:pt x="909" y="345"/>
                  <a:pt x="916" y="356"/>
                </a:cubicBezTo>
                <a:cubicBezTo>
                  <a:pt x="920" y="362"/>
                  <a:pt x="924" y="369"/>
                  <a:pt x="928" y="375"/>
                </a:cubicBezTo>
                <a:cubicBezTo>
                  <a:pt x="930" y="379"/>
                  <a:pt x="936" y="379"/>
                  <a:pt x="940" y="380"/>
                </a:cubicBezTo>
                <a:cubicBezTo>
                  <a:pt x="946" y="383"/>
                  <a:pt x="953" y="385"/>
                  <a:pt x="959" y="388"/>
                </a:cubicBezTo>
                <a:cubicBezTo>
                  <a:pt x="961" y="388"/>
                  <a:pt x="970" y="389"/>
                  <a:pt x="970" y="387"/>
                </a:cubicBezTo>
                <a:cubicBezTo>
                  <a:pt x="975" y="375"/>
                  <a:pt x="979" y="362"/>
                  <a:pt x="983" y="349"/>
                </a:cubicBezTo>
                <a:cubicBezTo>
                  <a:pt x="986" y="339"/>
                  <a:pt x="990" y="329"/>
                  <a:pt x="993" y="318"/>
                </a:cubicBezTo>
                <a:cubicBezTo>
                  <a:pt x="995" y="313"/>
                  <a:pt x="995" y="313"/>
                  <a:pt x="1000" y="311"/>
                </a:cubicBezTo>
                <a:cubicBezTo>
                  <a:pt x="1007" y="309"/>
                  <a:pt x="1014" y="307"/>
                  <a:pt x="1020" y="305"/>
                </a:cubicBezTo>
                <a:cubicBezTo>
                  <a:pt x="1024" y="303"/>
                  <a:pt x="1031" y="303"/>
                  <a:pt x="1034" y="300"/>
                </a:cubicBezTo>
                <a:cubicBezTo>
                  <a:pt x="1038" y="297"/>
                  <a:pt x="1042" y="290"/>
                  <a:pt x="1045" y="286"/>
                </a:cubicBezTo>
                <a:cubicBezTo>
                  <a:pt x="1048" y="282"/>
                  <a:pt x="1049" y="280"/>
                  <a:pt x="1054" y="279"/>
                </a:cubicBezTo>
                <a:cubicBezTo>
                  <a:pt x="1060" y="277"/>
                  <a:pt x="1066" y="276"/>
                  <a:pt x="1072" y="274"/>
                </a:cubicBezTo>
                <a:cubicBezTo>
                  <a:pt x="1081" y="272"/>
                  <a:pt x="1092" y="271"/>
                  <a:pt x="1100" y="266"/>
                </a:cubicBezTo>
                <a:cubicBezTo>
                  <a:pt x="1111" y="260"/>
                  <a:pt x="1121" y="253"/>
                  <a:pt x="1131" y="247"/>
                </a:cubicBezTo>
                <a:cubicBezTo>
                  <a:pt x="1136" y="241"/>
                  <a:pt x="1136" y="241"/>
                  <a:pt x="1134" y="234"/>
                </a:cubicBezTo>
                <a:close/>
                <a:moveTo>
                  <a:pt x="2155" y="814"/>
                </a:moveTo>
                <a:cubicBezTo>
                  <a:pt x="2157" y="813"/>
                  <a:pt x="2161" y="813"/>
                  <a:pt x="2161" y="810"/>
                </a:cubicBezTo>
                <a:cubicBezTo>
                  <a:pt x="2161" y="807"/>
                  <a:pt x="2162" y="804"/>
                  <a:pt x="2165" y="804"/>
                </a:cubicBezTo>
                <a:cubicBezTo>
                  <a:pt x="2165" y="801"/>
                  <a:pt x="2165" y="799"/>
                  <a:pt x="2162" y="799"/>
                </a:cubicBezTo>
                <a:cubicBezTo>
                  <a:pt x="2162" y="799"/>
                  <a:pt x="2162" y="800"/>
                  <a:pt x="2162" y="801"/>
                </a:cubicBezTo>
                <a:cubicBezTo>
                  <a:pt x="2155" y="797"/>
                  <a:pt x="2151" y="803"/>
                  <a:pt x="2146" y="806"/>
                </a:cubicBezTo>
                <a:cubicBezTo>
                  <a:pt x="2146" y="811"/>
                  <a:pt x="2145" y="812"/>
                  <a:pt x="2149" y="815"/>
                </a:cubicBezTo>
                <a:cubicBezTo>
                  <a:pt x="2151" y="816"/>
                  <a:pt x="2152" y="816"/>
                  <a:pt x="2154" y="816"/>
                </a:cubicBezTo>
                <a:cubicBezTo>
                  <a:pt x="2156" y="816"/>
                  <a:pt x="2154" y="814"/>
                  <a:pt x="2155" y="814"/>
                </a:cubicBezTo>
                <a:close/>
                <a:moveTo>
                  <a:pt x="2124" y="1024"/>
                </a:moveTo>
                <a:cubicBezTo>
                  <a:pt x="2125" y="1017"/>
                  <a:pt x="2124" y="1009"/>
                  <a:pt x="2126" y="1003"/>
                </a:cubicBezTo>
                <a:cubicBezTo>
                  <a:pt x="2128" y="996"/>
                  <a:pt x="2120" y="991"/>
                  <a:pt x="2115" y="997"/>
                </a:cubicBezTo>
                <a:cubicBezTo>
                  <a:pt x="2119" y="993"/>
                  <a:pt x="2115" y="993"/>
                  <a:pt x="2115" y="990"/>
                </a:cubicBezTo>
                <a:cubicBezTo>
                  <a:pt x="2114" y="988"/>
                  <a:pt x="2114" y="983"/>
                  <a:pt x="2113" y="982"/>
                </a:cubicBezTo>
                <a:cubicBezTo>
                  <a:pt x="2111" y="982"/>
                  <a:pt x="2107" y="981"/>
                  <a:pt x="2107" y="979"/>
                </a:cubicBezTo>
                <a:cubicBezTo>
                  <a:pt x="2106" y="976"/>
                  <a:pt x="2109" y="975"/>
                  <a:pt x="2109" y="972"/>
                </a:cubicBezTo>
                <a:cubicBezTo>
                  <a:pt x="2108" y="969"/>
                  <a:pt x="2103" y="969"/>
                  <a:pt x="2103" y="967"/>
                </a:cubicBezTo>
                <a:cubicBezTo>
                  <a:pt x="2103" y="963"/>
                  <a:pt x="2102" y="965"/>
                  <a:pt x="2099" y="963"/>
                </a:cubicBezTo>
                <a:cubicBezTo>
                  <a:pt x="2096" y="961"/>
                  <a:pt x="2100" y="960"/>
                  <a:pt x="2095" y="959"/>
                </a:cubicBezTo>
                <a:cubicBezTo>
                  <a:pt x="2092" y="959"/>
                  <a:pt x="2090" y="959"/>
                  <a:pt x="2089" y="957"/>
                </a:cubicBezTo>
                <a:cubicBezTo>
                  <a:pt x="2085" y="952"/>
                  <a:pt x="2081" y="951"/>
                  <a:pt x="2077" y="947"/>
                </a:cubicBezTo>
                <a:cubicBezTo>
                  <a:pt x="2073" y="944"/>
                  <a:pt x="2068" y="941"/>
                  <a:pt x="2065" y="937"/>
                </a:cubicBezTo>
                <a:cubicBezTo>
                  <a:pt x="2062" y="932"/>
                  <a:pt x="2063" y="929"/>
                  <a:pt x="2056" y="928"/>
                </a:cubicBezTo>
                <a:cubicBezTo>
                  <a:pt x="2054" y="928"/>
                  <a:pt x="2044" y="924"/>
                  <a:pt x="2043" y="926"/>
                </a:cubicBezTo>
                <a:cubicBezTo>
                  <a:pt x="2041" y="928"/>
                  <a:pt x="2049" y="938"/>
                  <a:pt x="2051" y="940"/>
                </a:cubicBezTo>
                <a:cubicBezTo>
                  <a:pt x="2054" y="942"/>
                  <a:pt x="2061" y="944"/>
                  <a:pt x="2061" y="949"/>
                </a:cubicBezTo>
                <a:cubicBezTo>
                  <a:pt x="2061" y="956"/>
                  <a:pt x="2069" y="955"/>
                  <a:pt x="2070" y="961"/>
                </a:cubicBezTo>
                <a:cubicBezTo>
                  <a:pt x="2071" y="964"/>
                  <a:pt x="2072" y="968"/>
                  <a:pt x="2073" y="971"/>
                </a:cubicBezTo>
                <a:cubicBezTo>
                  <a:pt x="2074" y="974"/>
                  <a:pt x="2076" y="973"/>
                  <a:pt x="2077" y="974"/>
                </a:cubicBezTo>
                <a:cubicBezTo>
                  <a:pt x="2081" y="978"/>
                  <a:pt x="2083" y="987"/>
                  <a:pt x="2086" y="992"/>
                </a:cubicBezTo>
                <a:cubicBezTo>
                  <a:pt x="2088" y="997"/>
                  <a:pt x="2091" y="1000"/>
                  <a:pt x="2094" y="1003"/>
                </a:cubicBezTo>
                <a:cubicBezTo>
                  <a:pt x="2101" y="1010"/>
                  <a:pt x="2107" y="1018"/>
                  <a:pt x="2115" y="1024"/>
                </a:cubicBezTo>
                <a:cubicBezTo>
                  <a:pt x="2115" y="1023"/>
                  <a:pt x="2115" y="1021"/>
                  <a:pt x="2115" y="1020"/>
                </a:cubicBezTo>
                <a:cubicBezTo>
                  <a:pt x="2119" y="1024"/>
                  <a:pt x="2121" y="1018"/>
                  <a:pt x="2124" y="1024"/>
                </a:cubicBezTo>
                <a:close/>
                <a:moveTo>
                  <a:pt x="2141" y="995"/>
                </a:moveTo>
                <a:cubicBezTo>
                  <a:pt x="2137" y="991"/>
                  <a:pt x="2138" y="1000"/>
                  <a:pt x="2139" y="1001"/>
                </a:cubicBezTo>
                <a:cubicBezTo>
                  <a:pt x="2144" y="1003"/>
                  <a:pt x="2144" y="997"/>
                  <a:pt x="2141" y="995"/>
                </a:cubicBezTo>
                <a:close/>
                <a:moveTo>
                  <a:pt x="2185" y="1039"/>
                </a:moveTo>
                <a:cubicBezTo>
                  <a:pt x="2181" y="1040"/>
                  <a:pt x="2176" y="1037"/>
                  <a:pt x="2177" y="1032"/>
                </a:cubicBezTo>
                <a:cubicBezTo>
                  <a:pt x="2174" y="1033"/>
                  <a:pt x="2167" y="1032"/>
                  <a:pt x="2166" y="1030"/>
                </a:cubicBezTo>
                <a:cubicBezTo>
                  <a:pt x="2163" y="1027"/>
                  <a:pt x="2162" y="1029"/>
                  <a:pt x="2161" y="1032"/>
                </a:cubicBezTo>
                <a:cubicBezTo>
                  <a:pt x="2161" y="1033"/>
                  <a:pt x="2159" y="1032"/>
                  <a:pt x="2157" y="1032"/>
                </a:cubicBezTo>
                <a:cubicBezTo>
                  <a:pt x="2151" y="1032"/>
                  <a:pt x="2147" y="1033"/>
                  <a:pt x="2144" y="1027"/>
                </a:cubicBezTo>
                <a:cubicBezTo>
                  <a:pt x="2143" y="1027"/>
                  <a:pt x="2136" y="1025"/>
                  <a:pt x="2134" y="1024"/>
                </a:cubicBezTo>
                <a:cubicBezTo>
                  <a:pt x="2133" y="1026"/>
                  <a:pt x="2131" y="1025"/>
                  <a:pt x="2128" y="1024"/>
                </a:cubicBezTo>
                <a:cubicBezTo>
                  <a:pt x="2126" y="1024"/>
                  <a:pt x="2126" y="1025"/>
                  <a:pt x="2124" y="1026"/>
                </a:cubicBezTo>
                <a:cubicBezTo>
                  <a:pt x="2119" y="1032"/>
                  <a:pt x="2126" y="1033"/>
                  <a:pt x="2130" y="1033"/>
                </a:cubicBezTo>
                <a:cubicBezTo>
                  <a:pt x="2130" y="1034"/>
                  <a:pt x="2130" y="1035"/>
                  <a:pt x="2129" y="1036"/>
                </a:cubicBezTo>
                <a:cubicBezTo>
                  <a:pt x="2134" y="1037"/>
                  <a:pt x="2139" y="1040"/>
                  <a:pt x="2143" y="1040"/>
                </a:cubicBezTo>
                <a:cubicBezTo>
                  <a:pt x="2146" y="1041"/>
                  <a:pt x="2148" y="1039"/>
                  <a:pt x="2151" y="1039"/>
                </a:cubicBezTo>
                <a:cubicBezTo>
                  <a:pt x="2153" y="1040"/>
                  <a:pt x="2156" y="1041"/>
                  <a:pt x="2158" y="1042"/>
                </a:cubicBezTo>
                <a:cubicBezTo>
                  <a:pt x="2160" y="1043"/>
                  <a:pt x="2162" y="1044"/>
                  <a:pt x="2164" y="1044"/>
                </a:cubicBezTo>
                <a:cubicBezTo>
                  <a:pt x="2166" y="1044"/>
                  <a:pt x="2168" y="1044"/>
                  <a:pt x="2169" y="1045"/>
                </a:cubicBezTo>
                <a:cubicBezTo>
                  <a:pt x="2170" y="1045"/>
                  <a:pt x="2171" y="1043"/>
                  <a:pt x="2172" y="1043"/>
                </a:cubicBezTo>
                <a:cubicBezTo>
                  <a:pt x="2176" y="1044"/>
                  <a:pt x="2178" y="1045"/>
                  <a:pt x="2183" y="1044"/>
                </a:cubicBezTo>
                <a:cubicBezTo>
                  <a:pt x="2186" y="1046"/>
                  <a:pt x="2190" y="1047"/>
                  <a:pt x="2193" y="1048"/>
                </a:cubicBezTo>
                <a:cubicBezTo>
                  <a:pt x="2189" y="1044"/>
                  <a:pt x="2194" y="1037"/>
                  <a:pt x="2185" y="1039"/>
                </a:cubicBezTo>
                <a:close/>
                <a:moveTo>
                  <a:pt x="2119" y="990"/>
                </a:moveTo>
                <a:cubicBezTo>
                  <a:pt x="2121" y="992"/>
                  <a:pt x="2121" y="991"/>
                  <a:pt x="2123" y="991"/>
                </a:cubicBezTo>
                <a:cubicBezTo>
                  <a:pt x="2124" y="991"/>
                  <a:pt x="2124" y="993"/>
                  <a:pt x="2125" y="994"/>
                </a:cubicBezTo>
                <a:cubicBezTo>
                  <a:pt x="2126" y="996"/>
                  <a:pt x="2126" y="997"/>
                  <a:pt x="2127" y="998"/>
                </a:cubicBezTo>
                <a:cubicBezTo>
                  <a:pt x="2129" y="999"/>
                  <a:pt x="2130" y="1000"/>
                  <a:pt x="2132" y="1000"/>
                </a:cubicBezTo>
                <a:cubicBezTo>
                  <a:pt x="2130" y="998"/>
                  <a:pt x="2131" y="997"/>
                  <a:pt x="2132" y="995"/>
                </a:cubicBezTo>
                <a:cubicBezTo>
                  <a:pt x="2126" y="995"/>
                  <a:pt x="2129" y="986"/>
                  <a:pt x="2124" y="986"/>
                </a:cubicBezTo>
                <a:cubicBezTo>
                  <a:pt x="2124" y="987"/>
                  <a:pt x="2124" y="988"/>
                  <a:pt x="2124" y="988"/>
                </a:cubicBezTo>
                <a:cubicBezTo>
                  <a:pt x="2122" y="985"/>
                  <a:pt x="2121" y="988"/>
                  <a:pt x="2119" y="990"/>
                </a:cubicBezTo>
                <a:close/>
              </a:path>
            </a:pathLst>
          </a:custGeom>
          <a:solidFill>
            <a:schemeClr val="tx1">
              <a:lumMod val="60000"/>
              <a:lumOff val="40000"/>
              <a:alpha val="7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82F39"/>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0F8E1DA4-E1CE-4EE9-9623-FAC3A25D934B}"/>
              </a:ext>
            </a:extLst>
          </p:cNvPr>
          <p:cNvSpPr txBox="1">
            <a:spLocks/>
          </p:cNvSpPr>
          <p:nvPr/>
        </p:nvSpPr>
        <p:spPr>
          <a:xfrm>
            <a:off x="609915" y="1130513"/>
            <a:ext cx="4795199" cy="5190773"/>
          </a:xfrm>
          <a:prstGeom prst="rect">
            <a:avLst/>
          </a:prstGeom>
          <a:noFill/>
          <a:ln w="12700" cap="sq">
            <a:noFill/>
            <a:miter lim="800000"/>
          </a:ln>
        </p:spPr>
        <p:txBody>
          <a:bodyPr wrap="square" lIns="0" tIns="0" rIns="0" bIns="0" rtlCol="0">
            <a:noAutofit/>
          </a:bodyPr>
          <a:lstStyle/>
          <a:p>
            <a:pPr defTabSz="685434">
              <a:lnSpc>
                <a:spcPct val="90000"/>
              </a:lnSpc>
              <a:spcBef>
                <a:spcPts val="600"/>
              </a:spcBef>
              <a:spcAft>
                <a:spcPts val="600"/>
              </a:spcAft>
              <a:buClr>
                <a:srgbClr val="FFE600"/>
              </a:buClr>
              <a:buSzPct val="80000"/>
            </a:pPr>
            <a:endParaRPr lang="en-US" sz="1600" b="1" kern="0" dirty="0">
              <a:solidFill>
                <a:schemeClr val="tx2"/>
              </a:solidFill>
            </a:endParaRPr>
          </a:p>
          <a:p>
            <a:pPr defTabSz="685434">
              <a:lnSpc>
                <a:spcPct val="90000"/>
              </a:lnSpc>
              <a:spcBef>
                <a:spcPts val="600"/>
              </a:spcBef>
              <a:spcAft>
                <a:spcPts val="600"/>
              </a:spcAft>
              <a:buClr>
                <a:srgbClr val="FFE600"/>
              </a:buClr>
              <a:buSzPct val="80000"/>
            </a:pPr>
            <a:r>
              <a:rPr lang="en-US" sz="1600" b="1" kern="0" dirty="0">
                <a:solidFill>
                  <a:srgbClr val="00A1D9"/>
                </a:solidFill>
              </a:rPr>
              <a:t>Why do we need a subset?</a:t>
            </a:r>
          </a:p>
          <a:p>
            <a:pPr defTabSz="685434">
              <a:lnSpc>
                <a:spcPct val="110000"/>
              </a:lnSpc>
              <a:spcBef>
                <a:spcPts val="600"/>
              </a:spcBef>
              <a:spcAft>
                <a:spcPts val="600"/>
              </a:spcAft>
              <a:buClr>
                <a:srgbClr val="FFE600"/>
              </a:buClr>
              <a:buSzPct val="80000"/>
            </a:pPr>
            <a:r>
              <a:rPr lang="en-US" sz="1400" kern="0" dirty="0">
                <a:solidFill>
                  <a:schemeClr val="bg1"/>
                </a:solidFill>
              </a:rPr>
              <a:t>Due to our limited time and resource capacities during the hackathon we decided to choose a subset of 20 different projects to put our solution to the test.</a:t>
            </a:r>
          </a:p>
          <a:p>
            <a:pPr defTabSz="685434">
              <a:lnSpc>
                <a:spcPct val="90000"/>
              </a:lnSpc>
              <a:spcBef>
                <a:spcPts val="600"/>
              </a:spcBef>
              <a:spcAft>
                <a:spcPts val="600"/>
              </a:spcAft>
              <a:buClr>
                <a:srgbClr val="FFE600"/>
              </a:buClr>
              <a:buSzPct val="80000"/>
            </a:pPr>
            <a:r>
              <a:rPr lang="en-US" sz="1600" b="1" kern="0" dirty="0">
                <a:solidFill>
                  <a:srgbClr val="00A1D9"/>
                </a:solidFill>
              </a:rPr>
              <a:t>Our subset</a:t>
            </a:r>
          </a:p>
          <a:p>
            <a:pPr defTabSz="685434">
              <a:lnSpc>
                <a:spcPct val="110000"/>
              </a:lnSpc>
              <a:spcBef>
                <a:spcPts val="600"/>
              </a:spcBef>
              <a:spcAft>
                <a:spcPts val="600"/>
              </a:spcAft>
              <a:buClr>
                <a:srgbClr val="FFE600"/>
              </a:buClr>
              <a:buSzPct val="80000"/>
            </a:pPr>
            <a:r>
              <a:rPr lang="en-US" sz="1400" kern="0" dirty="0">
                <a:solidFill>
                  <a:schemeClr val="bg1"/>
                </a:solidFill>
              </a:rPr>
              <a:t>To best illustrate all aspects of our solution we decided to include all projects from three countries from three different continents. Those countries are:</a:t>
            </a:r>
          </a:p>
          <a:p>
            <a:pPr marL="285750" indent="-285750" defTabSz="685434">
              <a:lnSpc>
                <a:spcPct val="110000"/>
              </a:lnSpc>
              <a:spcBef>
                <a:spcPts val="600"/>
              </a:spcBef>
              <a:spcAft>
                <a:spcPts val="600"/>
              </a:spcAft>
              <a:buClr>
                <a:srgbClr val="FFE600"/>
              </a:buClr>
              <a:buSzPct val="80000"/>
              <a:buFont typeface="Wingdings" panose="05000000000000000000" pitchFamily="2" charset="2"/>
              <a:buChar char="Ø"/>
            </a:pPr>
            <a:r>
              <a:rPr lang="en-US" sz="1400" kern="0" dirty="0">
                <a:solidFill>
                  <a:schemeClr val="bg1"/>
                </a:solidFill>
              </a:rPr>
              <a:t>Pakistan</a:t>
            </a:r>
          </a:p>
          <a:p>
            <a:pPr marL="285750" indent="-285750" defTabSz="685434">
              <a:lnSpc>
                <a:spcPct val="110000"/>
              </a:lnSpc>
              <a:spcBef>
                <a:spcPts val="600"/>
              </a:spcBef>
              <a:spcAft>
                <a:spcPts val="600"/>
              </a:spcAft>
              <a:buClr>
                <a:srgbClr val="FFE600"/>
              </a:buClr>
              <a:buSzPct val="80000"/>
              <a:buFont typeface="Wingdings" panose="05000000000000000000" pitchFamily="2" charset="2"/>
              <a:buChar char="Ø"/>
            </a:pPr>
            <a:r>
              <a:rPr lang="en-US" sz="1400" kern="0" dirty="0">
                <a:solidFill>
                  <a:schemeClr val="bg1"/>
                </a:solidFill>
              </a:rPr>
              <a:t>Liberia</a:t>
            </a:r>
          </a:p>
          <a:p>
            <a:pPr marL="285750" indent="-285750" defTabSz="685434">
              <a:lnSpc>
                <a:spcPct val="110000"/>
              </a:lnSpc>
              <a:spcBef>
                <a:spcPts val="600"/>
              </a:spcBef>
              <a:spcAft>
                <a:spcPts val="600"/>
              </a:spcAft>
              <a:buClr>
                <a:srgbClr val="FFE600"/>
              </a:buClr>
              <a:buSzPct val="80000"/>
              <a:buFont typeface="Wingdings" panose="05000000000000000000" pitchFamily="2" charset="2"/>
              <a:buChar char="Ø"/>
            </a:pPr>
            <a:r>
              <a:rPr lang="en-US" sz="1400" kern="0" dirty="0">
                <a:solidFill>
                  <a:schemeClr val="bg1"/>
                </a:solidFill>
              </a:rPr>
              <a:t>Argentina </a:t>
            </a:r>
          </a:p>
        </p:txBody>
      </p:sp>
      <p:sp>
        <p:nvSpPr>
          <p:cNvPr id="9" name="TextBox 8">
            <a:extLst>
              <a:ext uri="{FF2B5EF4-FFF2-40B4-BE49-F238E27FC236}">
                <a16:creationId xmlns:a16="http://schemas.microsoft.com/office/drawing/2014/main" id="{12E74650-7F2E-49C0-946A-C49EA22503AA}"/>
              </a:ext>
            </a:extLst>
          </p:cNvPr>
          <p:cNvSpPr txBox="1"/>
          <p:nvPr/>
        </p:nvSpPr>
        <p:spPr>
          <a:xfrm>
            <a:off x="6715764" y="4384040"/>
            <a:ext cx="4872669" cy="1637876"/>
          </a:xfrm>
          <a:prstGeom prst="rect">
            <a:avLst/>
          </a:prstGeom>
          <a:noFill/>
          <a:ln w="12700" cap="sq">
            <a:noFill/>
            <a:miter lim="800000"/>
          </a:ln>
        </p:spPr>
        <p:txBody>
          <a:bodyPr wrap="square" lIns="0" tIns="0" rIns="0" bIns="0" rtlCol="0">
            <a:noAutofit/>
          </a:bodyPr>
          <a:lstStyle/>
          <a:p>
            <a:pPr defTabSz="685434">
              <a:lnSpc>
                <a:spcPct val="110000"/>
              </a:lnSpc>
              <a:spcBef>
                <a:spcPts val="600"/>
              </a:spcBef>
              <a:spcAft>
                <a:spcPts val="600"/>
              </a:spcAft>
              <a:buClr>
                <a:srgbClr val="FFE600"/>
              </a:buClr>
              <a:buSzPct val="80000"/>
            </a:pPr>
            <a:r>
              <a:rPr lang="en-US" sz="1600" b="1" kern="0" dirty="0">
                <a:solidFill>
                  <a:srgbClr val="00A1D9"/>
                </a:solidFill>
              </a:rPr>
              <a:t>Limitations of subset</a:t>
            </a:r>
            <a:br>
              <a:rPr lang="en-US" sz="1400" kern="0" dirty="0">
                <a:solidFill>
                  <a:srgbClr val="FFFFFF"/>
                </a:solidFill>
              </a:rPr>
            </a:br>
            <a:r>
              <a:rPr lang="en-US" sz="1400" kern="0" dirty="0">
                <a:solidFill>
                  <a:schemeClr val="bg1"/>
                </a:solidFill>
              </a:rPr>
              <a:t>Due to the stark differences between Asian countries, choosing any one country to represent Asia in our subset is challenging. Furthermore, a subset of 20 projects is hardly ever going to be representative of the 634 projects UNIDO is responsible for. With additional time and resources our model can easily be expanded to include all 634 projects in its classification.</a:t>
            </a:r>
          </a:p>
        </p:txBody>
      </p:sp>
      <p:sp>
        <p:nvSpPr>
          <p:cNvPr id="14" name="TextBox 8">
            <a:extLst>
              <a:ext uri="{FF2B5EF4-FFF2-40B4-BE49-F238E27FC236}">
                <a16:creationId xmlns:a16="http://schemas.microsoft.com/office/drawing/2014/main" id="{A2EA8DB2-B6C6-921D-0902-7CE46C953208}"/>
              </a:ext>
            </a:extLst>
          </p:cNvPr>
          <p:cNvSpPr txBox="1"/>
          <p:nvPr/>
        </p:nvSpPr>
        <p:spPr>
          <a:xfrm>
            <a:off x="6715764" y="589400"/>
            <a:ext cx="4872669" cy="2639347"/>
          </a:xfrm>
          <a:prstGeom prst="rect">
            <a:avLst/>
          </a:prstGeom>
          <a:noFill/>
          <a:ln w="12700" cap="sq">
            <a:noFill/>
            <a:miter lim="800000"/>
          </a:ln>
        </p:spPr>
        <p:txBody>
          <a:bodyPr wrap="square" lIns="0" tIns="0" rIns="0" bIns="0" rtlCol="0">
            <a:noAutofit/>
          </a:bodyPr>
          <a:lstStyle/>
          <a:p>
            <a:pPr defTabSz="685434">
              <a:lnSpc>
                <a:spcPct val="90000"/>
              </a:lnSpc>
              <a:spcBef>
                <a:spcPts val="600"/>
              </a:spcBef>
              <a:spcAft>
                <a:spcPts val="600"/>
              </a:spcAft>
              <a:buClr>
                <a:srgbClr val="FFE600"/>
              </a:buClr>
              <a:buSzPct val="80000"/>
            </a:pPr>
            <a:r>
              <a:rPr lang="en-US" sz="1600" b="1" kern="0" dirty="0">
                <a:solidFill>
                  <a:srgbClr val="00A1D9"/>
                </a:solidFill>
              </a:rPr>
              <a:t>Why these countries?</a:t>
            </a:r>
          </a:p>
          <a:p>
            <a:pPr defTabSz="685434">
              <a:lnSpc>
                <a:spcPct val="110000"/>
              </a:lnSpc>
              <a:spcBef>
                <a:spcPts val="600"/>
              </a:spcBef>
              <a:spcAft>
                <a:spcPts val="600"/>
              </a:spcAft>
              <a:buClr>
                <a:srgbClr val="FFE600"/>
              </a:buClr>
              <a:buSzPct val="80000"/>
            </a:pPr>
            <a:r>
              <a:rPr lang="en-US" sz="1400" kern="0" dirty="0">
                <a:solidFill>
                  <a:schemeClr val="bg1"/>
                </a:solidFill>
              </a:rPr>
              <a:t>The final 20 projects were chosen based on three characteristics:</a:t>
            </a:r>
          </a:p>
          <a:p>
            <a:pPr marL="285750" indent="-285750" defTabSz="685434">
              <a:lnSpc>
                <a:spcPct val="110000"/>
              </a:lnSpc>
              <a:spcBef>
                <a:spcPts val="600"/>
              </a:spcBef>
              <a:spcAft>
                <a:spcPts val="600"/>
              </a:spcAft>
              <a:buClr>
                <a:srgbClr val="FFE600"/>
              </a:buClr>
              <a:buSzPct val="80000"/>
              <a:buFont typeface="Wingdings" panose="05000000000000000000" pitchFamily="2" charset="2"/>
              <a:buChar char="Ø"/>
            </a:pPr>
            <a:r>
              <a:rPr lang="en-US" sz="1400" kern="0" dirty="0">
                <a:solidFill>
                  <a:schemeClr val="bg1"/>
                </a:solidFill>
              </a:rPr>
              <a:t>Continent</a:t>
            </a:r>
          </a:p>
          <a:p>
            <a:pPr marL="285750" indent="-285750" defTabSz="685434">
              <a:lnSpc>
                <a:spcPct val="110000"/>
              </a:lnSpc>
              <a:spcBef>
                <a:spcPts val="600"/>
              </a:spcBef>
              <a:spcAft>
                <a:spcPts val="600"/>
              </a:spcAft>
              <a:buClr>
                <a:srgbClr val="FFE600"/>
              </a:buClr>
              <a:buSzPct val="80000"/>
              <a:buFont typeface="Wingdings" panose="05000000000000000000" pitchFamily="2" charset="2"/>
              <a:buChar char="Ø"/>
            </a:pPr>
            <a:r>
              <a:rPr lang="en-US" sz="1400" kern="0" dirty="0">
                <a:solidFill>
                  <a:schemeClr val="bg1"/>
                </a:solidFill>
              </a:rPr>
              <a:t>Countries </a:t>
            </a:r>
          </a:p>
          <a:p>
            <a:pPr marL="285750" indent="-285750" defTabSz="685434">
              <a:lnSpc>
                <a:spcPct val="110000"/>
              </a:lnSpc>
              <a:spcBef>
                <a:spcPts val="600"/>
              </a:spcBef>
              <a:spcAft>
                <a:spcPts val="600"/>
              </a:spcAft>
              <a:buClr>
                <a:srgbClr val="FFE600"/>
              </a:buClr>
              <a:buSzPct val="80000"/>
              <a:buFont typeface="Wingdings" panose="05000000000000000000" pitchFamily="2" charset="2"/>
              <a:buChar char="Ø"/>
            </a:pPr>
            <a:r>
              <a:rPr lang="en-US" sz="1400" kern="0" dirty="0">
                <a:solidFill>
                  <a:schemeClr val="bg1"/>
                </a:solidFill>
              </a:rPr>
              <a:t>Sum of investment</a:t>
            </a:r>
          </a:p>
          <a:p>
            <a:pPr defTabSz="685434">
              <a:lnSpc>
                <a:spcPct val="110000"/>
              </a:lnSpc>
              <a:spcBef>
                <a:spcPts val="600"/>
              </a:spcBef>
              <a:spcAft>
                <a:spcPts val="600"/>
              </a:spcAft>
              <a:buClr>
                <a:srgbClr val="FFE600"/>
              </a:buClr>
              <a:buSzPct val="80000"/>
            </a:pPr>
            <a:r>
              <a:rPr lang="en-US" sz="1400" kern="0" dirty="0">
                <a:solidFill>
                  <a:schemeClr val="bg1"/>
                </a:solidFill>
              </a:rPr>
              <a:t>Firstly, Asia, Africa, and South America are the continents receiving the most projects from any continent. Secondly, Liberia, and Argentina are the countries receiving the largest aggregate sum of investment on their respective continents. Due to Pakistan receiving one of the largest investment amounts in Asia and with its geographic located in the center of Asia, we decided to include it as the representative for the Asian continent.</a:t>
            </a:r>
          </a:p>
          <a:p>
            <a:pPr marL="285750" indent="-285750" defTabSz="685434">
              <a:lnSpc>
                <a:spcPct val="110000"/>
              </a:lnSpc>
              <a:spcBef>
                <a:spcPts val="600"/>
              </a:spcBef>
              <a:spcAft>
                <a:spcPts val="600"/>
              </a:spcAft>
              <a:buClr>
                <a:srgbClr val="FFE600"/>
              </a:buClr>
              <a:buSzPct val="80000"/>
              <a:buFont typeface="Wingdings" panose="05000000000000000000" pitchFamily="2" charset="2"/>
              <a:buChar char="Ø"/>
            </a:pPr>
            <a:endParaRPr lang="en-US" sz="1400" kern="0" dirty="0">
              <a:solidFill>
                <a:schemeClr val="bg1"/>
              </a:solidFill>
            </a:endParaRPr>
          </a:p>
        </p:txBody>
      </p:sp>
    </p:spTree>
    <p:extLst>
      <p:ext uri="{BB962C8B-B14F-4D97-AF65-F5344CB8AC3E}">
        <p14:creationId xmlns:p14="http://schemas.microsoft.com/office/powerpoint/2010/main" val="26921299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4294C2-4BC2-5B4F-8092-CB450AE7FE18}"/>
              </a:ext>
            </a:extLst>
          </p:cNvPr>
          <p:cNvSpPr>
            <a:spLocks noGrp="1"/>
          </p:cNvSpPr>
          <p:nvPr>
            <p:ph type="title"/>
          </p:nvPr>
        </p:nvSpPr>
        <p:spPr/>
        <p:txBody>
          <a:bodyPr/>
          <a:lstStyle/>
          <a:p>
            <a:r>
              <a:rPr lang="de-AT" dirty="0"/>
              <a:t>7. Visuals</a:t>
            </a:r>
          </a:p>
        </p:txBody>
      </p:sp>
      <p:sp>
        <p:nvSpPr>
          <p:cNvPr id="4" name="Foliennummernplatzhalter 3">
            <a:extLst>
              <a:ext uri="{FF2B5EF4-FFF2-40B4-BE49-F238E27FC236}">
                <a16:creationId xmlns:a16="http://schemas.microsoft.com/office/drawing/2014/main" id="{426DE6CB-4277-AF9A-5C81-5C9DBA973BE7}"/>
              </a:ext>
            </a:extLst>
          </p:cNvPr>
          <p:cNvSpPr>
            <a:spLocks noGrp="1"/>
          </p:cNvSpPr>
          <p:nvPr>
            <p:ph type="sldNum" sz="quarter" idx="12"/>
          </p:nvPr>
        </p:nvSpPr>
        <p:spPr/>
        <p:txBody>
          <a:bodyPr/>
          <a:lstStyle/>
          <a:p>
            <a:r>
              <a:rPr lang="en-US" noProof="0"/>
              <a:t>Page </a:t>
            </a:r>
            <a:fld id="{F1BC30E3-FFE5-4B91-AA19-87A149EBB9EE}" type="slidenum">
              <a:rPr lang="en-US" noProof="0" smtClean="0"/>
              <a:pPr/>
              <a:t>15</a:t>
            </a:fld>
            <a:endParaRPr lang="en-US" noProof="0" dirty="0"/>
          </a:p>
        </p:txBody>
      </p:sp>
      <p:sp>
        <p:nvSpPr>
          <p:cNvPr id="5" name="Textplatzhalter 4">
            <a:extLst>
              <a:ext uri="{FF2B5EF4-FFF2-40B4-BE49-F238E27FC236}">
                <a16:creationId xmlns:a16="http://schemas.microsoft.com/office/drawing/2014/main" id="{77239BB3-705B-90E9-402B-FCCD01E2663F}"/>
              </a:ext>
            </a:extLst>
          </p:cNvPr>
          <p:cNvSpPr>
            <a:spLocks noGrp="1"/>
          </p:cNvSpPr>
          <p:nvPr>
            <p:ph type="body" sz="quarter" idx="14"/>
          </p:nvPr>
        </p:nvSpPr>
        <p:spPr/>
        <p:txBody>
          <a:bodyPr vert="horz" lIns="0" tIns="0" rIns="0" bIns="0" rtlCol="0" anchor="t">
            <a:noAutofit/>
          </a:bodyPr>
          <a:lstStyle/>
          <a:p>
            <a:pPr marL="342900" indent="-342900">
              <a:buChar char="•"/>
            </a:pPr>
            <a:r>
              <a:rPr lang="de-AT" sz="2800" err="1">
                <a:latin typeface="EYInterstate Light"/>
              </a:rPr>
              <a:t>Visualization</a:t>
            </a:r>
            <a:r>
              <a:rPr lang="de-AT" sz="2800">
                <a:latin typeface="EYInterstate Light"/>
              </a:rPr>
              <a:t> </a:t>
            </a:r>
            <a:r>
              <a:rPr lang="de-AT" sz="2800" err="1">
                <a:latin typeface="EYInterstate Light"/>
              </a:rPr>
              <a:t>are</a:t>
            </a:r>
            <a:r>
              <a:rPr lang="de-AT" sz="2800">
                <a:latin typeface="EYInterstate Light"/>
              </a:rPr>
              <a:t> </a:t>
            </a:r>
            <a:r>
              <a:rPr lang="de-AT" sz="2800" err="1">
                <a:latin typeface="EYInterstate Light"/>
              </a:rPr>
              <a:t>deployed</a:t>
            </a:r>
            <a:r>
              <a:rPr lang="de-AT" sz="2800">
                <a:latin typeface="EYInterstate Light"/>
              </a:rPr>
              <a:t> </a:t>
            </a:r>
            <a:r>
              <a:rPr lang="de-AT" sz="2800" err="1">
                <a:latin typeface="EYInterstate Light"/>
              </a:rPr>
              <a:t>using</a:t>
            </a:r>
            <a:r>
              <a:rPr lang="de-AT" sz="2800">
                <a:latin typeface="EYInterstate Light"/>
              </a:rPr>
              <a:t> </a:t>
            </a:r>
            <a:r>
              <a:rPr lang="de-AT" sz="2800" b="1">
                <a:latin typeface="EYInterstate Light"/>
              </a:rPr>
              <a:t>Dash</a:t>
            </a:r>
            <a:r>
              <a:rPr lang="de-AT" sz="2800">
                <a:latin typeface="EYInterstate Light"/>
              </a:rPr>
              <a:t>, a </a:t>
            </a:r>
            <a:r>
              <a:rPr lang="de-AT" sz="2800" err="1">
                <a:latin typeface="EYInterstate Light"/>
              </a:rPr>
              <a:t>framework</a:t>
            </a:r>
            <a:r>
              <a:rPr lang="de-AT" sz="2800">
                <a:latin typeface="EYInterstate Light"/>
              </a:rPr>
              <a:t> in Python </a:t>
            </a:r>
            <a:r>
              <a:rPr lang="de-AT" sz="2800" dirty="0" err="1">
                <a:latin typeface="EYInterstate Light"/>
              </a:rPr>
              <a:t>for</a:t>
            </a:r>
            <a:r>
              <a:rPr lang="de-AT" sz="2800" dirty="0">
                <a:latin typeface="EYInterstate Light"/>
              </a:rPr>
              <a:t> </a:t>
            </a:r>
            <a:r>
              <a:rPr lang="de-AT" sz="2800" dirty="0" err="1">
                <a:latin typeface="EYInterstate Light"/>
              </a:rPr>
              <a:t>rapidly</a:t>
            </a:r>
            <a:r>
              <a:rPr lang="de-AT" sz="2800" dirty="0">
                <a:latin typeface="EYInterstate Light"/>
              </a:rPr>
              <a:t> </a:t>
            </a:r>
            <a:r>
              <a:rPr lang="de-AT" sz="2800" dirty="0" err="1">
                <a:latin typeface="EYInterstate Light"/>
              </a:rPr>
              <a:t>building</a:t>
            </a:r>
            <a:r>
              <a:rPr lang="de-AT" sz="2800" dirty="0">
                <a:latin typeface="EYInterstate Light"/>
              </a:rPr>
              <a:t> </a:t>
            </a:r>
            <a:r>
              <a:rPr lang="de-AT" sz="2800" dirty="0" err="1">
                <a:latin typeface="EYInterstate Light"/>
              </a:rPr>
              <a:t>data</a:t>
            </a:r>
            <a:r>
              <a:rPr lang="de-AT" sz="2800" dirty="0">
                <a:latin typeface="EYInterstate Light"/>
              </a:rPr>
              <a:t> </a:t>
            </a:r>
            <a:r>
              <a:rPr lang="de-AT" sz="2800" err="1">
                <a:latin typeface="EYInterstate Light"/>
              </a:rPr>
              <a:t>apps</a:t>
            </a:r>
            <a:endParaRPr lang="de-AT" sz="2800">
              <a:latin typeface="EYInterstate Light"/>
            </a:endParaRPr>
          </a:p>
          <a:p>
            <a:pPr marL="342900" indent="-342900">
              <a:buChar char="•"/>
            </a:pPr>
            <a:endParaRPr lang="de-AT" sz="2800">
              <a:solidFill>
                <a:srgbClr val="ECECEC"/>
              </a:solidFill>
              <a:latin typeface="EYInterstate Light"/>
            </a:endParaRPr>
          </a:p>
          <a:p>
            <a:pPr marL="342900" indent="-342900">
              <a:buChar char="•"/>
            </a:pPr>
            <a:r>
              <a:rPr lang="de-AT" sz="2800" err="1">
                <a:solidFill>
                  <a:srgbClr val="ECECEC"/>
                </a:solidFill>
                <a:latin typeface="EYInterstate Light"/>
              </a:rPr>
              <a:t>Result</a:t>
            </a:r>
            <a:r>
              <a:rPr lang="de-AT" sz="2800" dirty="0">
                <a:solidFill>
                  <a:srgbClr val="ECECEC"/>
                </a:solidFill>
                <a:latin typeface="EYInterstate Light"/>
              </a:rPr>
              <a:t>: </a:t>
            </a:r>
            <a:r>
              <a:rPr lang="de-AT" sz="2800" dirty="0" err="1">
                <a:solidFill>
                  <a:srgbClr val="ECECEC"/>
                </a:solidFill>
                <a:latin typeface="EYInterstate Light"/>
              </a:rPr>
              <a:t>interactive</a:t>
            </a:r>
            <a:r>
              <a:rPr lang="de-AT" sz="2800" dirty="0">
                <a:solidFill>
                  <a:srgbClr val="ECECEC"/>
                </a:solidFill>
                <a:latin typeface="EYInterstate Light"/>
              </a:rPr>
              <a:t>, web-</a:t>
            </a:r>
            <a:r>
              <a:rPr lang="de-AT" sz="2800" dirty="0" err="1">
                <a:solidFill>
                  <a:srgbClr val="ECECEC"/>
                </a:solidFill>
                <a:latin typeface="EYInterstate Light"/>
              </a:rPr>
              <a:t>based</a:t>
            </a:r>
            <a:r>
              <a:rPr lang="de-AT" sz="2800" dirty="0">
                <a:solidFill>
                  <a:srgbClr val="ECECEC"/>
                </a:solidFill>
                <a:latin typeface="EYInterstate Light"/>
              </a:rPr>
              <a:t> </a:t>
            </a:r>
            <a:r>
              <a:rPr lang="de-AT" sz="2800" dirty="0" err="1">
                <a:solidFill>
                  <a:srgbClr val="ECECEC"/>
                </a:solidFill>
                <a:latin typeface="EYInterstate Light"/>
              </a:rPr>
              <a:t>dashboards</a:t>
            </a:r>
            <a:endParaRPr lang="de-AT" sz="2800">
              <a:solidFill>
                <a:srgbClr val="ECECEC"/>
              </a:solidFill>
              <a:latin typeface="EYInterstate Light"/>
            </a:endParaRPr>
          </a:p>
          <a:p>
            <a:pPr marL="614045" lvl="1" indent="-342900">
              <a:buFont typeface="Courier New" pitchFamily="34" charset="0"/>
              <a:buChar char="o"/>
            </a:pPr>
            <a:r>
              <a:rPr lang="de-AT" sz="2800">
                <a:solidFill>
                  <a:srgbClr val="ECECEC"/>
                </a:solidFill>
                <a:latin typeface="EYInterstate Light"/>
              </a:rPr>
              <a:t>Graphs </a:t>
            </a:r>
            <a:r>
              <a:rPr lang="de-AT" sz="2800" dirty="0" err="1">
                <a:solidFill>
                  <a:srgbClr val="ECECEC"/>
                </a:solidFill>
                <a:latin typeface="EYInterstate Light"/>
              </a:rPr>
              <a:t>change</a:t>
            </a:r>
            <a:r>
              <a:rPr lang="de-AT" sz="2800">
                <a:solidFill>
                  <a:srgbClr val="ECECEC"/>
                </a:solidFill>
                <a:latin typeface="EYInterstate Light"/>
              </a:rPr>
              <a:t> </a:t>
            </a:r>
            <a:r>
              <a:rPr lang="de-AT" sz="2800" dirty="0" err="1">
                <a:solidFill>
                  <a:srgbClr val="ECECEC"/>
                </a:solidFill>
                <a:latin typeface="EYInterstate Light"/>
              </a:rPr>
              <a:t>based</a:t>
            </a:r>
            <a:r>
              <a:rPr lang="de-AT" sz="2800">
                <a:solidFill>
                  <a:srgbClr val="ECECEC"/>
                </a:solidFill>
                <a:latin typeface="EYInterstate Light"/>
              </a:rPr>
              <a:t> on </a:t>
            </a:r>
            <a:r>
              <a:rPr lang="de-AT" sz="2800" dirty="0" err="1">
                <a:solidFill>
                  <a:srgbClr val="ECECEC"/>
                </a:solidFill>
                <a:latin typeface="EYInterstate Light"/>
              </a:rPr>
              <a:t>selection</a:t>
            </a:r>
            <a:r>
              <a:rPr lang="de-AT" sz="2800">
                <a:solidFill>
                  <a:srgbClr val="ECECEC"/>
                </a:solidFill>
                <a:latin typeface="EYInterstate Light"/>
              </a:rPr>
              <a:t> </a:t>
            </a:r>
            <a:endParaRPr lang="de-AT" sz="2800">
              <a:solidFill>
                <a:srgbClr val="ECECEC"/>
              </a:solidFill>
            </a:endParaRPr>
          </a:p>
          <a:p>
            <a:pPr marL="614045" lvl="1" indent="-342900">
              <a:buFont typeface="Courier New" pitchFamily="34" charset="0"/>
              <a:buChar char="o"/>
            </a:pPr>
            <a:r>
              <a:rPr lang="de-AT" sz="2800">
                <a:solidFill>
                  <a:srgbClr val="ECECEC"/>
                </a:solidFill>
                <a:latin typeface="EYInterstate Light"/>
              </a:rPr>
              <a:t>User </a:t>
            </a:r>
            <a:r>
              <a:rPr lang="de-AT" sz="2800" err="1">
                <a:solidFill>
                  <a:srgbClr val="ECECEC"/>
                </a:solidFill>
                <a:latin typeface="EYInterstate Light"/>
              </a:rPr>
              <a:t>can</a:t>
            </a:r>
            <a:r>
              <a:rPr lang="de-AT" sz="2800">
                <a:solidFill>
                  <a:srgbClr val="ECECEC"/>
                </a:solidFill>
                <a:latin typeface="EYInterstate Light"/>
              </a:rPr>
              <a:t> </a:t>
            </a:r>
            <a:r>
              <a:rPr lang="de-AT" sz="2800" err="1">
                <a:solidFill>
                  <a:srgbClr val="ECECEC"/>
                </a:solidFill>
                <a:latin typeface="EYInterstate Light"/>
              </a:rPr>
              <a:t>decide</a:t>
            </a:r>
            <a:r>
              <a:rPr lang="de-AT" sz="2800">
                <a:solidFill>
                  <a:srgbClr val="ECECEC"/>
                </a:solidFill>
                <a:latin typeface="EYInterstate Light"/>
              </a:rPr>
              <a:t> on </a:t>
            </a:r>
            <a:r>
              <a:rPr lang="de-AT" sz="2800" err="1">
                <a:solidFill>
                  <a:srgbClr val="ECECEC"/>
                </a:solidFill>
                <a:latin typeface="EYInterstate Light"/>
              </a:rPr>
              <a:t>filters</a:t>
            </a:r>
            <a:r>
              <a:rPr lang="de-AT" sz="2800">
                <a:solidFill>
                  <a:srgbClr val="ECECEC"/>
                </a:solidFill>
                <a:latin typeface="EYInterstate Light"/>
              </a:rPr>
              <a:t> and </a:t>
            </a:r>
            <a:r>
              <a:rPr lang="de-AT" sz="2800" err="1">
                <a:solidFill>
                  <a:srgbClr val="ECECEC"/>
                </a:solidFill>
                <a:latin typeface="EYInterstate Light"/>
              </a:rPr>
              <a:t>refine</a:t>
            </a:r>
            <a:r>
              <a:rPr lang="de-AT" sz="2800">
                <a:solidFill>
                  <a:srgbClr val="ECECEC"/>
                </a:solidFill>
                <a:latin typeface="EYInterstate Light"/>
              </a:rPr>
              <a:t> </a:t>
            </a:r>
            <a:r>
              <a:rPr lang="de-AT" sz="2800" err="1">
                <a:solidFill>
                  <a:srgbClr val="ECECEC"/>
                </a:solidFill>
                <a:latin typeface="EYInterstate Light"/>
              </a:rPr>
              <a:t>their</a:t>
            </a:r>
            <a:r>
              <a:rPr lang="de-AT" sz="2800">
                <a:solidFill>
                  <a:srgbClr val="ECECEC"/>
                </a:solidFill>
                <a:latin typeface="EYInterstate Light"/>
              </a:rPr>
              <a:t> </a:t>
            </a:r>
            <a:r>
              <a:rPr lang="de-AT" sz="2800" err="1">
                <a:solidFill>
                  <a:srgbClr val="ECECEC"/>
                </a:solidFill>
                <a:latin typeface="EYInterstate Light"/>
              </a:rPr>
              <a:t>results</a:t>
            </a:r>
            <a:r>
              <a:rPr lang="de-AT" sz="2800">
                <a:solidFill>
                  <a:srgbClr val="ECECEC"/>
                </a:solidFill>
                <a:latin typeface="EYInterstate Light"/>
              </a:rPr>
              <a:t> --&gt; </a:t>
            </a:r>
            <a:r>
              <a:rPr lang="de-AT" sz="2800" err="1">
                <a:solidFill>
                  <a:srgbClr val="ECECEC"/>
                </a:solidFill>
                <a:latin typeface="EYInterstate Light"/>
              </a:rPr>
              <a:t>Configure</a:t>
            </a:r>
            <a:r>
              <a:rPr lang="de-AT" sz="2800">
                <a:solidFill>
                  <a:srgbClr val="ECECEC"/>
                </a:solidFill>
                <a:latin typeface="EYInterstate Light"/>
              </a:rPr>
              <a:t> </a:t>
            </a:r>
            <a:r>
              <a:rPr lang="de-AT" sz="2800" err="1">
                <a:solidFill>
                  <a:srgbClr val="ECECEC"/>
                </a:solidFill>
                <a:latin typeface="EYInterstate Light"/>
              </a:rPr>
              <a:t>results</a:t>
            </a:r>
            <a:r>
              <a:rPr lang="de-AT" sz="2800">
                <a:solidFill>
                  <a:srgbClr val="ECECEC"/>
                </a:solidFill>
                <a:latin typeface="EYInterstate Light"/>
              </a:rPr>
              <a:t> </a:t>
            </a:r>
            <a:r>
              <a:rPr lang="de-AT" sz="2800" err="1">
                <a:solidFill>
                  <a:srgbClr val="ECECEC"/>
                </a:solidFill>
                <a:latin typeface="EYInterstate Light"/>
              </a:rPr>
              <a:t>based</a:t>
            </a:r>
            <a:r>
              <a:rPr lang="de-AT" sz="2800">
                <a:solidFill>
                  <a:srgbClr val="ECECEC"/>
                </a:solidFill>
                <a:latin typeface="EYInterstate Light"/>
              </a:rPr>
              <a:t> on </a:t>
            </a:r>
            <a:r>
              <a:rPr lang="de-AT" sz="2800" err="1">
                <a:solidFill>
                  <a:srgbClr val="ECECEC"/>
                </a:solidFill>
                <a:latin typeface="EYInterstate Light"/>
              </a:rPr>
              <a:t>interest</a:t>
            </a:r>
            <a:endParaRPr lang="de-AT" sz="2800" err="1">
              <a:solidFill>
                <a:srgbClr val="ECECEC"/>
              </a:solidFill>
            </a:endParaRPr>
          </a:p>
          <a:p>
            <a:endParaRPr lang="de-AT" sz="2800">
              <a:solidFill>
                <a:srgbClr val="ECECEC"/>
              </a:solidFill>
            </a:endParaRPr>
          </a:p>
          <a:p>
            <a:pPr marL="342900" indent="-342900">
              <a:buFont typeface="Arial" pitchFamily="34" charset="0"/>
              <a:buChar char="•"/>
            </a:pPr>
            <a:endParaRPr lang="de-AT" sz="2800">
              <a:solidFill>
                <a:srgbClr val="FFFFFF"/>
              </a:solidFill>
            </a:endParaRPr>
          </a:p>
        </p:txBody>
      </p:sp>
    </p:spTree>
    <p:extLst>
      <p:ext uri="{BB962C8B-B14F-4D97-AF65-F5344CB8AC3E}">
        <p14:creationId xmlns:p14="http://schemas.microsoft.com/office/powerpoint/2010/main" val="38945924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4294C2-4BC2-5B4F-8092-CB450AE7FE18}"/>
              </a:ext>
            </a:extLst>
          </p:cNvPr>
          <p:cNvSpPr>
            <a:spLocks noGrp="1"/>
          </p:cNvSpPr>
          <p:nvPr>
            <p:ph type="title"/>
          </p:nvPr>
        </p:nvSpPr>
        <p:spPr/>
        <p:txBody>
          <a:bodyPr/>
          <a:lstStyle/>
          <a:p>
            <a:r>
              <a:rPr lang="de-AT" dirty="0"/>
              <a:t>7. Visuals</a:t>
            </a:r>
          </a:p>
        </p:txBody>
      </p:sp>
      <p:sp>
        <p:nvSpPr>
          <p:cNvPr id="4" name="Foliennummernplatzhalter 3">
            <a:extLst>
              <a:ext uri="{FF2B5EF4-FFF2-40B4-BE49-F238E27FC236}">
                <a16:creationId xmlns:a16="http://schemas.microsoft.com/office/drawing/2014/main" id="{426DE6CB-4277-AF9A-5C81-5C9DBA973BE7}"/>
              </a:ext>
            </a:extLst>
          </p:cNvPr>
          <p:cNvSpPr>
            <a:spLocks noGrp="1"/>
          </p:cNvSpPr>
          <p:nvPr>
            <p:ph type="sldNum" sz="quarter" idx="12"/>
          </p:nvPr>
        </p:nvSpPr>
        <p:spPr/>
        <p:txBody>
          <a:bodyPr/>
          <a:lstStyle/>
          <a:p>
            <a:r>
              <a:rPr lang="en-US" noProof="0"/>
              <a:t>Page </a:t>
            </a:r>
            <a:fld id="{F1BC30E3-FFE5-4B91-AA19-87A149EBB9EE}" type="slidenum">
              <a:rPr lang="en-US" noProof="0" smtClean="0"/>
              <a:pPr/>
              <a:t>16</a:t>
            </a:fld>
            <a:endParaRPr lang="en-US" noProof="0" dirty="0"/>
          </a:p>
        </p:txBody>
      </p:sp>
      <p:sp>
        <p:nvSpPr>
          <p:cNvPr id="5" name="Textplatzhalter 4">
            <a:extLst>
              <a:ext uri="{FF2B5EF4-FFF2-40B4-BE49-F238E27FC236}">
                <a16:creationId xmlns:a16="http://schemas.microsoft.com/office/drawing/2014/main" id="{77239BB3-705B-90E9-402B-FCCD01E2663F}"/>
              </a:ext>
            </a:extLst>
          </p:cNvPr>
          <p:cNvSpPr>
            <a:spLocks noGrp="1"/>
          </p:cNvSpPr>
          <p:nvPr>
            <p:ph type="body" sz="quarter" idx="14"/>
          </p:nvPr>
        </p:nvSpPr>
        <p:spPr/>
        <p:txBody>
          <a:bodyPr vert="horz" lIns="0" tIns="0" rIns="0" bIns="0" rtlCol="0" anchor="t">
            <a:noAutofit/>
          </a:bodyPr>
          <a:lstStyle/>
          <a:p>
            <a:pPr marL="342900" indent="-342900">
              <a:buAutoNum type="arabicPeriod"/>
            </a:pPr>
            <a:r>
              <a:rPr lang="de-AT" err="1">
                <a:solidFill>
                  <a:srgbClr val="FFFFFF"/>
                </a:solidFill>
                <a:latin typeface="EYInterstate Light"/>
              </a:rPr>
              <a:t>Two</a:t>
            </a:r>
            <a:r>
              <a:rPr lang="de-AT">
                <a:solidFill>
                  <a:srgbClr val="FFFFFF"/>
                </a:solidFill>
                <a:latin typeface="EYInterstate Light"/>
              </a:rPr>
              <a:t> different </a:t>
            </a:r>
            <a:r>
              <a:rPr lang="de-AT" err="1">
                <a:solidFill>
                  <a:srgbClr val="FFFFFF"/>
                </a:solidFill>
                <a:latin typeface="EYInterstate Light"/>
              </a:rPr>
              <a:t>version</a:t>
            </a:r>
            <a:r>
              <a:rPr lang="de-AT">
                <a:solidFill>
                  <a:srgbClr val="FFFFFF"/>
                </a:solidFill>
                <a:latin typeface="EYInterstate Light"/>
              </a:rPr>
              <a:t> </a:t>
            </a:r>
            <a:r>
              <a:rPr lang="de-AT" err="1">
                <a:solidFill>
                  <a:srgbClr val="FFFFFF"/>
                </a:solidFill>
                <a:latin typeface="EYInterstate Light"/>
              </a:rPr>
              <a:t>of</a:t>
            </a:r>
            <a:r>
              <a:rPr lang="de-AT">
                <a:solidFill>
                  <a:srgbClr val="FFFFFF"/>
                </a:solidFill>
                <a:latin typeface="EYInterstate Light"/>
              </a:rPr>
              <a:t> </a:t>
            </a:r>
            <a:r>
              <a:rPr lang="de-AT" err="1">
                <a:solidFill>
                  <a:srgbClr val="FFFFFF"/>
                </a:solidFill>
                <a:latin typeface="EYInterstate Light"/>
              </a:rPr>
              <a:t>the</a:t>
            </a:r>
            <a:r>
              <a:rPr lang="de-AT">
                <a:solidFill>
                  <a:srgbClr val="FFFFFF"/>
                </a:solidFill>
                <a:latin typeface="EYInterstate Light"/>
              </a:rPr>
              <a:t> web </a:t>
            </a:r>
            <a:r>
              <a:rPr lang="de-AT" dirty="0" err="1">
                <a:solidFill>
                  <a:srgbClr val="FFFFFF"/>
                </a:solidFill>
                <a:latin typeface="EYInterstate Light"/>
              </a:rPr>
              <a:t>application</a:t>
            </a:r>
            <a:endParaRPr lang="de-AT" dirty="0">
              <a:solidFill>
                <a:srgbClr val="FFFFFF"/>
              </a:solidFill>
            </a:endParaRPr>
          </a:p>
          <a:p>
            <a:pPr marL="614045" lvl="1" indent="-342900">
              <a:buFont typeface="Courier New" pitchFamily="34" charset="0"/>
              <a:buChar char="o"/>
            </a:pPr>
            <a:r>
              <a:rPr lang="de-AT" err="1">
                <a:solidFill>
                  <a:srgbClr val="FFFFFF"/>
                </a:solidFill>
                <a:latin typeface="EYInterstate Light"/>
              </a:rPr>
              <a:t>Using</a:t>
            </a:r>
            <a:r>
              <a:rPr lang="de-AT">
                <a:solidFill>
                  <a:srgbClr val="FFFFFF"/>
                </a:solidFill>
                <a:latin typeface="EYInterstate Light"/>
              </a:rPr>
              <a:t> </a:t>
            </a:r>
            <a:r>
              <a:rPr lang="de-AT" err="1">
                <a:solidFill>
                  <a:srgbClr val="FFFFFF"/>
                </a:solidFill>
                <a:latin typeface="EYInterstate Light"/>
              </a:rPr>
              <a:t>mock</a:t>
            </a:r>
            <a:r>
              <a:rPr lang="de-AT">
                <a:solidFill>
                  <a:srgbClr val="FFFFFF"/>
                </a:solidFill>
                <a:latin typeface="EYInterstate Light"/>
              </a:rPr>
              <a:t> </a:t>
            </a:r>
            <a:r>
              <a:rPr lang="de-AT" dirty="0" err="1">
                <a:solidFill>
                  <a:srgbClr val="FFFFFF"/>
                </a:solidFill>
                <a:latin typeface="EYInterstate Light"/>
              </a:rPr>
              <a:t>data</a:t>
            </a:r>
            <a:endParaRPr lang="de-AT" dirty="0" err="1">
              <a:solidFill>
                <a:srgbClr val="FFFFFF"/>
              </a:solidFill>
            </a:endParaRPr>
          </a:p>
          <a:p>
            <a:pPr marL="614045" lvl="1" indent="-342900">
              <a:buFont typeface="Courier New" pitchFamily="34" charset="0"/>
              <a:buChar char="o"/>
            </a:pPr>
            <a:r>
              <a:rPr lang="de-AT" err="1">
                <a:solidFill>
                  <a:srgbClr val="FFFFFF"/>
                </a:solidFill>
                <a:latin typeface="EYInterstate Light"/>
              </a:rPr>
              <a:t>Using</a:t>
            </a:r>
            <a:r>
              <a:rPr lang="de-AT">
                <a:solidFill>
                  <a:srgbClr val="FFFFFF"/>
                </a:solidFill>
                <a:latin typeface="EYInterstate Light"/>
              </a:rPr>
              <a:t> </a:t>
            </a:r>
            <a:r>
              <a:rPr lang="de-AT" err="1">
                <a:solidFill>
                  <a:srgbClr val="FFFFFF"/>
                </a:solidFill>
                <a:latin typeface="EYInterstate Light"/>
              </a:rPr>
              <a:t>the</a:t>
            </a:r>
            <a:r>
              <a:rPr lang="de-AT">
                <a:solidFill>
                  <a:srgbClr val="FFFFFF"/>
                </a:solidFill>
                <a:latin typeface="EYInterstate Light"/>
              </a:rPr>
              <a:t> </a:t>
            </a:r>
            <a:r>
              <a:rPr lang="de-AT" err="1">
                <a:solidFill>
                  <a:srgbClr val="FFFFFF"/>
                </a:solidFill>
                <a:latin typeface="EYInterstate Light"/>
              </a:rPr>
              <a:t>outputs</a:t>
            </a:r>
            <a:r>
              <a:rPr lang="de-AT">
                <a:solidFill>
                  <a:srgbClr val="FFFFFF"/>
                </a:solidFill>
                <a:latin typeface="EYInterstate Light"/>
              </a:rPr>
              <a:t> </a:t>
            </a:r>
            <a:r>
              <a:rPr lang="de-AT" err="1">
                <a:solidFill>
                  <a:srgbClr val="FFFFFF"/>
                </a:solidFill>
                <a:latin typeface="EYInterstate Light"/>
              </a:rPr>
              <a:t>from</a:t>
            </a:r>
            <a:r>
              <a:rPr lang="de-AT">
                <a:solidFill>
                  <a:srgbClr val="FFFFFF"/>
                </a:solidFill>
                <a:latin typeface="EYInterstate Light"/>
              </a:rPr>
              <a:t> </a:t>
            </a:r>
            <a:r>
              <a:rPr lang="de-AT" err="1">
                <a:solidFill>
                  <a:srgbClr val="FFFFFF"/>
                </a:solidFill>
                <a:latin typeface="EYInterstate Light"/>
              </a:rPr>
              <a:t>our</a:t>
            </a:r>
            <a:r>
              <a:rPr lang="de-AT">
                <a:solidFill>
                  <a:srgbClr val="FFFFFF"/>
                </a:solidFill>
                <a:latin typeface="EYInterstate Light"/>
              </a:rPr>
              <a:t> </a:t>
            </a:r>
            <a:r>
              <a:rPr lang="de-AT" err="1">
                <a:solidFill>
                  <a:srgbClr val="FFFFFF"/>
                </a:solidFill>
                <a:latin typeface="EYInterstate Light"/>
              </a:rPr>
              <a:t>classification</a:t>
            </a:r>
            <a:endParaRPr lang="de-AT">
              <a:solidFill>
                <a:srgbClr val="FFFFFF"/>
              </a:solidFill>
              <a:latin typeface="EYInterstate Light"/>
            </a:endParaRPr>
          </a:p>
          <a:p>
            <a:pPr marL="854075" lvl="2" indent="-342900">
              <a:buFont typeface="Wingdings" pitchFamily="34" charset="0"/>
              <a:buChar char="§"/>
            </a:pPr>
            <a:r>
              <a:rPr lang="de-AT" err="1">
                <a:solidFill>
                  <a:srgbClr val="FFFFFF"/>
                </a:solidFill>
                <a:latin typeface="EYInterstate Light"/>
              </a:rPr>
              <a:t>Subset</a:t>
            </a:r>
            <a:r>
              <a:rPr lang="de-AT">
                <a:solidFill>
                  <a:srgbClr val="FFFFFF"/>
                </a:solidFill>
                <a:latin typeface="EYInterstate Light"/>
              </a:rPr>
              <a:t> </a:t>
            </a:r>
            <a:r>
              <a:rPr lang="de-AT" err="1">
                <a:solidFill>
                  <a:srgbClr val="FFFFFF"/>
                </a:solidFill>
                <a:latin typeface="EYInterstate Light"/>
              </a:rPr>
              <a:t>of</a:t>
            </a:r>
            <a:r>
              <a:rPr lang="de-AT">
                <a:solidFill>
                  <a:srgbClr val="FFFFFF"/>
                </a:solidFill>
                <a:latin typeface="EYInterstate Light"/>
              </a:rPr>
              <a:t> </a:t>
            </a:r>
            <a:r>
              <a:rPr lang="de-AT" err="1">
                <a:solidFill>
                  <a:srgbClr val="FFFFFF"/>
                </a:solidFill>
                <a:latin typeface="EYInterstate Light"/>
              </a:rPr>
              <a:t>data</a:t>
            </a:r>
            <a:r>
              <a:rPr lang="de-AT">
                <a:solidFill>
                  <a:srgbClr val="FFFFFF"/>
                </a:solidFill>
                <a:latin typeface="EYInterstate Light"/>
              </a:rPr>
              <a:t> (</a:t>
            </a:r>
            <a:r>
              <a:rPr lang="de-AT" err="1">
                <a:solidFill>
                  <a:srgbClr val="FFFFFF"/>
                </a:solidFill>
                <a:latin typeface="EYInterstate Light"/>
              </a:rPr>
              <a:t>see</a:t>
            </a:r>
            <a:r>
              <a:rPr lang="de-AT">
                <a:solidFill>
                  <a:srgbClr val="FFFFFF"/>
                </a:solidFill>
                <a:latin typeface="EYInterstate Light"/>
              </a:rPr>
              <a:t> Slide 14 </a:t>
            </a:r>
            <a:r>
              <a:rPr lang="de-AT" dirty="0" err="1">
                <a:solidFill>
                  <a:srgbClr val="FFFFFF"/>
                </a:solidFill>
                <a:latin typeface="EYInterstate Light"/>
              </a:rPr>
              <a:t>Subset</a:t>
            </a:r>
            <a:r>
              <a:rPr lang="de-AT">
                <a:solidFill>
                  <a:srgbClr val="FFFFFF"/>
                </a:solidFill>
                <a:latin typeface="EYInterstate Light"/>
              </a:rPr>
              <a:t>)</a:t>
            </a:r>
            <a:endParaRPr lang="de-AT">
              <a:solidFill>
                <a:srgbClr val="FFFFFF"/>
              </a:solidFill>
            </a:endParaRPr>
          </a:p>
          <a:p>
            <a:pPr marL="71755"/>
            <a:endParaRPr lang="de-AT">
              <a:solidFill>
                <a:srgbClr val="FFFFFF"/>
              </a:solidFill>
            </a:endParaRPr>
          </a:p>
          <a:p>
            <a:pPr marL="71755"/>
            <a:r>
              <a:rPr lang="de-AT" u="sng" dirty="0" err="1">
                <a:solidFill>
                  <a:srgbClr val="FFFFFF"/>
                </a:solidFill>
                <a:latin typeface="EYInterstate Light"/>
              </a:rPr>
              <a:t>Steps</a:t>
            </a:r>
            <a:r>
              <a:rPr lang="de-AT" u="sng" dirty="0">
                <a:solidFill>
                  <a:srgbClr val="FFFFFF"/>
                </a:solidFill>
                <a:latin typeface="EYInterstate Light"/>
              </a:rPr>
              <a:t> in </a:t>
            </a:r>
            <a:r>
              <a:rPr lang="de-AT" u="sng" dirty="0" err="1">
                <a:solidFill>
                  <a:srgbClr val="FFFFFF"/>
                </a:solidFill>
                <a:latin typeface="EYInterstate Light"/>
              </a:rPr>
              <a:t>application</a:t>
            </a:r>
            <a:r>
              <a:rPr lang="de-AT" u="sng" dirty="0">
                <a:solidFill>
                  <a:srgbClr val="FFFFFF"/>
                </a:solidFill>
                <a:latin typeface="EYInterstate Light"/>
              </a:rPr>
              <a:t> </a:t>
            </a:r>
            <a:r>
              <a:rPr lang="de-AT" u="sng" dirty="0" err="1">
                <a:solidFill>
                  <a:srgbClr val="FFFFFF"/>
                </a:solidFill>
                <a:latin typeface="EYInterstate Light"/>
              </a:rPr>
              <a:t>using</a:t>
            </a:r>
            <a:r>
              <a:rPr lang="de-AT" u="sng" dirty="0">
                <a:solidFill>
                  <a:srgbClr val="FFFFFF"/>
                </a:solidFill>
                <a:latin typeface="EYInterstate Light"/>
              </a:rPr>
              <a:t> </a:t>
            </a:r>
            <a:r>
              <a:rPr lang="de-AT" u="sng" dirty="0" err="1">
                <a:solidFill>
                  <a:srgbClr val="FFFFFF"/>
                </a:solidFill>
                <a:latin typeface="EYInterstate Light"/>
              </a:rPr>
              <a:t>outputs</a:t>
            </a:r>
            <a:r>
              <a:rPr lang="de-AT" u="sng" dirty="0">
                <a:solidFill>
                  <a:srgbClr val="FFFFFF"/>
                </a:solidFill>
                <a:latin typeface="EYInterstate Light"/>
              </a:rPr>
              <a:t> </a:t>
            </a:r>
            <a:r>
              <a:rPr lang="de-AT" u="sng" dirty="0" err="1">
                <a:solidFill>
                  <a:srgbClr val="FFFFFF"/>
                </a:solidFill>
                <a:latin typeface="EYInterstate Light"/>
              </a:rPr>
              <a:t>from</a:t>
            </a:r>
            <a:r>
              <a:rPr lang="de-AT" u="sng" dirty="0">
                <a:solidFill>
                  <a:srgbClr val="FFFFFF"/>
                </a:solidFill>
                <a:latin typeface="EYInterstate Light"/>
              </a:rPr>
              <a:t> </a:t>
            </a:r>
            <a:r>
              <a:rPr lang="de-AT" u="sng" dirty="0" err="1">
                <a:solidFill>
                  <a:srgbClr val="FFFFFF"/>
                </a:solidFill>
                <a:latin typeface="EYInterstate Light"/>
              </a:rPr>
              <a:t>classification</a:t>
            </a:r>
            <a:endParaRPr lang="de-AT" u="sng">
              <a:solidFill>
                <a:srgbClr val="FFFFFF"/>
              </a:solidFill>
            </a:endParaRPr>
          </a:p>
          <a:p>
            <a:pPr marL="528955" indent="-457200">
              <a:buAutoNum type="arabicPeriod"/>
            </a:pPr>
            <a:r>
              <a:rPr lang="de-AT" err="1">
                <a:solidFill>
                  <a:srgbClr val="FFFFFF"/>
                </a:solidFill>
                <a:latin typeface="EYInterstate Light"/>
              </a:rPr>
              <a:t>Consolidate</a:t>
            </a:r>
            <a:r>
              <a:rPr lang="de-AT">
                <a:solidFill>
                  <a:srgbClr val="FFFFFF"/>
                </a:solidFill>
                <a:latin typeface="EYInterstate Light"/>
              </a:rPr>
              <a:t> </a:t>
            </a:r>
            <a:r>
              <a:rPr lang="de-AT" dirty="0" err="1">
                <a:solidFill>
                  <a:srgbClr val="FFFFFF"/>
                </a:solidFill>
                <a:latin typeface="EYInterstate Light"/>
              </a:rPr>
              <a:t>results</a:t>
            </a:r>
            <a:r>
              <a:rPr lang="de-AT">
                <a:solidFill>
                  <a:srgbClr val="FFFFFF"/>
                </a:solidFill>
                <a:latin typeface="EYInterstate Light"/>
              </a:rPr>
              <a:t> </a:t>
            </a:r>
            <a:r>
              <a:rPr lang="de-AT" dirty="0" err="1">
                <a:solidFill>
                  <a:srgbClr val="FFFFFF"/>
                </a:solidFill>
                <a:latin typeface="EYInterstate Light"/>
              </a:rPr>
              <a:t>from</a:t>
            </a:r>
            <a:r>
              <a:rPr lang="de-AT">
                <a:solidFill>
                  <a:srgbClr val="FFFFFF"/>
                </a:solidFill>
                <a:latin typeface="EYInterstate Light"/>
              </a:rPr>
              <a:t> </a:t>
            </a:r>
            <a:r>
              <a:rPr lang="de-AT" dirty="0" err="1">
                <a:solidFill>
                  <a:srgbClr val="FFFFFF"/>
                </a:solidFill>
                <a:latin typeface="EYInterstate Light"/>
              </a:rPr>
              <a:t>json</a:t>
            </a:r>
            <a:endParaRPr lang="de-AT" err="1">
              <a:solidFill>
                <a:srgbClr val="FFFFFF"/>
              </a:solidFill>
            </a:endParaRPr>
          </a:p>
          <a:p>
            <a:pPr marL="800100" lvl="1" indent="-457200">
              <a:buFont typeface="Courier New"/>
              <a:buChar char="o"/>
            </a:pPr>
            <a:r>
              <a:rPr lang="de-AT">
                <a:solidFill>
                  <a:srgbClr val="FFFFFF"/>
                </a:solidFill>
                <a:latin typeface="EYInterstate Light"/>
              </a:rPr>
              <a:t>Output </a:t>
            </a:r>
            <a:r>
              <a:rPr lang="de-AT" err="1">
                <a:solidFill>
                  <a:srgbClr val="FFFFFF"/>
                </a:solidFill>
                <a:latin typeface="EYInterstate Light"/>
              </a:rPr>
              <a:t>are</a:t>
            </a:r>
            <a:r>
              <a:rPr lang="de-AT">
                <a:solidFill>
                  <a:srgbClr val="FFFFFF"/>
                </a:solidFill>
                <a:latin typeface="EYInterstate Light"/>
              </a:rPr>
              <a:t> multiple </a:t>
            </a:r>
            <a:r>
              <a:rPr lang="de-AT" err="1">
                <a:solidFill>
                  <a:srgbClr val="FFFFFF"/>
                </a:solidFill>
                <a:latin typeface="EYInterstate Light"/>
              </a:rPr>
              <a:t>json</a:t>
            </a:r>
            <a:r>
              <a:rPr lang="de-AT">
                <a:solidFill>
                  <a:srgbClr val="FFFFFF"/>
                </a:solidFill>
                <a:latin typeface="EYInterstate Light"/>
              </a:rPr>
              <a:t>-files </a:t>
            </a:r>
            <a:r>
              <a:rPr lang="de-AT" err="1">
                <a:solidFill>
                  <a:srgbClr val="FFFFFF"/>
                </a:solidFill>
                <a:latin typeface="EYInterstate Light"/>
              </a:rPr>
              <a:t>which</a:t>
            </a:r>
            <a:r>
              <a:rPr lang="de-AT">
                <a:solidFill>
                  <a:srgbClr val="FFFFFF"/>
                </a:solidFill>
                <a:latin typeface="EYInterstate Light"/>
              </a:rPr>
              <a:t> </a:t>
            </a:r>
            <a:r>
              <a:rPr lang="de-AT" err="1">
                <a:solidFill>
                  <a:srgbClr val="FFFFFF"/>
                </a:solidFill>
                <a:latin typeface="EYInterstate Light"/>
              </a:rPr>
              <a:t>are</a:t>
            </a:r>
            <a:r>
              <a:rPr lang="de-AT">
                <a:solidFill>
                  <a:srgbClr val="FFFFFF"/>
                </a:solidFill>
                <a:latin typeface="EYInterstate Light"/>
              </a:rPr>
              <a:t> </a:t>
            </a:r>
            <a:r>
              <a:rPr lang="de-AT" dirty="0" err="1">
                <a:solidFill>
                  <a:srgbClr val="FFFFFF"/>
                </a:solidFill>
                <a:latin typeface="EYInterstate Light"/>
              </a:rPr>
              <a:t>stored</a:t>
            </a:r>
            <a:r>
              <a:rPr lang="de-AT">
                <a:solidFill>
                  <a:srgbClr val="FFFFFF"/>
                </a:solidFill>
                <a:latin typeface="EYInterstate Light"/>
              </a:rPr>
              <a:t> in </a:t>
            </a:r>
            <a:r>
              <a:rPr lang="de-AT" dirty="0" err="1">
                <a:solidFill>
                  <a:srgbClr val="FFFFFF"/>
                </a:solidFill>
                <a:latin typeface="EYInterstate Light"/>
              </a:rPr>
              <a:t>one</a:t>
            </a:r>
            <a:r>
              <a:rPr lang="de-AT">
                <a:solidFill>
                  <a:srgbClr val="FFFFFF"/>
                </a:solidFill>
                <a:latin typeface="EYInterstate Light"/>
              </a:rPr>
              <a:t> </a:t>
            </a:r>
            <a:r>
              <a:rPr lang="de-AT" dirty="0" err="1">
                <a:solidFill>
                  <a:srgbClr val="FFFFFF"/>
                </a:solidFill>
                <a:latin typeface="EYInterstate Light"/>
              </a:rPr>
              <a:t>folder</a:t>
            </a:r>
            <a:endParaRPr lang="de-AT" dirty="0" err="1">
              <a:solidFill>
                <a:srgbClr val="FFFFFF"/>
              </a:solidFill>
            </a:endParaRPr>
          </a:p>
          <a:p>
            <a:pPr marL="800100" lvl="1" indent="-457200">
              <a:buFont typeface="Courier New"/>
              <a:buChar char="o"/>
            </a:pPr>
            <a:r>
              <a:rPr lang="de-AT" err="1">
                <a:solidFill>
                  <a:srgbClr val="FFFFFF"/>
                </a:solidFill>
                <a:latin typeface="EYInterstate Light"/>
              </a:rPr>
              <a:t>From</a:t>
            </a:r>
            <a:r>
              <a:rPr lang="de-AT">
                <a:solidFill>
                  <a:srgbClr val="FFFFFF"/>
                </a:solidFill>
                <a:latin typeface="EYInterstate Light"/>
              </a:rPr>
              <a:t> </a:t>
            </a:r>
            <a:r>
              <a:rPr lang="de-AT" err="1">
                <a:solidFill>
                  <a:srgbClr val="FFFFFF"/>
                </a:solidFill>
                <a:latin typeface="EYInterstate Light"/>
              </a:rPr>
              <a:t>this</a:t>
            </a:r>
            <a:r>
              <a:rPr lang="de-AT">
                <a:solidFill>
                  <a:srgbClr val="FFFFFF"/>
                </a:solidFill>
                <a:latin typeface="EYInterstate Light"/>
              </a:rPr>
              <a:t> </a:t>
            </a:r>
            <a:r>
              <a:rPr lang="de-AT" err="1">
                <a:solidFill>
                  <a:srgbClr val="FFFFFF"/>
                </a:solidFill>
                <a:latin typeface="EYInterstate Light"/>
              </a:rPr>
              <a:t>folder</a:t>
            </a:r>
            <a:r>
              <a:rPr lang="de-AT">
                <a:solidFill>
                  <a:srgbClr val="FFFFFF"/>
                </a:solidFill>
                <a:latin typeface="EYInterstate Light"/>
              </a:rPr>
              <a:t> all </a:t>
            </a:r>
            <a:r>
              <a:rPr lang="de-AT" err="1">
                <a:solidFill>
                  <a:srgbClr val="FFFFFF"/>
                </a:solidFill>
                <a:latin typeface="EYInterstate Light"/>
              </a:rPr>
              <a:t>files</a:t>
            </a:r>
            <a:r>
              <a:rPr lang="de-AT">
                <a:solidFill>
                  <a:srgbClr val="FFFFFF"/>
                </a:solidFill>
                <a:latin typeface="EYInterstate Light"/>
              </a:rPr>
              <a:t> </a:t>
            </a:r>
            <a:r>
              <a:rPr lang="de-AT" err="1">
                <a:solidFill>
                  <a:srgbClr val="FFFFFF"/>
                </a:solidFill>
                <a:latin typeface="EYInterstate Light"/>
              </a:rPr>
              <a:t>are</a:t>
            </a:r>
            <a:r>
              <a:rPr lang="de-AT">
                <a:solidFill>
                  <a:srgbClr val="FFFFFF"/>
                </a:solidFill>
                <a:latin typeface="EYInterstate Light"/>
              </a:rPr>
              <a:t> </a:t>
            </a:r>
            <a:r>
              <a:rPr lang="de-AT" err="1">
                <a:solidFill>
                  <a:srgbClr val="FFFFFF"/>
                </a:solidFill>
                <a:latin typeface="EYInterstate Light"/>
              </a:rPr>
              <a:t>added</a:t>
            </a:r>
            <a:r>
              <a:rPr lang="de-AT">
                <a:solidFill>
                  <a:srgbClr val="FFFFFF"/>
                </a:solidFill>
                <a:latin typeface="EYInterstate Light"/>
              </a:rPr>
              <a:t> </a:t>
            </a:r>
            <a:r>
              <a:rPr lang="de-AT" err="1">
                <a:solidFill>
                  <a:srgbClr val="FFFFFF"/>
                </a:solidFill>
                <a:latin typeface="EYInterstate Light"/>
              </a:rPr>
              <a:t>into</a:t>
            </a:r>
            <a:r>
              <a:rPr lang="de-AT">
                <a:solidFill>
                  <a:srgbClr val="FFFFFF"/>
                </a:solidFill>
                <a:latin typeface="EYInterstate Light"/>
              </a:rPr>
              <a:t> </a:t>
            </a:r>
            <a:r>
              <a:rPr lang="de-AT" err="1">
                <a:solidFill>
                  <a:srgbClr val="FFFFFF"/>
                </a:solidFill>
                <a:latin typeface="EYInterstate Light"/>
              </a:rPr>
              <a:t>one</a:t>
            </a:r>
            <a:r>
              <a:rPr lang="de-AT">
                <a:solidFill>
                  <a:srgbClr val="FFFFFF"/>
                </a:solidFill>
                <a:latin typeface="EYInterstate Light"/>
              </a:rPr>
              <a:t> </a:t>
            </a:r>
            <a:r>
              <a:rPr lang="de-AT" err="1">
                <a:solidFill>
                  <a:srgbClr val="FFFFFF"/>
                </a:solidFill>
                <a:latin typeface="EYInterstate Light"/>
              </a:rPr>
              <a:t>long</a:t>
            </a:r>
            <a:r>
              <a:rPr lang="de-AT">
                <a:solidFill>
                  <a:srgbClr val="FFFFFF"/>
                </a:solidFill>
                <a:latin typeface="EYInterstate Light"/>
              </a:rPr>
              <a:t> </a:t>
            </a:r>
            <a:r>
              <a:rPr lang="de-AT" err="1">
                <a:solidFill>
                  <a:srgbClr val="FFFFFF"/>
                </a:solidFill>
                <a:latin typeface="EYInterstate Light"/>
              </a:rPr>
              <a:t>json</a:t>
            </a:r>
            <a:r>
              <a:rPr lang="de-AT">
                <a:solidFill>
                  <a:srgbClr val="FFFFFF"/>
                </a:solidFill>
                <a:latin typeface="EYInterstate Light"/>
              </a:rPr>
              <a:t> </a:t>
            </a:r>
            <a:r>
              <a:rPr lang="de-AT" dirty="0" err="1">
                <a:solidFill>
                  <a:srgbClr val="FFFFFF"/>
                </a:solidFill>
                <a:latin typeface="EYInterstate Light"/>
              </a:rPr>
              <a:t>file</a:t>
            </a:r>
            <a:endParaRPr lang="de-AT" dirty="0" err="1">
              <a:solidFill>
                <a:srgbClr val="FFFFFF"/>
              </a:solidFill>
            </a:endParaRPr>
          </a:p>
          <a:p>
            <a:pPr marL="528955" indent="-457200">
              <a:buAutoNum type="arabicPeriod"/>
            </a:pPr>
            <a:r>
              <a:rPr lang="de-AT">
                <a:solidFill>
                  <a:srgbClr val="FFFFFF"/>
                </a:solidFill>
                <a:latin typeface="EYInterstate Light"/>
              </a:rPr>
              <a:t>Transform </a:t>
            </a:r>
            <a:r>
              <a:rPr lang="de-AT" err="1">
                <a:solidFill>
                  <a:srgbClr val="FFFFFF"/>
                </a:solidFill>
                <a:latin typeface="EYInterstate Light"/>
              </a:rPr>
              <a:t>json</a:t>
            </a:r>
            <a:r>
              <a:rPr lang="de-AT">
                <a:solidFill>
                  <a:srgbClr val="FFFFFF"/>
                </a:solidFill>
                <a:latin typeface="EYInterstate Light"/>
              </a:rPr>
              <a:t> </a:t>
            </a:r>
            <a:r>
              <a:rPr lang="de-AT" err="1">
                <a:solidFill>
                  <a:srgbClr val="FFFFFF"/>
                </a:solidFill>
                <a:latin typeface="EYInterstate Light"/>
              </a:rPr>
              <a:t>into</a:t>
            </a:r>
            <a:r>
              <a:rPr lang="de-AT">
                <a:solidFill>
                  <a:srgbClr val="FFFFFF"/>
                </a:solidFill>
                <a:latin typeface="EYInterstate Light"/>
              </a:rPr>
              <a:t> a </a:t>
            </a:r>
            <a:r>
              <a:rPr lang="de-AT" err="1">
                <a:solidFill>
                  <a:srgbClr val="FFFFFF"/>
                </a:solidFill>
                <a:latin typeface="EYInterstate Light"/>
              </a:rPr>
              <a:t>dataframe</a:t>
            </a:r>
            <a:endParaRPr lang="de-AT" err="1">
              <a:solidFill>
                <a:srgbClr val="FFFFFF"/>
              </a:solidFill>
            </a:endParaRPr>
          </a:p>
          <a:p>
            <a:pPr marL="528955" indent="-457200">
              <a:buAutoNum type="arabicPeriod"/>
            </a:pPr>
            <a:r>
              <a:rPr lang="de-AT">
                <a:solidFill>
                  <a:srgbClr val="FFFFFF"/>
                </a:solidFill>
                <a:latin typeface="EYInterstate Light"/>
              </a:rPr>
              <a:t>Dataframe </a:t>
            </a:r>
            <a:r>
              <a:rPr lang="de-AT" err="1">
                <a:solidFill>
                  <a:srgbClr val="FFFFFF"/>
                </a:solidFill>
                <a:latin typeface="EYInterstate Light"/>
              </a:rPr>
              <a:t>is</a:t>
            </a:r>
            <a:r>
              <a:rPr lang="de-AT">
                <a:solidFill>
                  <a:srgbClr val="FFFFFF"/>
                </a:solidFill>
                <a:latin typeface="EYInterstate Light"/>
              </a:rPr>
              <a:t> </a:t>
            </a:r>
            <a:r>
              <a:rPr lang="de-AT" err="1">
                <a:solidFill>
                  <a:srgbClr val="FFFFFF"/>
                </a:solidFill>
                <a:latin typeface="EYInterstate Light"/>
              </a:rPr>
              <a:t>basis</a:t>
            </a:r>
            <a:r>
              <a:rPr lang="de-AT">
                <a:solidFill>
                  <a:srgbClr val="FFFFFF"/>
                </a:solidFill>
                <a:latin typeface="EYInterstate Light"/>
              </a:rPr>
              <a:t> </a:t>
            </a:r>
            <a:r>
              <a:rPr lang="de-AT" err="1">
                <a:solidFill>
                  <a:srgbClr val="FFFFFF"/>
                </a:solidFill>
                <a:latin typeface="EYInterstate Light"/>
              </a:rPr>
              <a:t>for</a:t>
            </a:r>
            <a:r>
              <a:rPr lang="de-AT">
                <a:solidFill>
                  <a:srgbClr val="FFFFFF"/>
                </a:solidFill>
                <a:latin typeface="EYInterstate Light"/>
              </a:rPr>
              <a:t> </a:t>
            </a:r>
            <a:r>
              <a:rPr lang="de-AT" dirty="0" err="1">
                <a:solidFill>
                  <a:srgbClr val="FFFFFF"/>
                </a:solidFill>
                <a:latin typeface="EYInterstate Light"/>
              </a:rPr>
              <a:t>the</a:t>
            </a:r>
            <a:r>
              <a:rPr lang="de-AT">
                <a:solidFill>
                  <a:srgbClr val="FFFFFF"/>
                </a:solidFill>
                <a:latin typeface="EYInterstate Light"/>
              </a:rPr>
              <a:t> </a:t>
            </a:r>
            <a:r>
              <a:rPr lang="de-AT" dirty="0" err="1">
                <a:solidFill>
                  <a:srgbClr val="FFFFFF"/>
                </a:solidFill>
                <a:latin typeface="EYInterstate Light"/>
              </a:rPr>
              <a:t>visualizations</a:t>
            </a:r>
            <a:endParaRPr lang="de-AT" dirty="0" err="1">
              <a:solidFill>
                <a:srgbClr val="FFFFFF"/>
              </a:solidFill>
            </a:endParaRPr>
          </a:p>
          <a:p>
            <a:pPr marL="528955" indent="-457200">
              <a:buAutoNum type="arabicPeriod"/>
            </a:pPr>
            <a:r>
              <a:rPr lang="de-AT" err="1">
                <a:solidFill>
                  <a:srgbClr val="FFFFFF"/>
                </a:solidFill>
                <a:latin typeface="EYInterstate Light"/>
              </a:rPr>
              <a:t>Visualizations</a:t>
            </a:r>
            <a:r>
              <a:rPr lang="de-AT">
                <a:solidFill>
                  <a:srgbClr val="FFFFFF"/>
                </a:solidFill>
                <a:latin typeface="EYInterstate Light"/>
              </a:rPr>
              <a:t> </a:t>
            </a:r>
            <a:r>
              <a:rPr lang="de-AT" err="1">
                <a:solidFill>
                  <a:srgbClr val="FFFFFF"/>
                </a:solidFill>
                <a:latin typeface="EYInterstate Light"/>
              </a:rPr>
              <a:t>are</a:t>
            </a:r>
            <a:r>
              <a:rPr lang="de-AT">
                <a:solidFill>
                  <a:srgbClr val="FFFFFF"/>
                </a:solidFill>
                <a:latin typeface="EYInterstate Light"/>
              </a:rPr>
              <a:t> </a:t>
            </a:r>
            <a:r>
              <a:rPr lang="de-AT" err="1">
                <a:solidFill>
                  <a:srgbClr val="FFFFFF"/>
                </a:solidFill>
                <a:latin typeface="EYInterstate Light"/>
              </a:rPr>
              <a:t>reactive</a:t>
            </a:r>
            <a:r>
              <a:rPr lang="de-AT">
                <a:solidFill>
                  <a:srgbClr val="FFFFFF"/>
                </a:solidFill>
                <a:latin typeface="EYInterstate Light"/>
              </a:rPr>
              <a:t> </a:t>
            </a:r>
            <a:r>
              <a:rPr lang="de-AT" err="1">
                <a:solidFill>
                  <a:srgbClr val="FFFFFF"/>
                </a:solidFill>
                <a:latin typeface="EYInterstate Light"/>
              </a:rPr>
              <a:t>meaning</a:t>
            </a:r>
            <a:r>
              <a:rPr lang="de-AT">
                <a:solidFill>
                  <a:srgbClr val="FFFFFF"/>
                </a:solidFill>
                <a:latin typeface="EYInterstate Light"/>
              </a:rPr>
              <a:t> </a:t>
            </a:r>
            <a:r>
              <a:rPr lang="de-AT" err="1">
                <a:solidFill>
                  <a:srgbClr val="FFFFFF"/>
                </a:solidFill>
                <a:latin typeface="EYInterstate Light"/>
              </a:rPr>
              <a:t>users</a:t>
            </a:r>
            <a:r>
              <a:rPr lang="de-AT">
                <a:solidFill>
                  <a:srgbClr val="FFFFFF"/>
                </a:solidFill>
                <a:latin typeface="EYInterstate Light"/>
              </a:rPr>
              <a:t> </a:t>
            </a:r>
            <a:r>
              <a:rPr lang="de-AT" err="1">
                <a:solidFill>
                  <a:srgbClr val="FFFFFF"/>
                </a:solidFill>
                <a:latin typeface="EYInterstate Light"/>
              </a:rPr>
              <a:t>can</a:t>
            </a:r>
            <a:r>
              <a:rPr lang="de-AT">
                <a:solidFill>
                  <a:srgbClr val="FFFFFF"/>
                </a:solidFill>
                <a:latin typeface="EYInterstate Light"/>
              </a:rPr>
              <a:t> </a:t>
            </a:r>
            <a:r>
              <a:rPr lang="de-AT" err="1">
                <a:solidFill>
                  <a:srgbClr val="FFFFFF"/>
                </a:solidFill>
                <a:latin typeface="EYInterstate Light"/>
              </a:rPr>
              <a:t>filter</a:t>
            </a:r>
            <a:r>
              <a:rPr lang="de-AT">
                <a:solidFill>
                  <a:srgbClr val="FFFFFF"/>
                </a:solidFill>
                <a:latin typeface="EYInterstate Light"/>
              </a:rPr>
              <a:t> on </a:t>
            </a:r>
            <a:r>
              <a:rPr lang="de-AT" err="1">
                <a:solidFill>
                  <a:srgbClr val="FFFFFF"/>
                </a:solidFill>
                <a:latin typeface="EYInterstate Light"/>
              </a:rPr>
              <a:t>the</a:t>
            </a:r>
            <a:r>
              <a:rPr lang="de-AT">
                <a:solidFill>
                  <a:srgbClr val="FFFFFF"/>
                </a:solidFill>
                <a:latin typeface="EYInterstate Light"/>
              </a:rPr>
              <a:t> </a:t>
            </a:r>
            <a:r>
              <a:rPr lang="de-AT" err="1">
                <a:solidFill>
                  <a:srgbClr val="FFFFFF"/>
                </a:solidFill>
                <a:latin typeface="EYInterstate Light"/>
              </a:rPr>
              <a:t>right</a:t>
            </a:r>
            <a:r>
              <a:rPr lang="de-AT">
                <a:solidFill>
                  <a:srgbClr val="FFFFFF"/>
                </a:solidFill>
                <a:latin typeface="EYInterstate Light"/>
              </a:rPr>
              <a:t> </a:t>
            </a:r>
            <a:r>
              <a:rPr lang="de-AT" err="1">
                <a:solidFill>
                  <a:srgbClr val="FFFFFF"/>
                </a:solidFill>
                <a:latin typeface="EYInterstate Light"/>
              </a:rPr>
              <a:t>hand</a:t>
            </a:r>
            <a:r>
              <a:rPr lang="de-AT">
                <a:solidFill>
                  <a:srgbClr val="FFFFFF"/>
                </a:solidFill>
                <a:latin typeface="EYInterstate Light"/>
              </a:rPr>
              <a:t> </a:t>
            </a:r>
            <a:r>
              <a:rPr lang="de-AT" err="1">
                <a:solidFill>
                  <a:srgbClr val="FFFFFF"/>
                </a:solidFill>
                <a:latin typeface="EYInterstate Light"/>
              </a:rPr>
              <a:t>side</a:t>
            </a:r>
            <a:r>
              <a:rPr lang="de-AT">
                <a:solidFill>
                  <a:srgbClr val="FFFFFF"/>
                </a:solidFill>
                <a:latin typeface="EYInterstate Light"/>
              </a:rPr>
              <a:t> </a:t>
            </a:r>
            <a:r>
              <a:rPr lang="de-AT" err="1">
                <a:solidFill>
                  <a:srgbClr val="FFFFFF"/>
                </a:solidFill>
                <a:latin typeface="EYInterstate Light"/>
              </a:rPr>
              <a:t>for</a:t>
            </a:r>
            <a:r>
              <a:rPr lang="de-AT">
                <a:solidFill>
                  <a:srgbClr val="FFFFFF"/>
                </a:solidFill>
                <a:latin typeface="EYInterstate Light"/>
              </a:rPr>
              <a:t> </a:t>
            </a:r>
            <a:r>
              <a:rPr lang="de-AT" err="1">
                <a:solidFill>
                  <a:srgbClr val="FFFFFF"/>
                </a:solidFill>
                <a:latin typeface="EYInterstate Light"/>
              </a:rPr>
              <a:t>certain</a:t>
            </a:r>
            <a:r>
              <a:rPr lang="de-AT">
                <a:solidFill>
                  <a:srgbClr val="FFFFFF"/>
                </a:solidFill>
                <a:latin typeface="EYInterstate Light"/>
              </a:rPr>
              <a:t> variable and </a:t>
            </a:r>
            <a:r>
              <a:rPr lang="de-AT" err="1">
                <a:solidFill>
                  <a:srgbClr val="FFFFFF"/>
                </a:solidFill>
                <a:latin typeface="EYInterstate Light"/>
              </a:rPr>
              <a:t>graphs</a:t>
            </a:r>
            <a:r>
              <a:rPr lang="de-AT">
                <a:solidFill>
                  <a:srgbClr val="FFFFFF"/>
                </a:solidFill>
                <a:latin typeface="EYInterstate Light"/>
              </a:rPr>
              <a:t> </a:t>
            </a:r>
            <a:r>
              <a:rPr lang="de-AT" err="1">
                <a:solidFill>
                  <a:srgbClr val="FFFFFF"/>
                </a:solidFill>
                <a:latin typeface="EYInterstate Light"/>
              </a:rPr>
              <a:t>change</a:t>
            </a:r>
            <a:r>
              <a:rPr lang="de-AT">
                <a:solidFill>
                  <a:srgbClr val="FFFFFF"/>
                </a:solidFill>
                <a:latin typeface="EYInterstate Light"/>
              </a:rPr>
              <a:t> </a:t>
            </a:r>
            <a:r>
              <a:rPr lang="de-AT" err="1">
                <a:solidFill>
                  <a:srgbClr val="FFFFFF"/>
                </a:solidFill>
                <a:latin typeface="EYInterstate Light"/>
              </a:rPr>
              <a:t>accordingly</a:t>
            </a:r>
            <a:endParaRPr lang="de-AT" dirty="0">
              <a:solidFill>
                <a:srgbClr val="FFFFFF"/>
              </a:solidFill>
              <a:latin typeface="EYInterstate Light"/>
            </a:endParaRPr>
          </a:p>
          <a:p>
            <a:pPr marL="800100" lvl="1" indent="-457200">
              <a:buFont typeface="Courier New"/>
              <a:buChar char="o"/>
            </a:pPr>
            <a:endParaRPr lang="de-AT">
              <a:solidFill>
                <a:srgbClr val="FFFFFF"/>
              </a:solidFill>
            </a:endParaRPr>
          </a:p>
          <a:p>
            <a:pPr marL="528955" indent="-457200">
              <a:buAutoNum type="arabicPeriod"/>
            </a:pPr>
            <a:endParaRPr lang="de-AT">
              <a:solidFill>
                <a:srgbClr val="FFFFFF"/>
              </a:solidFill>
            </a:endParaRPr>
          </a:p>
          <a:p>
            <a:endParaRPr lang="de-AT">
              <a:solidFill>
                <a:srgbClr val="ECECEC"/>
              </a:solidFill>
            </a:endParaRPr>
          </a:p>
          <a:p>
            <a:pPr marL="342900" indent="-342900">
              <a:buAutoNum type="arabicPeriod"/>
            </a:pPr>
            <a:endParaRPr lang="de-AT">
              <a:solidFill>
                <a:srgbClr val="FFFFFF"/>
              </a:solidFill>
            </a:endParaRPr>
          </a:p>
        </p:txBody>
      </p:sp>
    </p:spTree>
    <p:extLst>
      <p:ext uri="{BB962C8B-B14F-4D97-AF65-F5344CB8AC3E}">
        <p14:creationId xmlns:p14="http://schemas.microsoft.com/office/powerpoint/2010/main" val="4585673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4294C2-4BC2-5B4F-8092-CB450AE7FE18}"/>
              </a:ext>
            </a:extLst>
          </p:cNvPr>
          <p:cNvSpPr>
            <a:spLocks noGrp="1"/>
          </p:cNvSpPr>
          <p:nvPr>
            <p:ph type="title"/>
          </p:nvPr>
        </p:nvSpPr>
        <p:spPr/>
        <p:txBody>
          <a:bodyPr/>
          <a:lstStyle/>
          <a:p>
            <a:r>
              <a:rPr lang="de-AT" dirty="0">
                <a:latin typeface="EYInterstate Light"/>
                <a:cs typeface="Arial"/>
              </a:rPr>
              <a:t>7. Visuals - Video</a:t>
            </a:r>
            <a:endParaRPr lang="de-AT" dirty="0"/>
          </a:p>
        </p:txBody>
      </p:sp>
      <p:sp>
        <p:nvSpPr>
          <p:cNvPr id="4" name="Foliennummernplatzhalter 3">
            <a:extLst>
              <a:ext uri="{FF2B5EF4-FFF2-40B4-BE49-F238E27FC236}">
                <a16:creationId xmlns:a16="http://schemas.microsoft.com/office/drawing/2014/main" id="{426DE6CB-4277-AF9A-5C81-5C9DBA973BE7}"/>
              </a:ext>
            </a:extLst>
          </p:cNvPr>
          <p:cNvSpPr>
            <a:spLocks noGrp="1"/>
          </p:cNvSpPr>
          <p:nvPr>
            <p:ph type="sldNum" sz="quarter" idx="12"/>
          </p:nvPr>
        </p:nvSpPr>
        <p:spPr/>
        <p:txBody>
          <a:bodyPr/>
          <a:lstStyle/>
          <a:p>
            <a:r>
              <a:rPr lang="en-US" noProof="0"/>
              <a:t>Page </a:t>
            </a:r>
            <a:fld id="{F1BC30E3-FFE5-4B91-AA19-87A149EBB9EE}" type="slidenum">
              <a:rPr lang="en-US" noProof="0" smtClean="0"/>
              <a:pPr/>
              <a:t>17</a:t>
            </a:fld>
            <a:endParaRPr lang="en-US" noProof="0" dirty="0"/>
          </a:p>
        </p:txBody>
      </p:sp>
      <p:pic>
        <p:nvPicPr>
          <p:cNvPr id="3" name="Recording_Visualization_Mockup">
            <a:hlinkClick r:id="" action="ppaction://media"/>
            <a:extLst>
              <a:ext uri="{FF2B5EF4-FFF2-40B4-BE49-F238E27FC236}">
                <a16:creationId xmlns:a16="http://schemas.microsoft.com/office/drawing/2014/main" id="{182B9805-081D-6CCB-FFEF-AA7A7157F4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73973" y="2175895"/>
            <a:ext cx="6263758" cy="3932883"/>
          </a:xfrm>
          <a:prstGeom prst="rect">
            <a:avLst/>
          </a:prstGeom>
        </p:spPr>
      </p:pic>
      <p:sp>
        <p:nvSpPr>
          <p:cNvPr id="5" name="TextBox 4">
            <a:extLst>
              <a:ext uri="{FF2B5EF4-FFF2-40B4-BE49-F238E27FC236}">
                <a16:creationId xmlns:a16="http://schemas.microsoft.com/office/drawing/2014/main" id="{2EE4D113-B43D-0138-504F-3A2057B8A14F}"/>
              </a:ext>
            </a:extLst>
          </p:cNvPr>
          <p:cNvSpPr txBox="1"/>
          <p:nvPr/>
        </p:nvSpPr>
        <p:spPr>
          <a:xfrm>
            <a:off x="637132" y="1213585"/>
            <a:ext cx="9263705" cy="646331"/>
          </a:xfrm>
          <a:prstGeom prst="rect">
            <a:avLst/>
          </a:prstGeom>
          <a:noFill/>
          <a:ln w="12700" cap="sq">
            <a:noFill/>
            <a:miter lim="800000"/>
          </a:ln>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defTabSz="685434">
              <a:spcAft>
                <a:spcPts val="600"/>
              </a:spcAft>
              <a:buClr>
                <a:srgbClr val="FFE600"/>
              </a:buClr>
              <a:buSzPct val="80000"/>
            </a:pPr>
            <a:r>
              <a:rPr lang="en-US" sz="1400" kern="0">
                <a:solidFill>
                  <a:schemeClr val="bg1"/>
                </a:solidFill>
              </a:rPr>
              <a:t>This is an example of how a user can interact with the web application. They can filter on the right panel and graphs update accordingly. The table on the bottom allows a project-based view, while the graphs above focus on a consolidated view which is particularly relevant with respect to the strategic programming aspect of this challenge.</a:t>
            </a:r>
            <a:endParaRPr lang="en-US" sz="1400" kern="0" dirty="0">
              <a:solidFill>
                <a:schemeClr val="bg1"/>
              </a:solidFill>
            </a:endParaRPr>
          </a:p>
        </p:txBody>
      </p:sp>
    </p:spTree>
    <p:extLst>
      <p:ext uri="{BB962C8B-B14F-4D97-AF65-F5344CB8AC3E}">
        <p14:creationId xmlns:p14="http://schemas.microsoft.com/office/powerpoint/2010/main" val="325625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A6EFC1-DDA2-405E-8C9C-EE934E75DCDD}"/>
              </a:ext>
            </a:extLst>
          </p:cNvPr>
          <p:cNvSpPr>
            <a:spLocks noGrp="1"/>
          </p:cNvSpPr>
          <p:nvPr>
            <p:ph type="title"/>
          </p:nvPr>
        </p:nvSpPr>
        <p:spPr/>
        <p:txBody>
          <a:bodyPr/>
          <a:lstStyle/>
          <a:p>
            <a:r>
              <a:rPr lang="en-US" dirty="0">
                <a:latin typeface="EYInterstate Light"/>
                <a:cs typeface="Arial"/>
              </a:rPr>
              <a:t>Financials and Tokens for the OpenAI Models</a:t>
            </a:r>
          </a:p>
        </p:txBody>
      </p:sp>
      <p:cxnSp>
        <p:nvCxnSpPr>
          <p:cNvPr id="4" name="Straight Connector 5">
            <a:extLst>
              <a:ext uri="{FF2B5EF4-FFF2-40B4-BE49-F238E27FC236}">
                <a16:creationId xmlns:a16="http://schemas.microsoft.com/office/drawing/2014/main" id="{E4DCE332-BF93-432E-92A5-437ACCB582D4}"/>
              </a:ext>
            </a:extLst>
          </p:cNvPr>
          <p:cNvCxnSpPr>
            <a:cxnSpLocks/>
          </p:cNvCxnSpPr>
          <p:nvPr/>
        </p:nvCxnSpPr>
        <p:spPr>
          <a:xfrm>
            <a:off x="617221" y="2181491"/>
            <a:ext cx="3928275" cy="0"/>
          </a:xfrm>
          <a:prstGeom prst="line">
            <a:avLst/>
          </a:prstGeom>
          <a:noFill/>
          <a:ln w="12700" cap="sq" cmpd="sng" algn="ctr">
            <a:solidFill>
              <a:srgbClr val="D2D2DA"/>
            </a:solidFill>
            <a:prstDash val="solid"/>
            <a:miter lim="800000"/>
            <a:tailEnd type="none"/>
          </a:ln>
          <a:effectLst/>
        </p:spPr>
      </p:cxnSp>
      <p:sp>
        <p:nvSpPr>
          <p:cNvPr id="7" name="object 6">
            <a:extLst>
              <a:ext uri="{FF2B5EF4-FFF2-40B4-BE49-F238E27FC236}">
                <a16:creationId xmlns:a16="http://schemas.microsoft.com/office/drawing/2014/main" id="{505021EF-DF26-46D2-8142-7C054AC0D72F}"/>
              </a:ext>
            </a:extLst>
          </p:cNvPr>
          <p:cNvSpPr txBox="1">
            <a:spLocks/>
          </p:cNvSpPr>
          <p:nvPr/>
        </p:nvSpPr>
        <p:spPr>
          <a:xfrm>
            <a:off x="609916" y="2327069"/>
            <a:ext cx="3927554" cy="1407052"/>
          </a:xfrm>
          <a:prstGeom prst="rect">
            <a:avLst/>
          </a:prstGeom>
        </p:spPr>
        <p:txBody>
          <a:bodyPr vert="horz" wrap="square" lIns="0" tIns="12700" rIns="0" bIns="0" rtlCol="0" anchor="t">
            <a:spAutoFit/>
          </a:bodyPr>
          <a:lstStyle/>
          <a:p>
            <a:pPr marL="12700">
              <a:lnSpc>
                <a:spcPct val="110000"/>
              </a:lnSpc>
              <a:spcBef>
                <a:spcPts val="600"/>
              </a:spcBef>
              <a:spcAft>
                <a:spcPts val="600"/>
              </a:spcAft>
            </a:pPr>
            <a:r>
              <a:rPr lang="en-US" sz="1600" b="1" spc="55" dirty="0">
                <a:solidFill>
                  <a:srgbClr val="00A1D9"/>
                </a:solidFill>
              </a:rPr>
              <a:t>Pricing Model gpt-3.5-turbo-0125</a:t>
            </a:r>
            <a:endParaRPr lang="de-DE" sz="1600" b="1" spc="55" dirty="0">
              <a:solidFill>
                <a:srgbClr val="00A1D9"/>
              </a:solidFill>
            </a:endParaRPr>
          </a:p>
          <a:p>
            <a:pPr marL="285750" indent="-285750">
              <a:buClr>
                <a:schemeClr val="tx2"/>
              </a:buClr>
              <a:buSzPct val="70000"/>
              <a:buFont typeface="Arial"/>
              <a:buChar char="•"/>
              <a:tabLst>
                <a:tab pos="163195" algn="l"/>
              </a:tabLst>
            </a:pPr>
            <a:r>
              <a:rPr lang="en-US" sz="1600" spc="-25" dirty="0">
                <a:solidFill>
                  <a:srgbClr val="FFFFFF"/>
                </a:solidFill>
              </a:rPr>
              <a:t>The input price is $0.50 per 1 million tokens, and the output price is $1.50 per 1 million tokens.</a:t>
            </a:r>
          </a:p>
          <a:p>
            <a:pPr marL="285750" indent="-285750">
              <a:buClr>
                <a:srgbClr val="FFE600"/>
              </a:buClr>
              <a:buSzPct val="70000"/>
              <a:buFont typeface="Arial"/>
              <a:buChar char="•"/>
              <a:tabLst>
                <a:tab pos="163195" algn="l"/>
              </a:tabLst>
            </a:pPr>
            <a:endParaRPr lang="en-US" sz="2000" dirty="0"/>
          </a:p>
        </p:txBody>
      </p:sp>
      <p:sp>
        <p:nvSpPr>
          <p:cNvPr id="8" name="object 6">
            <a:extLst>
              <a:ext uri="{FF2B5EF4-FFF2-40B4-BE49-F238E27FC236}">
                <a16:creationId xmlns:a16="http://schemas.microsoft.com/office/drawing/2014/main" id="{6413539E-27AD-4575-91A9-4A41B06C0372}"/>
              </a:ext>
            </a:extLst>
          </p:cNvPr>
          <p:cNvSpPr txBox="1"/>
          <p:nvPr/>
        </p:nvSpPr>
        <p:spPr>
          <a:xfrm>
            <a:off x="4997213" y="2327069"/>
            <a:ext cx="3822257" cy="1507336"/>
          </a:xfrm>
          <a:prstGeom prst="rect">
            <a:avLst/>
          </a:prstGeom>
        </p:spPr>
        <p:txBody>
          <a:bodyPr vert="horz" wrap="square" lIns="0" tIns="12700" rIns="0" bIns="0" rtlCol="0" anchor="t">
            <a:spAutoFit/>
          </a:bodyPr>
          <a:lstStyle/>
          <a:p>
            <a:pPr marL="12700">
              <a:lnSpc>
                <a:spcPct val="110000"/>
              </a:lnSpc>
              <a:spcAft>
                <a:spcPts val="600"/>
              </a:spcAft>
            </a:pPr>
            <a:r>
              <a:rPr lang="en-US" sz="1600" b="1" spc="55" dirty="0">
                <a:solidFill>
                  <a:srgbClr val="00A1D9"/>
                </a:solidFill>
              </a:rPr>
              <a:t>Pricing  Model gpt-4-0125-preview</a:t>
            </a:r>
            <a:endParaRPr lang="de-DE" sz="1600" b="1" spc="55" dirty="0">
              <a:solidFill>
                <a:srgbClr val="00A1D9"/>
              </a:solidFill>
            </a:endParaRPr>
          </a:p>
          <a:p>
            <a:pPr marL="285750" indent="-285750">
              <a:lnSpc>
                <a:spcPct val="110000"/>
              </a:lnSpc>
              <a:spcAft>
                <a:spcPts val="600"/>
              </a:spcAft>
              <a:buClr>
                <a:schemeClr val="tx2"/>
              </a:buClr>
              <a:buSzPct val="70000"/>
              <a:buFont typeface="Arial" panose="020B0604020202020204" pitchFamily="34" charset="0"/>
              <a:buChar char="•"/>
              <a:tabLst>
                <a:tab pos="163195" algn="l"/>
              </a:tabLst>
            </a:pPr>
            <a:r>
              <a:rPr lang="en-US" sz="1600" spc="-25" dirty="0">
                <a:solidFill>
                  <a:srgbClr val="FFFFFF"/>
                </a:solidFill>
                <a:ea typeface="+mn-lt"/>
                <a:cs typeface="+mn-lt"/>
              </a:rPr>
              <a:t>The price for input is $10.00 per 1 million tokens, and for output, it is $30.00 per 1 million tokens.</a:t>
            </a:r>
            <a:endParaRPr lang="en-US" sz="1600" spc="-25" dirty="0">
              <a:solidFill>
                <a:srgbClr val="000000"/>
              </a:solidFill>
              <a:ea typeface="+mn-lt"/>
              <a:cs typeface="+mn-lt"/>
            </a:endParaRPr>
          </a:p>
          <a:p>
            <a:pPr>
              <a:lnSpc>
                <a:spcPct val="110000"/>
              </a:lnSpc>
              <a:spcAft>
                <a:spcPts val="600"/>
              </a:spcAft>
              <a:buClr>
                <a:schemeClr val="tx2"/>
              </a:buClr>
              <a:buSzPct val="70000"/>
              <a:tabLst>
                <a:tab pos="163195" algn="l"/>
              </a:tabLst>
            </a:pPr>
            <a:endParaRPr lang="de-DE" sz="1600" spc="-25" dirty="0">
              <a:solidFill>
                <a:srgbClr val="FFFFFF"/>
              </a:solidFill>
            </a:endParaRPr>
          </a:p>
        </p:txBody>
      </p:sp>
      <p:cxnSp>
        <p:nvCxnSpPr>
          <p:cNvPr id="17" name="Straight Connector 5">
            <a:extLst>
              <a:ext uri="{FF2B5EF4-FFF2-40B4-BE49-F238E27FC236}">
                <a16:creationId xmlns:a16="http://schemas.microsoft.com/office/drawing/2014/main" id="{E3ED381A-F168-4BD5-9A3C-07E004803469}"/>
              </a:ext>
            </a:extLst>
          </p:cNvPr>
          <p:cNvCxnSpPr>
            <a:cxnSpLocks/>
          </p:cNvCxnSpPr>
          <p:nvPr/>
        </p:nvCxnSpPr>
        <p:spPr>
          <a:xfrm>
            <a:off x="4996498" y="2181491"/>
            <a:ext cx="3928275" cy="0"/>
          </a:xfrm>
          <a:prstGeom prst="line">
            <a:avLst/>
          </a:prstGeom>
          <a:noFill/>
          <a:ln w="12700" cap="sq" cmpd="sng" algn="ctr">
            <a:solidFill>
              <a:srgbClr val="D2D2DA"/>
            </a:solidFill>
            <a:prstDash val="solid"/>
            <a:miter lim="800000"/>
            <a:tailEnd type="none"/>
          </a:ln>
          <a:effectLst/>
        </p:spPr>
      </p:cxnSp>
      <p:sp>
        <p:nvSpPr>
          <p:cNvPr id="18" name="Text Placeholder 2">
            <a:extLst>
              <a:ext uri="{FF2B5EF4-FFF2-40B4-BE49-F238E27FC236}">
                <a16:creationId xmlns:a16="http://schemas.microsoft.com/office/drawing/2014/main" id="{7A96C5D2-8550-4C15-BC3B-EAD05566EDA6}"/>
              </a:ext>
            </a:extLst>
          </p:cNvPr>
          <p:cNvSpPr txBox="1">
            <a:spLocks/>
          </p:cNvSpPr>
          <p:nvPr/>
        </p:nvSpPr>
        <p:spPr>
          <a:xfrm>
            <a:off x="617317" y="1143743"/>
            <a:ext cx="7709112" cy="833951"/>
          </a:xfrm>
          <a:prstGeom prst="rect">
            <a:avLst/>
          </a:prstGeom>
        </p:spPr>
        <p:txBody>
          <a:bodyPr vert="horz" lIns="0" tIns="0" rIns="0" bIns="0" rtlCol="0" anchor="t">
            <a:noAutofit/>
          </a:bodyPr>
          <a:lstStyle>
            <a:lvl1pPr marL="0" marR="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11175" marR="0"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8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746125" marR="0"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6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563" marR="0"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4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pPr>
            <a:r>
              <a:rPr lang="en-US">
                <a:solidFill>
                  <a:srgbClr val="FFFFFF"/>
                </a:solidFill>
                <a:latin typeface="EYInterstate Light"/>
              </a:rPr>
              <a:t>Please note that 1 token corresponds to approximately 4 characters or 0.75 words.</a:t>
            </a:r>
            <a:endParaRPr lang="de-DE">
              <a:latin typeface="EYInterstate Light"/>
            </a:endParaRPr>
          </a:p>
        </p:txBody>
      </p:sp>
      <p:sp>
        <p:nvSpPr>
          <p:cNvPr id="3" name="Foliennummernplatzhalter 2">
            <a:extLst>
              <a:ext uri="{FF2B5EF4-FFF2-40B4-BE49-F238E27FC236}">
                <a16:creationId xmlns:a16="http://schemas.microsoft.com/office/drawing/2014/main" id="{46206443-2656-463B-BD5F-E5DF49721115}"/>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18</a:t>
            </a:fld>
            <a:endParaRPr lang="en-US" noProof="0" dirty="0"/>
          </a:p>
        </p:txBody>
      </p:sp>
    </p:spTree>
    <p:extLst>
      <p:ext uri="{BB962C8B-B14F-4D97-AF65-F5344CB8AC3E}">
        <p14:creationId xmlns:p14="http://schemas.microsoft.com/office/powerpoint/2010/main" val="30236053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 name="Titel 1">
            <a:extLst>
              <a:ext uri="{FF2B5EF4-FFF2-40B4-BE49-F238E27FC236}">
                <a16:creationId xmlns:a16="http://schemas.microsoft.com/office/drawing/2014/main" id="{7BE74D80-E198-424B-85E4-28869CA438C5}"/>
              </a:ext>
            </a:extLst>
          </p:cNvPr>
          <p:cNvSpPr>
            <a:spLocks noGrp="1"/>
          </p:cNvSpPr>
          <p:nvPr>
            <p:ph type="title"/>
          </p:nvPr>
        </p:nvSpPr>
        <p:spPr>
          <a:xfrm>
            <a:off x="609918" y="294200"/>
            <a:ext cx="10978515" cy="590400"/>
          </a:xfrm>
        </p:spPr>
        <p:txBody>
          <a:bodyPr/>
          <a:lstStyle/>
          <a:p>
            <a:r>
              <a:rPr lang="en-US" dirty="0" err="1"/>
              <a:t>UNique</a:t>
            </a:r>
            <a:r>
              <a:rPr lang="en-US" dirty="0"/>
              <a:t> because our solution does it all</a:t>
            </a:r>
          </a:p>
        </p:txBody>
      </p:sp>
      <p:grpSp>
        <p:nvGrpSpPr>
          <p:cNvPr id="44" name="Group 2">
            <a:extLst>
              <a:ext uri="{FF2B5EF4-FFF2-40B4-BE49-F238E27FC236}">
                <a16:creationId xmlns:a16="http://schemas.microsoft.com/office/drawing/2014/main" id="{0392988F-F107-484D-8BCC-6286D68C7DC5}"/>
              </a:ext>
            </a:extLst>
          </p:cNvPr>
          <p:cNvGrpSpPr/>
          <p:nvPr/>
        </p:nvGrpSpPr>
        <p:grpSpPr>
          <a:xfrm>
            <a:off x="6162674" y="3511055"/>
            <a:ext cx="5748500" cy="2430270"/>
            <a:chOff x="668190" y="3596782"/>
            <a:chExt cx="5748500" cy="2430270"/>
          </a:xfrm>
          <a:solidFill>
            <a:schemeClr val="tx1">
              <a:lumMod val="60000"/>
              <a:lumOff val="40000"/>
            </a:schemeClr>
          </a:solidFill>
        </p:grpSpPr>
        <p:sp>
          <p:nvSpPr>
            <p:cNvPr id="45" name="직사각형 36">
              <a:extLst>
                <a:ext uri="{FF2B5EF4-FFF2-40B4-BE49-F238E27FC236}">
                  <a16:creationId xmlns:a16="http://schemas.microsoft.com/office/drawing/2014/main" id="{20194C88-F1B8-411B-B933-5AEE9F1C903C}"/>
                </a:ext>
              </a:extLst>
            </p:cNvPr>
            <p:cNvSpPr/>
            <p:nvPr/>
          </p:nvSpPr>
          <p:spPr>
            <a:xfrm>
              <a:off x="668190" y="3596782"/>
              <a:ext cx="4627709" cy="76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46" name="Down Arrow 3">
              <a:extLst>
                <a:ext uri="{FF2B5EF4-FFF2-40B4-BE49-F238E27FC236}">
                  <a16:creationId xmlns:a16="http://schemas.microsoft.com/office/drawing/2014/main" id="{01992073-F0DD-4057-9E3A-BDB74BBA3017}"/>
                </a:ext>
              </a:extLst>
            </p:cNvPr>
            <p:cNvSpPr/>
            <p:nvPr/>
          </p:nvSpPr>
          <p:spPr>
            <a:xfrm rot="10800000" flipH="1" flipV="1">
              <a:off x="4904522" y="3596782"/>
              <a:ext cx="1512168" cy="2430270"/>
            </a:xfrm>
            <a:custGeom>
              <a:avLst/>
              <a:gdLst/>
              <a:ahLst/>
              <a:cxnLst/>
              <a:rect l="l" t="t" r="r" b="b"/>
              <a:pathLst>
                <a:path w="1512168" h="2430270">
                  <a:moveTo>
                    <a:pt x="756084" y="2430270"/>
                  </a:moveTo>
                  <a:lnTo>
                    <a:pt x="0" y="1674186"/>
                  </a:lnTo>
                  <a:lnTo>
                    <a:pt x="378042" y="1674186"/>
                  </a:lnTo>
                  <a:lnTo>
                    <a:pt x="378042" y="0"/>
                  </a:lnTo>
                  <a:lnTo>
                    <a:pt x="1134126" y="756084"/>
                  </a:lnTo>
                  <a:lnTo>
                    <a:pt x="1134126" y="1674186"/>
                  </a:lnTo>
                  <a:lnTo>
                    <a:pt x="1512168" y="16741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grpSp>
        <p:nvGrpSpPr>
          <p:cNvPr id="47" name="Group 5">
            <a:extLst>
              <a:ext uri="{FF2B5EF4-FFF2-40B4-BE49-F238E27FC236}">
                <a16:creationId xmlns:a16="http://schemas.microsoft.com/office/drawing/2014/main" id="{944789D0-D2E4-4BCF-96AF-DA5A1F74A47C}"/>
              </a:ext>
            </a:extLst>
          </p:cNvPr>
          <p:cNvGrpSpPr/>
          <p:nvPr/>
        </p:nvGrpSpPr>
        <p:grpSpPr>
          <a:xfrm>
            <a:off x="337977" y="1847585"/>
            <a:ext cx="5824698" cy="2430270"/>
            <a:chOff x="5775310" y="1820550"/>
            <a:chExt cx="5824698" cy="2430270"/>
          </a:xfrm>
          <a:solidFill>
            <a:schemeClr val="tx1">
              <a:lumMod val="20000"/>
              <a:lumOff val="80000"/>
            </a:schemeClr>
          </a:solidFill>
        </p:grpSpPr>
        <p:sp>
          <p:nvSpPr>
            <p:cNvPr id="48" name="직사각형 5">
              <a:extLst>
                <a:ext uri="{FF2B5EF4-FFF2-40B4-BE49-F238E27FC236}">
                  <a16:creationId xmlns:a16="http://schemas.microsoft.com/office/drawing/2014/main" id="{EF6B63DA-9D96-4C9B-B7A7-EF9279A8C16F}"/>
                </a:ext>
              </a:extLst>
            </p:cNvPr>
            <p:cNvSpPr/>
            <p:nvPr/>
          </p:nvSpPr>
          <p:spPr>
            <a:xfrm>
              <a:off x="6896100" y="3484019"/>
              <a:ext cx="4703908" cy="7668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solidFill>
                  <a:schemeClr val="bg1"/>
                </a:solidFill>
              </a:endParaRPr>
            </a:p>
          </p:txBody>
        </p:sp>
        <p:sp>
          <p:nvSpPr>
            <p:cNvPr id="49" name="Down Arrow 3">
              <a:extLst>
                <a:ext uri="{FF2B5EF4-FFF2-40B4-BE49-F238E27FC236}">
                  <a16:creationId xmlns:a16="http://schemas.microsoft.com/office/drawing/2014/main" id="{CF7A9921-7120-4C3A-9D01-86A1854B3163}"/>
                </a:ext>
              </a:extLst>
            </p:cNvPr>
            <p:cNvSpPr/>
            <p:nvPr/>
          </p:nvSpPr>
          <p:spPr>
            <a:xfrm rot="10800000">
              <a:off x="5775310" y="1820550"/>
              <a:ext cx="1512168" cy="2430270"/>
            </a:xfrm>
            <a:custGeom>
              <a:avLst/>
              <a:gdLst/>
              <a:ahLst/>
              <a:cxnLst/>
              <a:rect l="l" t="t" r="r" b="b"/>
              <a:pathLst>
                <a:path w="1512168" h="2430270">
                  <a:moveTo>
                    <a:pt x="756084" y="2430270"/>
                  </a:moveTo>
                  <a:lnTo>
                    <a:pt x="0" y="1674186"/>
                  </a:lnTo>
                  <a:lnTo>
                    <a:pt x="378042" y="1674186"/>
                  </a:lnTo>
                  <a:lnTo>
                    <a:pt x="378042" y="0"/>
                  </a:lnTo>
                  <a:lnTo>
                    <a:pt x="1134126" y="756084"/>
                  </a:lnTo>
                  <a:lnTo>
                    <a:pt x="1134126" y="1674186"/>
                  </a:lnTo>
                  <a:lnTo>
                    <a:pt x="1512168" y="167418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bg1"/>
                </a:solidFill>
              </a:endParaRPr>
            </a:p>
          </p:txBody>
        </p:sp>
      </p:grpSp>
      <p:sp>
        <p:nvSpPr>
          <p:cNvPr id="50" name="Rectangle 12">
            <a:extLst>
              <a:ext uri="{FF2B5EF4-FFF2-40B4-BE49-F238E27FC236}">
                <a16:creationId xmlns:a16="http://schemas.microsoft.com/office/drawing/2014/main" id="{E23D2647-11C4-424B-A713-D91FCB90AB58}"/>
              </a:ext>
            </a:extLst>
          </p:cNvPr>
          <p:cNvSpPr/>
          <p:nvPr/>
        </p:nvSpPr>
        <p:spPr>
          <a:xfrm>
            <a:off x="7634154" y="3616279"/>
            <a:ext cx="3577646" cy="523220"/>
          </a:xfrm>
          <a:prstGeom prst="rect">
            <a:avLst/>
          </a:prstGeom>
        </p:spPr>
        <p:txBody>
          <a:bodyPr wrap="none" lIns="91440" tIns="45720" rIns="91440" bIns="45720" anchor="ctr">
            <a:spAutoFit/>
          </a:bodyPr>
          <a:lstStyle/>
          <a:p>
            <a:r>
              <a:rPr lang="en-US" sz="2800" b="1" dirty="0">
                <a:solidFill>
                  <a:schemeClr val="bg1"/>
                </a:solidFill>
              </a:rPr>
              <a:t>Strategic programming</a:t>
            </a:r>
          </a:p>
        </p:txBody>
      </p:sp>
      <p:sp>
        <p:nvSpPr>
          <p:cNvPr id="51" name="Rectangle 13">
            <a:extLst>
              <a:ext uri="{FF2B5EF4-FFF2-40B4-BE49-F238E27FC236}">
                <a16:creationId xmlns:a16="http://schemas.microsoft.com/office/drawing/2014/main" id="{59D30D76-C6EE-4561-B5EB-0B5E46DFCD77}"/>
              </a:ext>
            </a:extLst>
          </p:cNvPr>
          <p:cNvSpPr/>
          <p:nvPr/>
        </p:nvSpPr>
        <p:spPr>
          <a:xfrm>
            <a:off x="2211302" y="3616279"/>
            <a:ext cx="2197653" cy="523220"/>
          </a:xfrm>
          <a:prstGeom prst="rect">
            <a:avLst/>
          </a:prstGeom>
        </p:spPr>
        <p:txBody>
          <a:bodyPr wrap="none" anchor="ctr">
            <a:spAutoFit/>
          </a:bodyPr>
          <a:lstStyle/>
          <a:p>
            <a:r>
              <a:rPr lang="en-US" sz="2800" b="1" dirty="0"/>
              <a:t>Development</a:t>
            </a:r>
          </a:p>
        </p:txBody>
      </p:sp>
      <p:grpSp>
        <p:nvGrpSpPr>
          <p:cNvPr id="52" name="Gruppieren 51">
            <a:extLst>
              <a:ext uri="{FF2B5EF4-FFF2-40B4-BE49-F238E27FC236}">
                <a16:creationId xmlns:a16="http://schemas.microsoft.com/office/drawing/2014/main" id="{2CACF44B-1F18-453D-904D-7E974CC26FC0}"/>
              </a:ext>
            </a:extLst>
          </p:cNvPr>
          <p:cNvGrpSpPr/>
          <p:nvPr/>
        </p:nvGrpSpPr>
        <p:grpSpPr>
          <a:xfrm>
            <a:off x="4716619" y="2506936"/>
            <a:ext cx="2827182" cy="2809830"/>
            <a:chOff x="4716619" y="2506936"/>
            <a:chExt cx="2827182" cy="2809830"/>
          </a:xfrm>
        </p:grpSpPr>
        <p:sp>
          <p:nvSpPr>
            <p:cNvPr id="53" name="Freeform: Shape 10">
              <a:extLst>
                <a:ext uri="{FF2B5EF4-FFF2-40B4-BE49-F238E27FC236}">
                  <a16:creationId xmlns:a16="http://schemas.microsoft.com/office/drawing/2014/main" id="{AFA8AAD2-1109-48E9-8F53-4AF9AD5EC187}"/>
                </a:ext>
              </a:extLst>
            </p:cNvPr>
            <p:cNvSpPr/>
            <p:nvPr/>
          </p:nvSpPr>
          <p:spPr>
            <a:xfrm>
              <a:off x="5045393" y="2816543"/>
              <a:ext cx="2177414" cy="2177414"/>
            </a:xfrm>
            <a:custGeom>
              <a:avLst/>
              <a:gdLst>
                <a:gd name="connsiteX0" fmla="*/ 3057049 w 3057525"/>
                <a:gd name="connsiteY0" fmla="*/ 1532096 h 3057525"/>
                <a:gd name="connsiteX1" fmla="*/ 1532096 w 3057525"/>
                <a:gd name="connsiteY1" fmla="*/ 3057049 h 3057525"/>
                <a:gd name="connsiteX2" fmla="*/ 7144 w 3057525"/>
                <a:gd name="connsiteY2" fmla="*/ 1532096 h 3057525"/>
                <a:gd name="connsiteX3" fmla="*/ 1532096 w 3057525"/>
                <a:gd name="connsiteY3" fmla="*/ 7144 h 3057525"/>
                <a:gd name="connsiteX4" fmla="*/ 3057049 w 3057525"/>
                <a:gd name="connsiteY4" fmla="*/ 1532096 h 3057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7525" h="3057525">
                  <a:moveTo>
                    <a:pt x="3057049" y="1532096"/>
                  </a:moveTo>
                  <a:cubicBezTo>
                    <a:pt x="3057049" y="2374304"/>
                    <a:pt x="2374304" y="3057049"/>
                    <a:pt x="1532096" y="3057049"/>
                  </a:cubicBezTo>
                  <a:cubicBezTo>
                    <a:pt x="689888" y="3057049"/>
                    <a:pt x="7144" y="2374304"/>
                    <a:pt x="7144" y="1532096"/>
                  </a:cubicBezTo>
                  <a:cubicBezTo>
                    <a:pt x="7144" y="689888"/>
                    <a:pt x="689888" y="7144"/>
                    <a:pt x="1532096" y="7144"/>
                  </a:cubicBezTo>
                  <a:cubicBezTo>
                    <a:pt x="2374304" y="7144"/>
                    <a:pt x="3057049" y="689888"/>
                    <a:pt x="3057049" y="1532096"/>
                  </a:cubicBezTo>
                  <a:close/>
                </a:path>
              </a:pathLst>
            </a:custGeom>
            <a:solidFill>
              <a:srgbClr val="00A1D9"/>
            </a:solidFill>
            <a:ln w="9525" cap="flat">
              <a:noFill/>
              <a:prstDash val="solid"/>
              <a:miter/>
            </a:ln>
            <a:effectLst>
              <a:outerShdw blurRad="63500" sx="102000" sy="102000" algn="ctr" rotWithShape="0">
                <a:prstClr val="black">
                  <a:alpha val="40000"/>
                </a:prstClr>
              </a:outerShdw>
            </a:effectLst>
          </p:spPr>
          <p:txBody>
            <a:bodyPr rtlCol="0" anchor="ctr"/>
            <a:lstStyle/>
            <a:p>
              <a:endParaRPr lang="en-US" dirty="0">
                <a:solidFill>
                  <a:schemeClr val="bg1"/>
                </a:solidFill>
              </a:endParaRPr>
            </a:p>
          </p:txBody>
        </p:sp>
        <p:sp>
          <p:nvSpPr>
            <p:cNvPr id="54" name="Freeform: Shape 11">
              <a:extLst>
                <a:ext uri="{FF2B5EF4-FFF2-40B4-BE49-F238E27FC236}">
                  <a16:creationId xmlns:a16="http://schemas.microsoft.com/office/drawing/2014/main" id="{20FBEDC4-21B0-4579-B51A-C02519851FD8}"/>
                </a:ext>
              </a:extLst>
            </p:cNvPr>
            <p:cNvSpPr/>
            <p:nvPr/>
          </p:nvSpPr>
          <p:spPr>
            <a:xfrm>
              <a:off x="5044835" y="2823121"/>
              <a:ext cx="2178531" cy="2131129"/>
            </a:xfrm>
            <a:custGeom>
              <a:avLst/>
              <a:gdLst>
                <a:gd name="connsiteX0" fmla="*/ 2863236 w 3028217"/>
                <a:gd name="connsiteY0" fmla="*/ 2049564 h 2962327"/>
                <a:gd name="connsiteX1" fmla="*/ 2844662 w 3028217"/>
                <a:gd name="connsiteY1" fmla="*/ 2065518 h 2962327"/>
                <a:gd name="connsiteX2" fmla="*/ 2847519 w 3028217"/>
                <a:gd name="connsiteY2" fmla="*/ 2116953 h 2962327"/>
                <a:gd name="connsiteX3" fmla="*/ 2887525 w 3028217"/>
                <a:gd name="connsiteY3" fmla="*/ 2084568 h 2962327"/>
                <a:gd name="connsiteX4" fmla="*/ 2890382 w 3028217"/>
                <a:gd name="connsiteY4" fmla="*/ 2078853 h 2962327"/>
                <a:gd name="connsiteX5" fmla="*/ 2890382 w 3028217"/>
                <a:gd name="connsiteY5" fmla="*/ 2057898 h 2962327"/>
                <a:gd name="connsiteX6" fmla="*/ 2863236 w 3028217"/>
                <a:gd name="connsiteY6" fmla="*/ 2049564 h 2962327"/>
                <a:gd name="connsiteX7" fmla="*/ 2453184 w 3028217"/>
                <a:gd name="connsiteY7" fmla="*/ 1703568 h 2962327"/>
                <a:gd name="connsiteX8" fmla="*/ 2444611 w 3028217"/>
                <a:gd name="connsiteY8" fmla="*/ 1714046 h 2962327"/>
                <a:gd name="connsiteX9" fmla="*/ 2467471 w 3028217"/>
                <a:gd name="connsiteY9" fmla="*/ 1740716 h 2962327"/>
                <a:gd name="connsiteX10" fmla="*/ 2482711 w 3028217"/>
                <a:gd name="connsiteY10" fmla="*/ 1728333 h 2962327"/>
                <a:gd name="connsiteX11" fmla="*/ 2453184 w 3028217"/>
                <a:gd name="connsiteY11" fmla="*/ 1703568 h 2962327"/>
                <a:gd name="connsiteX12" fmla="*/ 802501 w 3028217"/>
                <a:gd name="connsiteY12" fmla="*/ 1583553 h 2962327"/>
                <a:gd name="connsiteX13" fmla="*/ 812026 w 3028217"/>
                <a:gd name="connsiteY13" fmla="*/ 1589268 h 2962327"/>
                <a:gd name="connsiteX14" fmla="*/ 802501 w 3028217"/>
                <a:gd name="connsiteY14" fmla="*/ 1599745 h 2962327"/>
                <a:gd name="connsiteX15" fmla="*/ 792024 w 3028217"/>
                <a:gd name="connsiteY15" fmla="*/ 1594030 h 2962327"/>
                <a:gd name="connsiteX16" fmla="*/ 802501 w 3028217"/>
                <a:gd name="connsiteY16" fmla="*/ 1583553 h 2962327"/>
                <a:gd name="connsiteX17" fmla="*/ 573901 w 3028217"/>
                <a:gd name="connsiteY17" fmla="*/ 1577838 h 2962327"/>
                <a:gd name="connsiteX18" fmla="*/ 592951 w 3028217"/>
                <a:gd name="connsiteY18" fmla="*/ 1589268 h 2962327"/>
                <a:gd name="connsiteX19" fmla="*/ 584379 w 3028217"/>
                <a:gd name="connsiteY19" fmla="*/ 1596888 h 2962327"/>
                <a:gd name="connsiteX20" fmla="*/ 565329 w 3028217"/>
                <a:gd name="connsiteY20" fmla="*/ 1587363 h 2962327"/>
                <a:gd name="connsiteX21" fmla="*/ 573901 w 3028217"/>
                <a:gd name="connsiteY21" fmla="*/ 1577838 h 2962327"/>
                <a:gd name="connsiteX22" fmla="*/ 698678 w 3028217"/>
                <a:gd name="connsiteY22" fmla="*/ 1550216 h 2962327"/>
                <a:gd name="connsiteX23" fmla="*/ 763448 w 3028217"/>
                <a:gd name="connsiteY23" fmla="*/ 1592126 h 2962327"/>
                <a:gd name="connsiteX24" fmla="*/ 678676 w 3028217"/>
                <a:gd name="connsiteY24" fmla="*/ 1592126 h 2962327"/>
                <a:gd name="connsiteX25" fmla="*/ 698678 w 3028217"/>
                <a:gd name="connsiteY25" fmla="*/ 1550216 h 2962327"/>
                <a:gd name="connsiteX26" fmla="*/ 492939 w 3028217"/>
                <a:gd name="connsiteY26" fmla="*/ 1460681 h 2962327"/>
                <a:gd name="connsiteX27" fmla="*/ 562471 w 3028217"/>
                <a:gd name="connsiteY27" fmla="*/ 1479731 h 2962327"/>
                <a:gd name="connsiteX28" fmla="*/ 646291 w 3028217"/>
                <a:gd name="connsiteY28" fmla="*/ 1537833 h 2962327"/>
                <a:gd name="connsiteX29" fmla="*/ 577711 w 3028217"/>
                <a:gd name="connsiteY29" fmla="*/ 1525451 h 2962327"/>
                <a:gd name="connsiteX30" fmla="*/ 527229 w 3028217"/>
                <a:gd name="connsiteY30" fmla="*/ 1487351 h 2962327"/>
                <a:gd name="connsiteX31" fmla="*/ 525032 w 3028217"/>
                <a:gd name="connsiteY31" fmla="*/ 1486533 h 2962327"/>
                <a:gd name="connsiteX32" fmla="*/ 527229 w 3028217"/>
                <a:gd name="connsiteY32" fmla="*/ 1488303 h 2962327"/>
                <a:gd name="connsiteX33" fmla="*/ 451029 w 3028217"/>
                <a:gd name="connsiteY33" fmla="*/ 1494971 h 2962327"/>
                <a:gd name="connsiteX34" fmla="*/ 492939 w 3028217"/>
                <a:gd name="connsiteY34" fmla="*/ 1460681 h 2962327"/>
                <a:gd name="connsiteX35" fmla="*/ 592475 w 3028217"/>
                <a:gd name="connsiteY35" fmla="*/ 1413889 h 2962327"/>
                <a:gd name="connsiteX36" fmla="*/ 596761 w 3028217"/>
                <a:gd name="connsiteY36" fmla="*/ 1414961 h 2962327"/>
                <a:gd name="connsiteX37" fmla="*/ 595809 w 3028217"/>
                <a:gd name="connsiteY37" fmla="*/ 1447346 h 2962327"/>
                <a:gd name="connsiteX38" fmla="*/ 588189 w 3028217"/>
                <a:gd name="connsiteY38" fmla="*/ 1414961 h 2962327"/>
                <a:gd name="connsiteX39" fmla="*/ 592475 w 3028217"/>
                <a:gd name="connsiteY39" fmla="*/ 1413889 h 2962327"/>
                <a:gd name="connsiteX40" fmla="*/ 2633206 w 3028217"/>
                <a:gd name="connsiteY40" fmla="*/ 1174931 h 2962327"/>
                <a:gd name="connsiteX41" fmla="*/ 2673211 w 3028217"/>
                <a:gd name="connsiteY41" fmla="*/ 1180646 h 2962327"/>
                <a:gd name="connsiteX42" fmla="*/ 2633206 w 3028217"/>
                <a:gd name="connsiteY42" fmla="*/ 1174931 h 2962327"/>
                <a:gd name="connsiteX43" fmla="*/ 2477948 w 3028217"/>
                <a:gd name="connsiteY43" fmla="*/ 1095873 h 2962327"/>
                <a:gd name="connsiteX44" fmla="*/ 2484616 w 3028217"/>
                <a:gd name="connsiteY44" fmla="*/ 1110160 h 2962327"/>
                <a:gd name="connsiteX45" fmla="*/ 2464613 w 3028217"/>
                <a:gd name="connsiteY45" fmla="*/ 1135878 h 2962327"/>
                <a:gd name="connsiteX46" fmla="*/ 2444611 w 3028217"/>
                <a:gd name="connsiteY46" fmla="*/ 1144450 h 2962327"/>
                <a:gd name="connsiteX47" fmla="*/ 2415083 w 3028217"/>
                <a:gd name="connsiteY47" fmla="*/ 1119685 h 2962327"/>
                <a:gd name="connsiteX48" fmla="*/ 2446516 w 3028217"/>
                <a:gd name="connsiteY48" fmla="*/ 1114923 h 2962327"/>
                <a:gd name="connsiteX49" fmla="*/ 2477948 w 3028217"/>
                <a:gd name="connsiteY49" fmla="*/ 1095873 h 2962327"/>
                <a:gd name="connsiteX50" fmla="*/ 2344599 w 3028217"/>
                <a:gd name="connsiteY50" fmla="*/ 1039676 h 2962327"/>
                <a:gd name="connsiteX51" fmla="*/ 2355076 w 3028217"/>
                <a:gd name="connsiteY51" fmla="*/ 1066346 h 2962327"/>
                <a:gd name="connsiteX52" fmla="*/ 2341741 w 3028217"/>
                <a:gd name="connsiteY52" fmla="*/ 1092063 h 2962327"/>
                <a:gd name="connsiteX53" fmla="*/ 2328406 w 3028217"/>
                <a:gd name="connsiteY53" fmla="*/ 1065393 h 2962327"/>
                <a:gd name="connsiteX54" fmla="*/ 2344599 w 3028217"/>
                <a:gd name="connsiteY54" fmla="*/ 1039676 h 2962327"/>
                <a:gd name="connsiteX55" fmla="*/ 699631 w 3028217"/>
                <a:gd name="connsiteY55" fmla="*/ 966334 h 2962327"/>
                <a:gd name="connsiteX56" fmla="*/ 616764 w 3028217"/>
                <a:gd name="connsiteY56" fmla="*/ 992051 h 2962327"/>
                <a:gd name="connsiteX57" fmla="*/ 699631 w 3028217"/>
                <a:gd name="connsiteY57" fmla="*/ 966334 h 2962327"/>
                <a:gd name="connsiteX58" fmla="*/ 2786559 w 3028217"/>
                <a:gd name="connsiteY58" fmla="*/ 938711 h 2962327"/>
                <a:gd name="connsiteX59" fmla="*/ 2814181 w 3028217"/>
                <a:gd name="connsiteY59" fmla="*/ 938711 h 2962327"/>
                <a:gd name="connsiteX60" fmla="*/ 2814181 w 3028217"/>
                <a:gd name="connsiteY60" fmla="*/ 945378 h 2962327"/>
                <a:gd name="connsiteX61" fmla="*/ 2786559 w 3028217"/>
                <a:gd name="connsiteY61" fmla="*/ 938711 h 2962327"/>
                <a:gd name="connsiteX62" fmla="*/ 737731 w 3028217"/>
                <a:gd name="connsiteY62" fmla="*/ 935019 h 2962327"/>
                <a:gd name="connsiteX63" fmla="*/ 702489 w 3028217"/>
                <a:gd name="connsiteY63" fmla="*/ 951093 h 2962327"/>
                <a:gd name="connsiteX64" fmla="*/ 770116 w 3028217"/>
                <a:gd name="connsiteY64" fmla="*/ 936805 h 2962327"/>
                <a:gd name="connsiteX65" fmla="*/ 737731 w 3028217"/>
                <a:gd name="connsiteY65" fmla="*/ 935019 h 2962327"/>
                <a:gd name="connsiteX66" fmla="*/ 619383 w 3028217"/>
                <a:gd name="connsiteY66" fmla="*/ 880251 h 2962327"/>
                <a:gd name="connsiteX67" fmla="*/ 608191 w 3028217"/>
                <a:gd name="connsiteY67" fmla="*/ 882513 h 2962327"/>
                <a:gd name="connsiteX68" fmla="*/ 541516 w 3028217"/>
                <a:gd name="connsiteY68" fmla="*/ 968238 h 2962327"/>
                <a:gd name="connsiteX69" fmla="*/ 558661 w 3028217"/>
                <a:gd name="connsiteY69" fmla="*/ 975858 h 2962327"/>
                <a:gd name="connsiteX70" fmla="*/ 578664 w 3028217"/>
                <a:gd name="connsiteY70" fmla="*/ 949188 h 2962327"/>
                <a:gd name="connsiteX71" fmla="*/ 623431 w 3028217"/>
                <a:gd name="connsiteY71" fmla="*/ 890133 h 2962327"/>
                <a:gd name="connsiteX72" fmla="*/ 619383 w 3028217"/>
                <a:gd name="connsiteY72" fmla="*/ 880251 h 2962327"/>
                <a:gd name="connsiteX73" fmla="*/ 659626 w 3028217"/>
                <a:gd name="connsiteY73" fmla="*/ 872036 h 2962327"/>
                <a:gd name="connsiteX74" fmla="*/ 647244 w 3028217"/>
                <a:gd name="connsiteY74" fmla="*/ 879656 h 2962327"/>
                <a:gd name="connsiteX75" fmla="*/ 657721 w 3028217"/>
                <a:gd name="connsiteY75" fmla="*/ 950141 h 2962327"/>
                <a:gd name="connsiteX76" fmla="*/ 683439 w 3028217"/>
                <a:gd name="connsiteY76" fmla="*/ 913946 h 2962327"/>
                <a:gd name="connsiteX77" fmla="*/ 711061 w 3028217"/>
                <a:gd name="connsiteY77" fmla="*/ 910136 h 2962327"/>
                <a:gd name="connsiteX78" fmla="*/ 709156 w 3028217"/>
                <a:gd name="connsiteY78" fmla="*/ 891086 h 2962327"/>
                <a:gd name="connsiteX79" fmla="*/ 659626 w 3028217"/>
                <a:gd name="connsiteY79" fmla="*/ 872036 h 2962327"/>
                <a:gd name="connsiteX80" fmla="*/ 620410 w 3028217"/>
                <a:gd name="connsiteY80" fmla="*/ 803828 h 2962327"/>
                <a:gd name="connsiteX81" fmla="*/ 603429 w 3028217"/>
                <a:gd name="connsiteY81" fmla="*/ 807266 h 2962327"/>
                <a:gd name="connsiteX82" fmla="*/ 532944 w 3028217"/>
                <a:gd name="connsiteY82" fmla="*/ 841556 h 2962327"/>
                <a:gd name="connsiteX83" fmla="*/ 541516 w 3028217"/>
                <a:gd name="connsiteY83" fmla="*/ 855843 h 2962327"/>
                <a:gd name="connsiteX84" fmla="*/ 602476 w 3028217"/>
                <a:gd name="connsiteY84" fmla="*/ 859653 h 2962327"/>
                <a:gd name="connsiteX85" fmla="*/ 652959 w 3028217"/>
                <a:gd name="connsiteY85" fmla="*/ 835841 h 2962327"/>
                <a:gd name="connsiteX86" fmla="*/ 620410 w 3028217"/>
                <a:gd name="connsiteY86" fmla="*/ 803828 h 2962327"/>
                <a:gd name="connsiteX87" fmla="*/ 2051228 w 3028217"/>
                <a:gd name="connsiteY87" fmla="*/ 690108 h 2962327"/>
                <a:gd name="connsiteX88" fmla="*/ 2074088 w 3028217"/>
                <a:gd name="connsiteY88" fmla="*/ 722493 h 2962327"/>
                <a:gd name="connsiteX89" fmla="*/ 2021701 w 3028217"/>
                <a:gd name="connsiteY89" fmla="*/ 782500 h 2962327"/>
                <a:gd name="connsiteX90" fmla="*/ 2000746 w 3028217"/>
                <a:gd name="connsiteY90" fmla="*/ 772023 h 2962327"/>
                <a:gd name="connsiteX91" fmla="*/ 2036941 w 3028217"/>
                <a:gd name="connsiteY91" fmla="*/ 698680 h 2962327"/>
                <a:gd name="connsiteX92" fmla="*/ 2051228 w 3028217"/>
                <a:gd name="connsiteY92" fmla="*/ 690108 h 2962327"/>
                <a:gd name="connsiteX93" fmla="*/ 2111236 w 3028217"/>
                <a:gd name="connsiteY93" fmla="*/ 608669 h 2962327"/>
                <a:gd name="connsiteX94" fmla="*/ 2113141 w 3028217"/>
                <a:gd name="connsiteY94" fmla="*/ 623433 h 2962327"/>
                <a:gd name="connsiteX95" fmla="*/ 2111236 w 3028217"/>
                <a:gd name="connsiteY95" fmla="*/ 626290 h 2962327"/>
                <a:gd name="connsiteX96" fmla="*/ 2159814 w 3028217"/>
                <a:gd name="connsiteY96" fmla="*/ 711063 h 2962327"/>
                <a:gd name="connsiteX97" fmla="*/ 2199819 w 3028217"/>
                <a:gd name="connsiteY97" fmla="*/ 758688 h 2962327"/>
                <a:gd name="connsiteX98" fmla="*/ 2176959 w 3028217"/>
                <a:gd name="connsiteY98" fmla="*/ 800598 h 2962327"/>
                <a:gd name="connsiteX99" fmla="*/ 2092186 w 3028217"/>
                <a:gd name="connsiteY99" fmla="*/ 814885 h 2962327"/>
                <a:gd name="connsiteX100" fmla="*/ 2092186 w 3028217"/>
                <a:gd name="connsiteY100" fmla="*/ 777738 h 2962327"/>
                <a:gd name="connsiteX101" fmla="*/ 2111236 w 3028217"/>
                <a:gd name="connsiteY101" fmla="*/ 740590 h 2962327"/>
                <a:gd name="connsiteX102" fmla="*/ 2110284 w 3028217"/>
                <a:gd name="connsiteY102" fmla="*/ 710110 h 2962327"/>
                <a:gd name="connsiteX103" fmla="*/ 2076946 w 3028217"/>
                <a:gd name="connsiteY103" fmla="*/ 669153 h 2962327"/>
                <a:gd name="connsiteX104" fmla="*/ 2097901 w 3028217"/>
                <a:gd name="connsiteY104" fmla="*/ 611050 h 2962327"/>
                <a:gd name="connsiteX105" fmla="*/ 2111236 w 3028217"/>
                <a:gd name="connsiteY105" fmla="*/ 608669 h 2962327"/>
                <a:gd name="connsiteX106" fmla="*/ 927279 w 3028217"/>
                <a:gd name="connsiteY106" fmla="*/ 479605 h 2962327"/>
                <a:gd name="connsiteX107" fmla="*/ 933946 w 3028217"/>
                <a:gd name="connsiteY107" fmla="*/ 486273 h 2962327"/>
                <a:gd name="connsiteX108" fmla="*/ 929184 w 3028217"/>
                <a:gd name="connsiteY108" fmla="*/ 493893 h 2962327"/>
                <a:gd name="connsiteX109" fmla="*/ 919659 w 3028217"/>
                <a:gd name="connsiteY109" fmla="*/ 488178 h 2962327"/>
                <a:gd name="connsiteX110" fmla="*/ 927279 w 3028217"/>
                <a:gd name="connsiteY110" fmla="*/ 479605 h 2962327"/>
                <a:gd name="connsiteX111" fmla="*/ 1938089 w 3028217"/>
                <a:gd name="connsiteY111" fmla="*/ 417931 h 2962327"/>
                <a:gd name="connsiteX112" fmla="*/ 1959789 w 3028217"/>
                <a:gd name="connsiteY112" fmla="*/ 441505 h 2962327"/>
                <a:gd name="connsiteX113" fmla="*/ 1940739 w 3028217"/>
                <a:gd name="connsiteY113" fmla="*/ 466270 h 2962327"/>
                <a:gd name="connsiteX114" fmla="*/ 1842631 w 3028217"/>
                <a:gd name="connsiteY114" fmla="*/ 480558 h 2962327"/>
                <a:gd name="connsiteX115" fmla="*/ 1832154 w 3028217"/>
                <a:gd name="connsiteY115" fmla="*/ 458650 h 2962327"/>
                <a:gd name="connsiteX116" fmla="*/ 1833106 w 3028217"/>
                <a:gd name="connsiteY116" fmla="*/ 431980 h 2962327"/>
                <a:gd name="connsiteX117" fmla="*/ 1845489 w 3028217"/>
                <a:gd name="connsiteY117" fmla="*/ 423408 h 2962327"/>
                <a:gd name="connsiteX118" fmla="*/ 1857871 w 3028217"/>
                <a:gd name="connsiteY118" fmla="*/ 432933 h 2962327"/>
                <a:gd name="connsiteX119" fmla="*/ 1926451 w 3028217"/>
                <a:gd name="connsiteY119" fmla="*/ 418645 h 2962327"/>
                <a:gd name="connsiteX120" fmla="*/ 1938089 w 3028217"/>
                <a:gd name="connsiteY120" fmla="*/ 417931 h 2962327"/>
                <a:gd name="connsiteX121" fmla="*/ 904419 w 3028217"/>
                <a:gd name="connsiteY121" fmla="*/ 389118 h 2962327"/>
                <a:gd name="connsiteX122" fmla="*/ 938709 w 3028217"/>
                <a:gd name="connsiteY122" fmla="*/ 433886 h 2962327"/>
                <a:gd name="connsiteX123" fmla="*/ 942519 w 3028217"/>
                <a:gd name="connsiteY123" fmla="*/ 446268 h 2962327"/>
                <a:gd name="connsiteX124" fmla="*/ 931089 w 3028217"/>
                <a:gd name="connsiteY124" fmla="*/ 449125 h 2962327"/>
                <a:gd name="connsiteX125" fmla="*/ 878701 w 3028217"/>
                <a:gd name="connsiteY125" fmla="*/ 449125 h 2962327"/>
                <a:gd name="connsiteX126" fmla="*/ 856794 w 3028217"/>
                <a:gd name="connsiteY126" fmla="*/ 443411 h 2962327"/>
                <a:gd name="connsiteX127" fmla="*/ 867271 w 3028217"/>
                <a:gd name="connsiteY127" fmla="*/ 412930 h 2962327"/>
                <a:gd name="connsiteX128" fmla="*/ 904419 w 3028217"/>
                <a:gd name="connsiteY128" fmla="*/ 389118 h 2962327"/>
                <a:gd name="connsiteX129" fmla="*/ 1062534 w 3028217"/>
                <a:gd name="connsiteY129" fmla="*/ 340541 h 2962327"/>
                <a:gd name="connsiteX130" fmla="*/ 1083489 w 3028217"/>
                <a:gd name="connsiteY130" fmla="*/ 353876 h 2962327"/>
                <a:gd name="connsiteX131" fmla="*/ 1053961 w 3028217"/>
                <a:gd name="connsiteY131" fmla="*/ 360543 h 2962327"/>
                <a:gd name="connsiteX132" fmla="*/ 1062534 w 3028217"/>
                <a:gd name="connsiteY132" fmla="*/ 340541 h 2962327"/>
                <a:gd name="connsiteX133" fmla="*/ 2471113 w 3028217"/>
                <a:gd name="connsiteY133" fmla="*/ 336025 h 2962327"/>
                <a:gd name="connsiteX134" fmla="*/ 2521763 w 3028217"/>
                <a:gd name="connsiteY134" fmla="*/ 370068 h 2962327"/>
                <a:gd name="connsiteX135" fmla="*/ 2848471 w 3028217"/>
                <a:gd name="connsiteY135" fmla="*/ 785358 h 2962327"/>
                <a:gd name="connsiteX136" fmla="*/ 2920861 w 3028217"/>
                <a:gd name="connsiteY136" fmla="*/ 940616 h 2962327"/>
                <a:gd name="connsiteX137" fmla="*/ 2926576 w 3028217"/>
                <a:gd name="connsiteY137" fmla="*/ 977763 h 2962327"/>
                <a:gd name="connsiteX138" fmla="*/ 2847518 w 3028217"/>
                <a:gd name="connsiteY138" fmla="*/ 938711 h 2962327"/>
                <a:gd name="connsiteX139" fmla="*/ 2864663 w 3028217"/>
                <a:gd name="connsiteY139" fmla="*/ 890133 h 2962327"/>
                <a:gd name="connsiteX140" fmla="*/ 2810371 w 3028217"/>
                <a:gd name="connsiteY140" fmla="*/ 908231 h 2962327"/>
                <a:gd name="connsiteX141" fmla="*/ 2757031 w 3028217"/>
                <a:gd name="connsiteY141" fmla="*/ 904421 h 2962327"/>
                <a:gd name="connsiteX142" fmla="*/ 2728456 w 3028217"/>
                <a:gd name="connsiteY142" fmla="*/ 916803 h 2962327"/>
                <a:gd name="connsiteX143" fmla="*/ 2707501 w 3028217"/>
                <a:gd name="connsiteY143" fmla="*/ 971096 h 2962327"/>
                <a:gd name="connsiteX144" fmla="*/ 2706548 w 3028217"/>
                <a:gd name="connsiteY144" fmla="*/ 1011101 h 2962327"/>
                <a:gd name="connsiteX145" fmla="*/ 2712263 w 3028217"/>
                <a:gd name="connsiteY145" fmla="*/ 1044438 h 2962327"/>
                <a:gd name="connsiteX146" fmla="*/ 2750438 w 3028217"/>
                <a:gd name="connsiteY146" fmla="*/ 1026892 h 2962327"/>
                <a:gd name="connsiteX147" fmla="*/ 2757317 w 3028217"/>
                <a:gd name="connsiteY147" fmla="*/ 1029909 h 2962327"/>
                <a:gd name="connsiteX148" fmla="*/ 2760842 w 3028217"/>
                <a:gd name="connsiteY148" fmla="*/ 1028246 h 2962327"/>
                <a:gd name="connsiteX149" fmla="*/ 2785607 w 3028217"/>
                <a:gd name="connsiteY149" fmla="*/ 1010148 h 2962327"/>
                <a:gd name="connsiteX150" fmla="*/ 2804538 w 3028217"/>
                <a:gd name="connsiteY150" fmla="*/ 1006457 h 2962327"/>
                <a:gd name="connsiteX151" fmla="*/ 2822755 w 3028217"/>
                <a:gd name="connsiteY151" fmla="*/ 1009196 h 2962327"/>
                <a:gd name="connsiteX152" fmla="*/ 2938959 w 3028217"/>
                <a:gd name="connsiteY152" fmla="*/ 1031103 h 2962327"/>
                <a:gd name="connsiteX153" fmla="*/ 2959915 w 3028217"/>
                <a:gd name="connsiteY153" fmla="*/ 1058726 h 2962327"/>
                <a:gd name="connsiteX154" fmla="*/ 3021827 w 3028217"/>
                <a:gd name="connsiteY154" fmla="*/ 1368288 h 2962327"/>
                <a:gd name="connsiteX155" fmla="*/ 3027542 w 3028217"/>
                <a:gd name="connsiteY155" fmla="*/ 1562598 h 2962327"/>
                <a:gd name="connsiteX156" fmla="*/ 3020874 w 3028217"/>
                <a:gd name="connsiteY156" fmla="*/ 1594983 h 2962327"/>
                <a:gd name="connsiteX157" fmla="*/ 2958009 w 3028217"/>
                <a:gd name="connsiteY157" fmla="*/ 1512116 h 2962327"/>
                <a:gd name="connsiteX158" fmla="*/ 2918005 w 3028217"/>
                <a:gd name="connsiteY158" fmla="*/ 1446393 h 2962327"/>
                <a:gd name="connsiteX159" fmla="*/ 2860855 w 3028217"/>
                <a:gd name="connsiteY159" fmla="*/ 1371146 h 2962327"/>
                <a:gd name="connsiteX160" fmla="*/ 2831327 w 3028217"/>
                <a:gd name="connsiteY160" fmla="*/ 1343523 h 2962327"/>
                <a:gd name="connsiteX161" fmla="*/ 2856092 w 3028217"/>
                <a:gd name="connsiteY161" fmla="*/ 1380671 h 2962327"/>
                <a:gd name="connsiteX162" fmla="*/ 2930387 w 3028217"/>
                <a:gd name="connsiteY162" fmla="*/ 1514021 h 2962327"/>
                <a:gd name="connsiteX163" fmla="*/ 2939912 w 3028217"/>
                <a:gd name="connsiteY163" fmla="*/ 1546406 h 2962327"/>
                <a:gd name="connsiteX164" fmla="*/ 2962772 w 3028217"/>
                <a:gd name="connsiteY164" fmla="*/ 1597841 h 2962327"/>
                <a:gd name="connsiteX165" fmla="*/ 2999919 w 3028217"/>
                <a:gd name="connsiteY165" fmla="*/ 1683566 h 2962327"/>
                <a:gd name="connsiteX166" fmla="*/ 3012302 w 3028217"/>
                <a:gd name="connsiteY166" fmla="*/ 1740716 h 2962327"/>
                <a:gd name="connsiteX167" fmla="*/ 2886572 w 3028217"/>
                <a:gd name="connsiteY167" fmla="*/ 2158864 h 2962327"/>
                <a:gd name="connsiteX168" fmla="*/ 2841805 w 3028217"/>
                <a:gd name="connsiteY168" fmla="*/ 2246493 h 2962327"/>
                <a:gd name="connsiteX169" fmla="*/ 2821802 w 3028217"/>
                <a:gd name="connsiteY169" fmla="*/ 2266496 h 2962327"/>
                <a:gd name="connsiteX170" fmla="*/ 2808467 w 3028217"/>
                <a:gd name="connsiteY170" fmla="*/ 2240778 h 2962327"/>
                <a:gd name="connsiteX171" fmla="*/ 2785607 w 3028217"/>
                <a:gd name="connsiteY171" fmla="*/ 2172198 h 2962327"/>
                <a:gd name="connsiteX172" fmla="*/ 2805609 w 3028217"/>
                <a:gd name="connsiteY172" fmla="*/ 2234111 h 2962327"/>
                <a:gd name="connsiteX173" fmla="*/ 2821802 w 3028217"/>
                <a:gd name="connsiteY173" fmla="*/ 2273164 h 2962327"/>
                <a:gd name="connsiteX174" fmla="*/ 2708455 w 3028217"/>
                <a:gd name="connsiteY174" fmla="*/ 2451281 h 2962327"/>
                <a:gd name="connsiteX175" fmla="*/ 2551292 w 3028217"/>
                <a:gd name="connsiteY175" fmla="*/ 2622731 h 2962327"/>
                <a:gd name="connsiteX176" fmla="*/ 2476997 w 3028217"/>
                <a:gd name="connsiteY176" fmla="*/ 2687501 h 2962327"/>
                <a:gd name="connsiteX177" fmla="*/ 2463662 w 3028217"/>
                <a:gd name="connsiteY177" fmla="*/ 2655116 h 2962327"/>
                <a:gd name="connsiteX178" fmla="*/ 2425562 w 3028217"/>
                <a:gd name="connsiteY178" fmla="*/ 2533196 h 2962327"/>
                <a:gd name="connsiteX179" fmla="*/ 2439849 w 3028217"/>
                <a:gd name="connsiteY179" fmla="*/ 2375081 h 2962327"/>
                <a:gd name="connsiteX180" fmla="*/ 2449374 w 3028217"/>
                <a:gd name="connsiteY180" fmla="*/ 2301739 h 2962327"/>
                <a:gd name="connsiteX181" fmla="*/ 2430324 w 3028217"/>
                <a:gd name="connsiteY181" fmla="*/ 2210298 h 2962327"/>
                <a:gd name="connsiteX182" fmla="*/ 2396987 w 3028217"/>
                <a:gd name="connsiteY182" fmla="*/ 2144576 h 2962327"/>
                <a:gd name="connsiteX183" fmla="*/ 2370317 w 3028217"/>
                <a:gd name="connsiteY183" fmla="*/ 2012178 h 2962327"/>
                <a:gd name="connsiteX184" fmla="*/ 2374127 w 3028217"/>
                <a:gd name="connsiteY184" fmla="*/ 1992176 h 2962327"/>
                <a:gd name="connsiteX185" fmla="*/ 2319834 w 3028217"/>
                <a:gd name="connsiteY185" fmla="*/ 1944551 h 2962327"/>
                <a:gd name="connsiteX186" fmla="*/ 2282687 w 3028217"/>
                <a:gd name="connsiteY186" fmla="*/ 1931216 h 2962327"/>
                <a:gd name="connsiteX187" fmla="*/ 2200772 w 3028217"/>
                <a:gd name="connsiteY187" fmla="*/ 1905498 h 2962327"/>
                <a:gd name="connsiteX188" fmla="*/ 2157909 w 3028217"/>
                <a:gd name="connsiteY188" fmla="*/ 1926453 h 2962327"/>
                <a:gd name="connsiteX189" fmla="*/ 2106474 w 3028217"/>
                <a:gd name="connsiteY189" fmla="*/ 1931216 h 2962327"/>
                <a:gd name="connsiteX190" fmla="*/ 2040752 w 3028217"/>
                <a:gd name="connsiteY190" fmla="*/ 1937883 h 2962327"/>
                <a:gd name="connsiteX191" fmla="*/ 1974077 w 3028217"/>
                <a:gd name="connsiteY191" fmla="*/ 1924548 h 2962327"/>
                <a:gd name="connsiteX192" fmla="*/ 1919784 w 3028217"/>
                <a:gd name="connsiteY192" fmla="*/ 1877876 h 2962327"/>
                <a:gd name="connsiteX193" fmla="*/ 1896924 w 3028217"/>
                <a:gd name="connsiteY193" fmla="*/ 1849301 h 2962327"/>
                <a:gd name="connsiteX194" fmla="*/ 1839774 w 3028217"/>
                <a:gd name="connsiteY194" fmla="*/ 1762623 h 2962327"/>
                <a:gd name="connsiteX195" fmla="*/ 1822629 w 3028217"/>
                <a:gd name="connsiteY195" fmla="*/ 1676898 h 2962327"/>
                <a:gd name="connsiteX196" fmla="*/ 1829297 w 3028217"/>
                <a:gd name="connsiteY196" fmla="*/ 1537833 h 2962327"/>
                <a:gd name="connsiteX197" fmla="*/ 1828344 w 3028217"/>
                <a:gd name="connsiteY197" fmla="*/ 1514973 h 2962327"/>
                <a:gd name="connsiteX198" fmla="*/ 1909307 w 3028217"/>
                <a:gd name="connsiteY198" fmla="*/ 1373051 h 2962327"/>
                <a:gd name="connsiteX199" fmla="*/ 1929309 w 3028217"/>
                <a:gd name="connsiteY199" fmla="*/ 1361621 h 2962327"/>
                <a:gd name="connsiteX200" fmla="*/ 1977887 w 3028217"/>
                <a:gd name="connsiteY200" fmla="*/ 1293041 h 2962327"/>
                <a:gd name="connsiteX201" fmla="*/ 2019797 w 3028217"/>
                <a:gd name="connsiteY201" fmla="*/ 1227318 h 2962327"/>
                <a:gd name="connsiteX202" fmla="*/ 2051229 w 3028217"/>
                <a:gd name="connsiteY202" fmla="*/ 1178741 h 2962327"/>
                <a:gd name="connsiteX203" fmla="*/ 2083614 w 3028217"/>
                <a:gd name="connsiteY203" fmla="*/ 1172073 h 2962327"/>
                <a:gd name="connsiteX204" fmla="*/ 2161719 w 3028217"/>
                <a:gd name="connsiteY204" fmla="*/ 1162548 h 2962327"/>
                <a:gd name="connsiteX205" fmla="*/ 2266494 w 3028217"/>
                <a:gd name="connsiteY205" fmla="*/ 1136831 h 2962327"/>
                <a:gd name="connsiteX206" fmla="*/ 2331264 w 3028217"/>
                <a:gd name="connsiteY206" fmla="*/ 1133021 h 2962327"/>
                <a:gd name="connsiteX207" fmla="*/ 2387462 w 3028217"/>
                <a:gd name="connsiteY207" fmla="*/ 1197791 h 2962327"/>
                <a:gd name="connsiteX208" fmla="*/ 2400797 w 3028217"/>
                <a:gd name="connsiteY208" fmla="*/ 1229223 h 2962327"/>
                <a:gd name="connsiteX209" fmla="*/ 2517002 w 3028217"/>
                <a:gd name="connsiteY209" fmla="*/ 1283516 h 2962327"/>
                <a:gd name="connsiteX210" fmla="*/ 2556055 w 3028217"/>
                <a:gd name="connsiteY210" fmla="*/ 1266371 h 2962327"/>
                <a:gd name="connsiteX211" fmla="*/ 2617967 w 3028217"/>
                <a:gd name="connsiteY211" fmla="*/ 1241606 h 2962327"/>
                <a:gd name="connsiteX212" fmla="*/ 2701787 w 3028217"/>
                <a:gd name="connsiteY212" fmla="*/ 1271133 h 2962327"/>
                <a:gd name="connsiteX213" fmla="*/ 2823707 w 3028217"/>
                <a:gd name="connsiteY213" fmla="*/ 1270181 h 2962327"/>
                <a:gd name="connsiteX214" fmla="*/ 2842757 w 3028217"/>
                <a:gd name="connsiteY214" fmla="*/ 1253988 h 2962327"/>
                <a:gd name="connsiteX215" fmla="*/ 2857997 w 3028217"/>
                <a:gd name="connsiteY215" fmla="*/ 1191123 h 2962327"/>
                <a:gd name="connsiteX216" fmla="*/ 2824659 w 3028217"/>
                <a:gd name="connsiteY216" fmla="*/ 1163501 h 2962327"/>
                <a:gd name="connsiteX217" fmla="*/ 2781797 w 3028217"/>
                <a:gd name="connsiteY217" fmla="*/ 1153023 h 2962327"/>
                <a:gd name="connsiteX218" fmla="*/ 2778142 w 3028217"/>
                <a:gd name="connsiteY218" fmla="*/ 1149005 h 2962327"/>
                <a:gd name="connsiteX219" fmla="*/ 2758579 w 3028217"/>
                <a:gd name="connsiteY219" fmla="*/ 1157637 h 2962327"/>
                <a:gd name="connsiteX220" fmla="*/ 2684641 w 3028217"/>
                <a:gd name="connsiteY220" fmla="*/ 1122543 h 2962327"/>
                <a:gd name="connsiteX221" fmla="*/ 2664638 w 3028217"/>
                <a:gd name="connsiteY221" fmla="*/ 1083491 h 2962327"/>
                <a:gd name="connsiteX222" fmla="*/ 2646541 w 3028217"/>
                <a:gd name="connsiteY222" fmla="*/ 1054916 h 2962327"/>
                <a:gd name="connsiteX223" fmla="*/ 2610346 w 3028217"/>
                <a:gd name="connsiteY223" fmla="*/ 1080633 h 2962327"/>
                <a:gd name="connsiteX224" fmla="*/ 2609202 w 3028217"/>
                <a:gd name="connsiteY224" fmla="*/ 1082346 h 2962327"/>
                <a:gd name="connsiteX225" fmla="*/ 2613204 w 3028217"/>
                <a:gd name="connsiteY225" fmla="*/ 1086348 h 2962327"/>
                <a:gd name="connsiteX226" fmla="*/ 2632254 w 3028217"/>
                <a:gd name="connsiteY226" fmla="*/ 1108255 h 2962327"/>
                <a:gd name="connsiteX227" fmla="*/ 2609394 w 3028217"/>
                <a:gd name="connsiteY227" fmla="*/ 1145403 h 2962327"/>
                <a:gd name="connsiteX228" fmla="*/ 2584629 w 3028217"/>
                <a:gd name="connsiteY228" fmla="*/ 1132068 h 2962327"/>
                <a:gd name="connsiteX229" fmla="*/ 2566055 w 3028217"/>
                <a:gd name="connsiteY229" fmla="*/ 1095397 h 2962327"/>
                <a:gd name="connsiteX230" fmla="*/ 2558490 w 3028217"/>
                <a:gd name="connsiteY230" fmla="*/ 1083461 h 2962327"/>
                <a:gd name="connsiteX231" fmla="*/ 2545576 w 3028217"/>
                <a:gd name="connsiteY231" fmla="*/ 1071108 h 2962327"/>
                <a:gd name="connsiteX232" fmla="*/ 2536051 w 3028217"/>
                <a:gd name="connsiteY232" fmla="*/ 1061583 h 2962327"/>
                <a:gd name="connsiteX233" fmla="*/ 2429371 w 3028217"/>
                <a:gd name="connsiteY233" fmla="*/ 952046 h 2962327"/>
                <a:gd name="connsiteX234" fmla="*/ 2417941 w 3028217"/>
                <a:gd name="connsiteY234" fmla="*/ 944426 h 2962327"/>
                <a:gd name="connsiteX235" fmla="*/ 2407463 w 3028217"/>
                <a:gd name="connsiteY235" fmla="*/ 947283 h 2962327"/>
                <a:gd name="connsiteX236" fmla="*/ 2469376 w 3028217"/>
                <a:gd name="connsiteY236" fmla="*/ 1014911 h 2962327"/>
                <a:gd name="connsiteX237" fmla="*/ 2509381 w 3028217"/>
                <a:gd name="connsiteY237" fmla="*/ 1044438 h 2962327"/>
                <a:gd name="connsiteX238" fmla="*/ 2504618 w 3028217"/>
                <a:gd name="connsiteY238" fmla="*/ 1057773 h 2962327"/>
                <a:gd name="connsiteX239" fmla="*/ 2488426 w 3028217"/>
                <a:gd name="connsiteY239" fmla="*/ 1077776 h 2962327"/>
                <a:gd name="connsiteX240" fmla="*/ 2476996 w 3028217"/>
                <a:gd name="connsiteY240" fmla="*/ 1084443 h 2962327"/>
                <a:gd name="connsiteX241" fmla="*/ 2356028 w 3028217"/>
                <a:gd name="connsiteY241" fmla="*/ 985383 h 2962327"/>
                <a:gd name="connsiteX242" fmla="*/ 2317928 w 3028217"/>
                <a:gd name="connsiteY242" fmla="*/ 978716 h 2962327"/>
                <a:gd name="connsiteX243" fmla="*/ 2295068 w 3028217"/>
                <a:gd name="connsiteY243" fmla="*/ 993003 h 2962327"/>
                <a:gd name="connsiteX244" fmla="*/ 2196008 w 3028217"/>
                <a:gd name="connsiteY244" fmla="*/ 1057773 h 2962327"/>
                <a:gd name="connsiteX245" fmla="*/ 2181721 w 3028217"/>
                <a:gd name="connsiteY245" fmla="*/ 1087301 h 2962327"/>
                <a:gd name="connsiteX246" fmla="*/ 2105521 w 3028217"/>
                <a:gd name="connsiteY246" fmla="*/ 1157786 h 2962327"/>
                <a:gd name="connsiteX247" fmla="*/ 2053133 w 3028217"/>
                <a:gd name="connsiteY247" fmla="*/ 1155881 h 2962327"/>
                <a:gd name="connsiteX248" fmla="*/ 2036941 w 3028217"/>
                <a:gd name="connsiteY248" fmla="*/ 1136831 h 2962327"/>
                <a:gd name="connsiteX249" fmla="*/ 2008366 w 3028217"/>
                <a:gd name="connsiteY249" fmla="*/ 1131116 h 2962327"/>
                <a:gd name="connsiteX250" fmla="*/ 2001698 w 3028217"/>
                <a:gd name="connsiteY250" fmla="*/ 1074918 h 2962327"/>
                <a:gd name="connsiteX251" fmla="*/ 2008366 w 3028217"/>
                <a:gd name="connsiteY251" fmla="*/ 1001576 h 2962327"/>
                <a:gd name="connsiteX252" fmla="*/ 2035988 w 3028217"/>
                <a:gd name="connsiteY252" fmla="*/ 977763 h 2962327"/>
                <a:gd name="connsiteX253" fmla="*/ 2107426 w 3028217"/>
                <a:gd name="connsiteY253" fmla="*/ 983478 h 2962327"/>
                <a:gd name="connsiteX254" fmla="*/ 2148383 w 3028217"/>
                <a:gd name="connsiteY254" fmla="*/ 975858 h 2962327"/>
                <a:gd name="connsiteX255" fmla="*/ 2150288 w 3028217"/>
                <a:gd name="connsiteY255" fmla="*/ 913946 h 2962327"/>
                <a:gd name="connsiteX256" fmla="*/ 2112188 w 3028217"/>
                <a:gd name="connsiteY256" fmla="*/ 876798 h 2962327"/>
                <a:gd name="connsiteX257" fmla="*/ 2096948 w 3028217"/>
                <a:gd name="connsiteY257" fmla="*/ 862511 h 2962327"/>
                <a:gd name="connsiteX258" fmla="*/ 2118856 w 3028217"/>
                <a:gd name="connsiteY258" fmla="*/ 849176 h 2962327"/>
                <a:gd name="connsiteX259" fmla="*/ 2206486 w 3028217"/>
                <a:gd name="connsiteY259" fmla="*/ 810123 h 2962327"/>
                <a:gd name="connsiteX260" fmla="*/ 2308403 w 3028217"/>
                <a:gd name="connsiteY260" fmla="*/ 731066 h 2962327"/>
                <a:gd name="connsiteX261" fmla="*/ 2321738 w 3028217"/>
                <a:gd name="connsiteY261" fmla="*/ 708206 h 2962327"/>
                <a:gd name="connsiteX262" fmla="*/ 2311261 w 3028217"/>
                <a:gd name="connsiteY262" fmla="*/ 679631 h 2962327"/>
                <a:gd name="connsiteX263" fmla="*/ 2320786 w 3028217"/>
                <a:gd name="connsiteY263" fmla="*/ 643436 h 2962327"/>
                <a:gd name="connsiteX264" fmla="*/ 2338883 w 3028217"/>
                <a:gd name="connsiteY264" fmla="*/ 638673 h 2962327"/>
                <a:gd name="connsiteX265" fmla="*/ 2343646 w 3028217"/>
                <a:gd name="connsiteY265" fmla="*/ 675821 h 2962327"/>
                <a:gd name="connsiteX266" fmla="*/ 2348408 w 3028217"/>
                <a:gd name="connsiteY266" fmla="*/ 699633 h 2962327"/>
                <a:gd name="connsiteX267" fmla="*/ 2376031 w 3028217"/>
                <a:gd name="connsiteY267" fmla="*/ 706301 h 2962327"/>
                <a:gd name="connsiteX268" fmla="*/ 2385556 w 3028217"/>
                <a:gd name="connsiteY268" fmla="*/ 704396 h 2962327"/>
                <a:gd name="connsiteX269" fmla="*/ 2454136 w 3028217"/>
                <a:gd name="connsiteY269" fmla="*/ 698681 h 2962327"/>
                <a:gd name="connsiteX270" fmla="*/ 2476996 w 3028217"/>
                <a:gd name="connsiteY270" fmla="*/ 692013 h 2962327"/>
                <a:gd name="connsiteX271" fmla="*/ 2517953 w 3028217"/>
                <a:gd name="connsiteY271" fmla="*/ 648198 h 2962327"/>
                <a:gd name="connsiteX272" fmla="*/ 2563673 w 3028217"/>
                <a:gd name="connsiteY272" fmla="*/ 626291 h 2962327"/>
                <a:gd name="connsiteX273" fmla="*/ 2554148 w 3028217"/>
                <a:gd name="connsiteY273" fmla="*/ 585333 h 2962327"/>
                <a:gd name="connsiteX274" fmla="*/ 2572928 w 3028217"/>
                <a:gd name="connsiteY274" fmla="*/ 573708 h 2962327"/>
                <a:gd name="connsiteX275" fmla="*/ 2586098 w 3028217"/>
                <a:gd name="connsiteY275" fmla="*/ 571735 h 2962327"/>
                <a:gd name="connsiteX276" fmla="*/ 2586726 w 3028217"/>
                <a:gd name="connsiteY276" fmla="*/ 571671 h 2962327"/>
                <a:gd name="connsiteX277" fmla="*/ 2624633 w 3028217"/>
                <a:gd name="connsiteY277" fmla="*/ 568188 h 2962327"/>
                <a:gd name="connsiteX278" fmla="*/ 2630348 w 3028217"/>
                <a:gd name="connsiteY278" fmla="*/ 563426 h 2962327"/>
                <a:gd name="connsiteX279" fmla="*/ 2633206 w 3028217"/>
                <a:gd name="connsiteY279" fmla="*/ 563426 h 2962327"/>
                <a:gd name="connsiteX280" fmla="*/ 2626538 w 3028217"/>
                <a:gd name="connsiteY280" fmla="*/ 563426 h 2962327"/>
                <a:gd name="connsiteX281" fmla="*/ 2593082 w 3028217"/>
                <a:gd name="connsiteY281" fmla="*/ 570689 h 2962327"/>
                <a:gd name="connsiteX282" fmla="*/ 2586098 w 3028217"/>
                <a:gd name="connsiteY282" fmla="*/ 571735 h 2962327"/>
                <a:gd name="connsiteX283" fmla="*/ 2574151 w 3028217"/>
                <a:gd name="connsiteY283" fmla="*/ 572951 h 2962327"/>
                <a:gd name="connsiteX284" fmla="*/ 2572928 w 3028217"/>
                <a:gd name="connsiteY284" fmla="*/ 573708 h 2962327"/>
                <a:gd name="connsiteX285" fmla="*/ 2558911 w 3028217"/>
                <a:gd name="connsiteY285" fmla="*/ 575808 h 2962327"/>
                <a:gd name="connsiteX286" fmla="*/ 2506523 w 3028217"/>
                <a:gd name="connsiteY286" fmla="*/ 541518 h 2962327"/>
                <a:gd name="connsiteX287" fmla="*/ 2512238 w 3028217"/>
                <a:gd name="connsiteY287" fmla="*/ 480558 h 2962327"/>
                <a:gd name="connsiteX288" fmla="*/ 2533193 w 3028217"/>
                <a:gd name="connsiteY288" fmla="*/ 458651 h 2962327"/>
                <a:gd name="connsiteX289" fmla="*/ 2534146 w 3028217"/>
                <a:gd name="connsiteY289" fmla="*/ 440553 h 2962327"/>
                <a:gd name="connsiteX290" fmla="*/ 2513191 w 3028217"/>
                <a:gd name="connsiteY290" fmla="*/ 445316 h 2962327"/>
                <a:gd name="connsiteX291" fmla="*/ 2464613 w 3028217"/>
                <a:gd name="connsiteY291" fmla="*/ 509133 h 2962327"/>
                <a:gd name="connsiteX292" fmla="*/ 2467471 w 3028217"/>
                <a:gd name="connsiteY292" fmla="*/ 551996 h 2962327"/>
                <a:gd name="connsiteX293" fmla="*/ 2468423 w 3028217"/>
                <a:gd name="connsiteY293" fmla="*/ 597716 h 2962327"/>
                <a:gd name="connsiteX294" fmla="*/ 2453183 w 3028217"/>
                <a:gd name="connsiteY294" fmla="*/ 638673 h 2962327"/>
                <a:gd name="connsiteX295" fmla="*/ 2423656 w 3028217"/>
                <a:gd name="connsiteY295" fmla="*/ 676773 h 2962327"/>
                <a:gd name="connsiteX296" fmla="*/ 2389366 w 3028217"/>
                <a:gd name="connsiteY296" fmla="*/ 683441 h 2962327"/>
                <a:gd name="connsiteX297" fmla="*/ 2383651 w 3028217"/>
                <a:gd name="connsiteY297" fmla="*/ 659628 h 2962327"/>
                <a:gd name="connsiteX298" fmla="*/ 2367458 w 3028217"/>
                <a:gd name="connsiteY298" fmla="*/ 627243 h 2962327"/>
                <a:gd name="connsiteX299" fmla="*/ 2308403 w 3028217"/>
                <a:gd name="connsiteY299" fmla="*/ 612003 h 2962327"/>
                <a:gd name="connsiteX300" fmla="*/ 2270303 w 3028217"/>
                <a:gd name="connsiteY300" fmla="*/ 571046 h 2962327"/>
                <a:gd name="connsiteX301" fmla="*/ 2260778 w 3028217"/>
                <a:gd name="connsiteY301" fmla="*/ 543423 h 2962327"/>
                <a:gd name="connsiteX302" fmla="*/ 2259826 w 3028217"/>
                <a:gd name="connsiteY302" fmla="*/ 522468 h 2962327"/>
                <a:gd name="connsiteX303" fmla="*/ 2390318 w 3028217"/>
                <a:gd name="connsiteY303" fmla="*/ 385308 h 2962327"/>
                <a:gd name="connsiteX304" fmla="*/ 2416988 w 3028217"/>
                <a:gd name="connsiteY304" fmla="*/ 357686 h 2962327"/>
                <a:gd name="connsiteX305" fmla="*/ 2417941 w 3028217"/>
                <a:gd name="connsiteY305" fmla="*/ 351971 h 2962327"/>
                <a:gd name="connsiteX306" fmla="*/ 2424608 w 3028217"/>
                <a:gd name="connsiteY306" fmla="*/ 353876 h 2962327"/>
                <a:gd name="connsiteX307" fmla="*/ 2452245 w 3028217"/>
                <a:gd name="connsiteY307" fmla="*/ 336582 h 2962327"/>
                <a:gd name="connsiteX308" fmla="*/ 2471113 w 3028217"/>
                <a:gd name="connsiteY308" fmla="*/ 336025 h 2962327"/>
                <a:gd name="connsiteX309" fmla="*/ 761544 w 3028217"/>
                <a:gd name="connsiteY309" fmla="*/ 194808 h 2962327"/>
                <a:gd name="connsiteX310" fmla="*/ 773926 w 3028217"/>
                <a:gd name="connsiteY310" fmla="*/ 216716 h 2962327"/>
                <a:gd name="connsiteX311" fmla="*/ 773926 w 3028217"/>
                <a:gd name="connsiteY311" fmla="*/ 278628 h 2962327"/>
                <a:gd name="connsiteX312" fmla="*/ 687249 w 3028217"/>
                <a:gd name="connsiteY312" fmla="*/ 293868 h 2962327"/>
                <a:gd name="connsiteX313" fmla="*/ 671056 w 3028217"/>
                <a:gd name="connsiteY313" fmla="*/ 292916 h 2962327"/>
                <a:gd name="connsiteX314" fmla="*/ 640576 w 3028217"/>
                <a:gd name="connsiteY314" fmla="*/ 298631 h 2962327"/>
                <a:gd name="connsiteX315" fmla="*/ 603429 w 3028217"/>
                <a:gd name="connsiteY315" fmla="*/ 291011 h 2962327"/>
                <a:gd name="connsiteX316" fmla="*/ 715824 w 3028217"/>
                <a:gd name="connsiteY316" fmla="*/ 211953 h 2962327"/>
                <a:gd name="connsiteX317" fmla="*/ 727254 w 3028217"/>
                <a:gd name="connsiteY317" fmla="*/ 215763 h 2962327"/>
                <a:gd name="connsiteX318" fmla="*/ 761544 w 3028217"/>
                <a:gd name="connsiteY318" fmla="*/ 194808 h 2962327"/>
                <a:gd name="connsiteX319" fmla="*/ 873343 w 3028217"/>
                <a:gd name="connsiteY319" fmla="*/ 184331 h 2962327"/>
                <a:gd name="connsiteX320" fmla="*/ 891083 w 3028217"/>
                <a:gd name="connsiteY320" fmla="*/ 191951 h 2962327"/>
                <a:gd name="connsiteX321" fmla="*/ 888226 w 3028217"/>
                <a:gd name="connsiteY321" fmla="*/ 217668 h 2962327"/>
                <a:gd name="connsiteX322" fmla="*/ 879241 w 3028217"/>
                <a:gd name="connsiteY322" fmla="*/ 234820 h 2962327"/>
                <a:gd name="connsiteX323" fmla="*/ 895370 w 3028217"/>
                <a:gd name="connsiteY323" fmla="*/ 235036 h 2962327"/>
                <a:gd name="connsiteX324" fmla="*/ 899656 w 3028217"/>
                <a:gd name="connsiteY324" fmla="*/ 266246 h 2962327"/>
                <a:gd name="connsiteX325" fmla="*/ 892988 w 3028217"/>
                <a:gd name="connsiteY325" fmla="*/ 303393 h 2962327"/>
                <a:gd name="connsiteX326" fmla="*/ 905371 w 3028217"/>
                <a:gd name="connsiteY326" fmla="*/ 303393 h 2962327"/>
                <a:gd name="connsiteX327" fmla="*/ 915848 w 3028217"/>
                <a:gd name="connsiteY327" fmla="*/ 337683 h 2962327"/>
                <a:gd name="connsiteX328" fmla="*/ 946328 w 3028217"/>
                <a:gd name="connsiteY328" fmla="*/ 324348 h 2962327"/>
                <a:gd name="connsiteX329" fmla="*/ 973409 w 3028217"/>
                <a:gd name="connsiteY329" fmla="*/ 303804 h 2962327"/>
                <a:gd name="connsiteX330" fmla="*/ 975260 w 3028217"/>
                <a:gd name="connsiteY330" fmla="*/ 292796 h 2962327"/>
                <a:gd name="connsiteX331" fmla="*/ 965378 w 3028217"/>
                <a:gd name="connsiteY331" fmla="*/ 281485 h 2962327"/>
                <a:gd name="connsiteX332" fmla="*/ 962521 w 3028217"/>
                <a:gd name="connsiteY332" fmla="*/ 233860 h 2962327"/>
                <a:gd name="connsiteX333" fmla="*/ 1013956 w 3028217"/>
                <a:gd name="connsiteY333" fmla="*/ 203380 h 2962327"/>
                <a:gd name="connsiteX334" fmla="*/ 1028243 w 3028217"/>
                <a:gd name="connsiteY334" fmla="*/ 200165 h 2962327"/>
                <a:gd name="connsiteX335" fmla="*/ 1042531 w 3028217"/>
                <a:gd name="connsiteY335" fmla="*/ 206238 h 2962327"/>
                <a:gd name="connsiteX336" fmla="*/ 1016813 w 3028217"/>
                <a:gd name="connsiteY336" fmla="*/ 234813 h 2962327"/>
                <a:gd name="connsiteX337" fmla="*/ 1075868 w 3028217"/>
                <a:gd name="connsiteY337" fmla="*/ 204333 h 2962327"/>
                <a:gd name="connsiteX338" fmla="*/ 1095871 w 3028217"/>
                <a:gd name="connsiteY338" fmla="*/ 204333 h 2962327"/>
                <a:gd name="connsiteX339" fmla="*/ 1099681 w 3028217"/>
                <a:gd name="connsiteY339" fmla="*/ 232908 h 2962327"/>
                <a:gd name="connsiteX340" fmla="*/ 1133971 w 3028217"/>
                <a:gd name="connsiteY340" fmla="*/ 231003 h 2962327"/>
                <a:gd name="connsiteX341" fmla="*/ 1151116 w 3028217"/>
                <a:gd name="connsiteY341" fmla="*/ 238623 h 2962327"/>
                <a:gd name="connsiteX342" fmla="*/ 1205408 w 3028217"/>
                <a:gd name="connsiteY342" fmla="*/ 287200 h 2962327"/>
                <a:gd name="connsiteX343" fmla="*/ 1198741 w 3028217"/>
                <a:gd name="connsiteY343" fmla="*/ 334825 h 2962327"/>
                <a:gd name="connsiteX344" fmla="*/ 1248271 w 3028217"/>
                <a:gd name="connsiteY344" fmla="*/ 377688 h 2962327"/>
                <a:gd name="connsiteX345" fmla="*/ 1246366 w 3028217"/>
                <a:gd name="connsiteY345" fmla="*/ 402453 h 2962327"/>
                <a:gd name="connsiteX346" fmla="*/ 1187311 w 3028217"/>
                <a:gd name="connsiteY346" fmla="*/ 402453 h 2962327"/>
                <a:gd name="connsiteX347" fmla="*/ 1171118 w 3028217"/>
                <a:gd name="connsiteY347" fmla="*/ 396738 h 2962327"/>
                <a:gd name="connsiteX348" fmla="*/ 1171118 w 3028217"/>
                <a:gd name="connsiteY348" fmla="*/ 431028 h 2962327"/>
                <a:gd name="connsiteX349" fmla="*/ 1151116 w 3028217"/>
                <a:gd name="connsiteY349" fmla="*/ 479605 h 2962327"/>
                <a:gd name="connsiteX350" fmla="*/ 1136828 w 3028217"/>
                <a:gd name="connsiteY350" fmla="*/ 476748 h 2962327"/>
                <a:gd name="connsiteX351" fmla="*/ 1136828 w 3028217"/>
                <a:gd name="connsiteY351" fmla="*/ 487225 h 2962327"/>
                <a:gd name="connsiteX352" fmla="*/ 1118731 w 3028217"/>
                <a:gd name="connsiteY352" fmla="*/ 497703 h 2962327"/>
                <a:gd name="connsiteX353" fmla="*/ 1066343 w 3028217"/>
                <a:gd name="connsiteY353" fmla="*/ 455793 h 2962327"/>
                <a:gd name="connsiteX354" fmla="*/ 1016813 w 3028217"/>
                <a:gd name="connsiteY354" fmla="*/ 433885 h 2962327"/>
                <a:gd name="connsiteX355" fmla="*/ 996811 w 3028217"/>
                <a:gd name="connsiteY355" fmla="*/ 428170 h 2962327"/>
                <a:gd name="connsiteX356" fmla="*/ 1013003 w 3028217"/>
                <a:gd name="connsiteY356" fmla="*/ 411978 h 2962327"/>
                <a:gd name="connsiteX357" fmla="*/ 1109206 w 3028217"/>
                <a:gd name="connsiteY357" fmla="*/ 369115 h 2962327"/>
                <a:gd name="connsiteX358" fmla="*/ 1089203 w 3028217"/>
                <a:gd name="connsiteY358" fmla="*/ 307203 h 2962327"/>
                <a:gd name="connsiteX359" fmla="*/ 1077773 w 3028217"/>
                <a:gd name="connsiteY359" fmla="*/ 291010 h 2962327"/>
                <a:gd name="connsiteX360" fmla="*/ 1016813 w 3028217"/>
                <a:gd name="connsiteY360" fmla="*/ 292915 h 2962327"/>
                <a:gd name="connsiteX361" fmla="*/ 1007169 w 3028217"/>
                <a:gd name="connsiteY361" fmla="*/ 296011 h 2962327"/>
                <a:gd name="connsiteX362" fmla="*/ 1007866 w 3028217"/>
                <a:gd name="connsiteY362" fmla="*/ 302667 h 2962327"/>
                <a:gd name="connsiteX363" fmla="*/ 1009193 w 3028217"/>
                <a:gd name="connsiteY363" fmla="*/ 303393 h 2962327"/>
                <a:gd name="connsiteX364" fmla="*/ 962521 w 3028217"/>
                <a:gd name="connsiteY364" fmla="*/ 370068 h 2962327"/>
                <a:gd name="connsiteX365" fmla="*/ 905371 w 3028217"/>
                <a:gd name="connsiteY365" fmla="*/ 371973 h 2962327"/>
                <a:gd name="connsiteX366" fmla="*/ 868223 w 3028217"/>
                <a:gd name="connsiteY366" fmla="*/ 410073 h 2962327"/>
                <a:gd name="connsiteX367" fmla="*/ 836791 w 3028217"/>
                <a:gd name="connsiteY367" fmla="*/ 426266 h 2962327"/>
                <a:gd name="connsiteX368" fmla="*/ 816788 w 3028217"/>
                <a:gd name="connsiteY368" fmla="*/ 424361 h 2962327"/>
                <a:gd name="connsiteX369" fmla="*/ 677723 w 3028217"/>
                <a:gd name="connsiteY369" fmla="*/ 507228 h 2962327"/>
                <a:gd name="connsiteX370" fmla="*/ 668198 w 3028217"/>
                <a:gd name="connsiteY370" fmla="*/ 553901 h 2962327"/>
                <a:gd name="connsiteX371" fmla="*/ 662483 w 3028217"/>
                <a:gd name="connsiteY371" fmla="*/ 586286 h 2962327"/>
                <a:gd name="connsiteX372" fmla="*/ 716776 w 3028217"/>
                <a:gd name="connsiteY372" fmla="*/ 612956 h 2962327"/>
                <a:gd name="connsiteX373" fmla="*/ 771068 w 3028217"/>
                <a:gd name="connsiteY373" fmla="*/ 645341 h 2962327"/>
                <a:gd name="connsiteX374" fmla="*/ 782498 w 3028217"/>
                <a:gd name="connsiteY374" fmla="*/ 667248 h 2962327"/>
                <a:gd name="connsiteX375" fmla="*/ 772973 w 3028217"/>
                <a:gd name="connsiteY375" fmla="*/ 726303 h 2962327"/>
                <a:gd name="connsiteX376" fmla="*/ 805358 w 3028217"/>
                <a:gd name="connsiteY376" fmla="*/ 736781 h 2962327"/>
                <a:gd name="connsiteX377" fmla="*/ 828218 w 3028217"/>
                <a:gd name="connsiteY377" fmla="*/ 689156 h 2962327"/>
                <a:gd name="connsiteX378" fmla="*/ 858698 w 3028217"/>
                <a:gd name="connsiteY378" fmla="*/ 652961 h 2962327"/>
                <a:gd name="connsiteX379" fmla="*/ 901561 w 3028217"/>
                <a:gd name="connsiteY379" fmla="*/ 573903 h 2962327"/>
                <a:gd name="connsiteX380" fmla="*/ 904418 w 3028217"/>
                <a:gd name="connsiteY380" fmla="*/ 561521 h 2962327"/>
                <a:gd name="connsiteX381" fmla="*/ 953948 w 3028217"/>
                <a:gd name="connsiteY381" fmla="*/ 491988 h 2962327"/>
                <a:gd name="connsiteX382" fmla="*/ 968236 w 3028217"/>
                <a:gd name="connsiteY382" fmla="*/ 478653 h 2962327"/>
                <a:gd name="connsiteX383" fmla="*/ 1049198 w 3028217"/>
                <a:gd name="connsiteY383" fmla="*/ 512943 h 2962327"/>
                <a:gd name="connsiteX384" fmla="*/ 1063486 w 3028217"/>
                <a:gd name="connsiteY384" fmla="*/ 539613 h 2962327"/>
                <a:gd name="connsiteX385" fmla="*/ 1067296 w 3028217"/>
                <a:gd name="connsiteY385" fmla="*/ 583428 h 2962327"/>
                <a:gd name="connsiteX386" fmla="*/ 1112063 w 3028217"/>
                <a:gd name="connsiteY386" fmla="*/ 568188 h 2962327"/>
                <a:gd name="connsiteX387" fmla="*/ 1146353 w 3028217"/>
                <a:gd name="connsiteY387" fmla="*/ 580571 h 2962327"/>
                <a:gd name="connsiteX388" fmla="*/ 1151116 w 3028217"/>
                <a:gd name="connsiteY388" fmla="*/ 616766 h 2962327"/>
                <a:gd name="connsiteX389" fmla="*/ 1193026 w 3028217"/>
                <a:gd name="connsiteY389" fmla="*/ 684393 h 2962327"/>
                <a:gd name="connsiteX390" fmla="*/ 1182905 w 3028217"/>
                <a:gd name="connsiteY390" fmla="*/ 697847 h 2962327"/>
                <a:gd name="connsiteX391" fmla="*/ 1179024 w 3028217"/>
                <a:gd name="connsiteY391" fmla="*/ 699159 h 2962327"/>
                <a:gd name="connsiteX392" fmla="*/ 1177845 w 3028217"/>
                <a:gd name="connsiteY392" fmla="*/ 699023 h 2962327"/>
                <a:gd name="connsiteX393" fmla="*/ 1166356 w 3028217"/>
                <a:gd name="connsiteY393" fmla="*/ 703443 h 2962327"/>
                <a:gd name="connsiteX394" fmla="*/ 1179024 w 3028217"/>
                <a:gd name="connsiteY394" fmla="*/ 699159 h 2962327"/>
                <a:gd name="connsiteX395" fmla="*/ 1188263 w 3028217"/>
                <a:gd name="connsiteY395" fmla="*/ 700229 h 2962327"/>
                <a:gd name="connsiteX396" fmla="*/ 1207313 w 3028217"/>
                <a:gd name="connsiteY396" fmla="*/ 712016 h 2962327"/>
                <a:gd name="connsiteX397" fmla="*/ 1205051 w 3028217"/>
                <a:gd name="connsiteY397" fmla="*/ 754402 h 2962327"/>
                <a:gd name="connsiteX398" fmla="*/ 1180854 w 3028217"/>
                <a:gd name="connsiteY398" fmla="*/ 787924 h 2962327"/>
                <a:gd name="connsiteX399" fmla="*/ 1187073 w 3028217"/>
                <a:gd name="connsiteY399" fmla="*/ 807504 h 2962327"/>
                <a:gd name="connsiteX400" fmla="*/ 1206361 w 3028217"/>
                <a:gd name="connsiteY400" fmla="*/ 814886 h 2962327"/>
                <a:gd name="connsiteX401" fmla="*/ 1213981 w 3028217"/>
                <a:gd name="connsiteY401" fmla="*/ 828221 h 2962327"/>
                <a:gd name="connsiteX402" fmla="*/ 1172071 w 3028217"/>
                <a:gd name="connsiteY402" fmla="*/ 862511 h 2962327"/>
                <a:gd name="connsiteX403" fmla="*/ 1115874 w 3028217"/>
                <a:gd name="connsiteY403" fmla="*/ 854891 h 2962327"/>
                <a:gd name="connsiteX404" fmla="*/ 1148259 w 3028217"/>
                <a:gd name="connsiteY404" fmla="*/ 807266 h 2962327"/>
                <a:gd name="connsiteX405" fmla="*/ 1173024 w 3028217"/>
                <a:gd name="connsiteY405" fmla="*/ 780596 h 2962327"/>
                <a:gd name="connsiteX406" fmla="*/ 1173125 w 3028217"/>
                <a:gd name="connsiteY406" fmla="*/ 780684 h 2962327"/>
                <a:gd name="connsiteX407" fmla="*/ 1174333 w 3028217"/>
                <a:gd name="connsiteY407" fmla="*/ 770475 h 2962327"/>
                <a:gd name="connsiteX408" fmla="*/ 1163498 w 3028217"/>
                <a:gd name="connsiteY408" fmla="*/ 767261 h 2962327"/>
                <a:gd name="connsiteX409" fmla="*/ 1124446 w 3028217"/>
                <a:gd name="connsiteY409" fmla="*/ 787263 h 2962327"/>
                <a:gd name="connsiteX410" fmla="*/ 1043483 w 3028217"/>
                <a:gd name="connsiteY410" fmla="*/ 789168 h 2962327"/>
                <a:gd name="connsiteX411" fmla="*/ 993953 w 3028217"/>
                <a:gd name="connsiteY411" fmla="*/ 794883 h 2962327"/>
                <a:gd name="connsiteX412" fmla="*/ 959663 w 3028217"/>
                <a:gd name="connsiteY412" fmla="*/ 814886 h 2962327"/>
                <a:gd name="connsiteX413" fmla="*/ 929183 w 3028217"/>
                <a:gd name="connsiteY413" fmla="*/ 839651 h 2962327"/>
                <a:gd name="connsiteX414" fmla="*/ 925100 w 3028217"/>
                <a:gd name="connsiteY414" fmla="*/ 843462 h 2962327"/>
                <a:gd name="connsiteX415" fmla="*/ 915848 w 3028217"/>
                <a:gd name="connsiteY415" fmla="*/ 851081 h 2962327"/>
                <a:gd name="connsiteX416" fmla="*/ 912991 w 3028217"/>
                <a:gd name="connsiteY416" fmla="*/ 851081 h 2962327"/>
                <a:gd name="connsiteX417" fmla="*/ 914896 w 3028217"/>
                <a:gd name="connsiteY417" fmla="*/ 852986 h 2962327"/>
                <a:gd name="connsiteX418" fmla="*/ 925100 w 3028217"/>
                <a:gd name="connsiteY418" fmla="*/ 843462 h 2962327"/>
                <a:gd name="connsiteX419" fmla="*/ 932041 w 3028217"/>
                <a:gd name="connsiteY419" fmla="*/ 837746 h 2962327"/>
                <a:gd name="connsiteX420" fmla="*/ 972998 w 3028217"/>
                <a:gd name="connsiteY420" fmla="*/ 820601 h 2962327"/>
                <a:gd name="connsiteX421" fmla="*/ 992048 w 3028217"/>
                <a:gd name="connsiteY421" fmla="*/ 814886 h 2962327"/>
                <a:gd name="connsiteX422" fmla="*/ 1023481 w 3028217"/>
                <a:gd name="connsiteY422" fmla="*/ 819648 h 2962327"/>
                <a:gd name="connsiteX423" fmla="*/ 1005383 w 3028217"/>
                <a:gd name="connsiteY423" fmla="*/ 842508 h 2962327"/>
                <a:gd name="connsiteX424" fmla="*/ 1006336 w 3028217"/>
                <a:gd name="connsiteY424" fmla="*/ 854891 h 2962327"/>
                <a:gd name="connsiteX425" fmla="*/ 1005383 w 3028217"/>
                <a:gd name="connsiteY425" fmla="*/ 889181 h 2962327"/>
                <a:gd name="connsiteX426" fmla="*/ 984428 w 3028217"/>
                <a:gd name="connsiteY426" fmla="*/ 910136 h 2962327"/>
                <a:gd name="connsiteX427" fmla="*/ 952043 w 3028217"/>
                <a:gd name="connsiteY427" fmla="*/ 916803 h 2962327"/>
                <a:gd name="connsiteX428" fmla="*/ 899656 w 3028217"/>
                <a:gd name="connsiteY428" fmla="*/ 938711 h 2962327"/>
                <a:gd name="connsiteX429" fmla="*/ 855841 w 3028217"/>
                <a:gd name="connsiteY429" fmla="*/ 985383 h 2962327"/>
                <a:gd name="connsiteX430" fmla="*/ 831076 w 3028217"/>
                <a:gd name="connsiteY430" fmla="*/ 1003481 h 2962327"/>
                <a:gd name="connsiteX431" fmla="*/ 738683 w 3028217"/>
                <a:gd name="connsiteY431" fmla="*/ 1081586 h 2962327"/>
                <a:gd name="connsiteX432" fmla="*/ 711061 w 3028217"/>
                <a:gd name="connsiteY432" fmla="*/ 1115876 h 2962327"/>
                <a:gd name="connsiteX433" fmla="*/ 666293 w 3028217"/>
                <a:gd name="connsiteY433" fmla="*/ 1175883 h 2962327"/>
                <a:gd name="connsiteX434" fmla="*/ 585331 w 3028217"/>
                <a:gd name="connsiteY434" fmla="*/ 1230176 h 2962327"/>
                <a:gd name="connsiteX435" fmla="*/ 559613 w 3028217"/>
                <a:gd name="connsiteY435" fmla="*/ 1297803 h 2962327"/>
                <a:gd name="connsiteX436" fmla="*/ 557708 w 3028217"/>
                <a:gd name="connsiteY436" fmla="*/ 1386386 h 2962327"/>
                <a:gd name="connsiteX437" fmla="*/ 542468 w 3028217"/>
                <a:gd name="connsiteY437" fmla="*/ 1407341 h 2962327"/>
                <a:gd name="connsiteX438" fmla="*/ 528181 w 3028217"/>
                <a:gd name="connsiteY438" fmla="*/ 1387338 h 2962327"/>
                <a:gd name="connsiteX439" fmla="*/ 519608 w 3028217"/>
                <a:gd name="connsiteY439" fmla="*/ 1320663 h 2962327"/>
                <a:gd name="connsiteX440" fmla="*/ 488176 w 3028217"/>
                <a:gd name="connsiteY440" fmla="*/ 1283516 h 2962327"/>
                <a:gd name="connsiteX441" fmla="*/ 429121 w 3028217"/>
                <a:gd name="connsiteY441" fmla="*/ 1267323 h 2962327"/>
                <a:gd name="connsiteX442" fmla="*/ 409118 w 3028217"/>
                <a:gd name="connsiteY442" fmla="*/ 1268276 h 2962327"/>
                <a:gd name="connsiteX443" fmla="*/ 336728 w 3028217"/>
                <a:gd name="connsiteY443" fmla="*/ 1284468 h 2962327"/>
                <a:gd name="connsiteX444" fmla="*/ 215761 w 3028217"/>
                <a:gd name="connsiteY444" fmla="*/ 1373051 h 2962327"/>
                <a:gd name="connsiteX445" fmla="*/ 189091 w 3028217"/>
                <a:gd name="connsiteY445" fmla="*/ 1441631 h 2962327"/>
                <a:gd name="connsiteX446" fmla="*/ 196711 w 3028217"/>
                <a:gd name="connsiteY446" fmla="*/ 1544501 h 2962327"/>
                <a:gd name="connsiteX447" fmla="*/ 244336 w 3028217"/>
                <a:gd name="connsiteY447" fmla="*/ 1573076 h 2962327"/>
                <a:gd name="connsiteX448" fmla="*/ 320536 w 3028217"/>
                <a:gd name="connsiteY448" fmla="*/ 1514973 h 2962327"/>
                <a:gd name="connsiteX449" fmla="*/ 387211 w 3028217"/>
                <a:gd name="connsiteY449" fmla="*/ 1494971 h 2962327"/>
                <a:gd name="connsiteX450" fmla="*/ 389116 w 3028217"/>
                <a:gd name="connsiteY450" fmla="*/ 1515926 h 2962327"/>
                <a:gd name="connsiteX451" fmla="*/ 340538 w 3028217"/>
                <a:gd name="connsiteY451" fmla="*/ 1624511 h 2962327"/>
                <a:gd name="connsiteX452" fmla="*/ 354826 w 3028217"/>
                <a:gd name="connsiteY452" fmla="*/ 1644513 h 2962327"/>
                <a:gd name="connsiteX453" fmla="*/ 410071 w 3028217"/>
                <a:gd name="connsiteY453" fmla="*/ 1645466 h 2962327"/>
                <a:gd name="connsiteX454" fmla="*/ 439598 w 3028217"/>
                <a:gd name="connsiteY454" fmla="*/ 1687376 h 2962327"/>
                <a:gd name="connsiteX455" fmla="*/ 426263 w 3028217"/>
                <a:gd name="connsiteY455" fmla="*/ 1743573 h 2962327"/>
                <a:gd name="connsiteX456" fmla="*/ 450076 w 3028217"/>
                <a:gd name="connsiteY456" fmla="*/ 1813106 h 2962327"/>
                <a:gd name="connsiteX457" fmla="*/ 499606 w 3028217"/>
                <a:gd name="connsiteY457" fmla="*/ 1812153 h 2962327"/>
                <a:gd name="connsiteX458" fmla="*/ 536753 w 3028217"/>
                <a:gd name="connsiteY458" fmla="*/ 1818821 h 2962327"/>
                <a:gd name="connsiteX459" fmla="*/ 577711 w 3028217"/>
                <a:gd name="connsiteY459" fmla="*/ 1813106 h 2962327"/>
                <a:gd name="connsiteX460" fmla="*/ 661531 w 3028217"/>
                <a:gd name="connsiteY460" fmla="*/ 1754051 h 2962327"/>
                <a:gd name="connsiteX461" fmla="*/ 672008 w 3028217"/>
                <a:gd name="connsiteY461" fmla="*/ 1763576 h 2962327"/>
                <a:gd name="connsiteX462" fmla="*/ 695821 w 3028217"/>
                <a:gd name="connsiteY462" fmla="*/ 1768338 h 2962327"/>
                <a:gd name="connsiteX463" fmla="*/ 741541 w 3028217"/>
                <a:gd name="connsiteY463" fmla="*/ 1772148 h 2962327"/>
                <a:gd name="connsiteX464" fmla="*/ 832028 w 3028217"/>
                <a:gd name="connsiteY464" fmla="*/ 1788341 h 2962327"/>
                <a:gd name="connsiteX465" fmla="*/ 865366 w 3028217"/>
                <a:gd name="connsiteY465" fmla="*/ 1796913 h 2962327"/>
                <a:gd name="connsiteX466" fmla="*/ 910133 w 3028217"/>
                <a:gd name="connsiteY466" fmla="*/ 1838823 h 2962327"/>
                <a:gd name="connsiteX467" fmla="*/ 1047293 w 3028217"/>
                <a:gd name="connsiteY467" fmla="*/ 1918833 h 2962327"/>
                <a:gd name="connsiteX468" fmla="*/ 1116826 w 3028217"/>
                <a:gd name="connsiteY468" fmla="*/ 2036943 h 2962327"/>
                <a:gd name="connsiteX469" fmla="*/ 1106348 w 3028217"/>
                <a:gd name="connsiteY469" fmla="*/ 2056946 h 2962327"/>
                <a:gd name="connsiteX470" fmla="*/ 1104443 w 3028217"/>
                <a:gd name="connsiteY470" fmla="*/ 2099808 h 2962327"/>
                <a:gd name="connsiteX471" fmla="*/ 1124446 w 3028217"/>
                <a:gd name="connsiteY471" fmla="*/ 2102666 h 2962327"/>
                <a:gd name="connsiteX472" fmla="*/ 1193026 w 3028217"/>
                <a:gd name="connsiteY472" fmla="*/ 2077901 h 2962327"/>
                <a:gd name="connsiteX473" fmla="*/ 1280656 w 3028217"/>
                <a:gd name="connsiteY473" fmla="*/ 2123621 h 2962327"/>
                <a:gd name="connsiteX474" fmla="*/ 1387336 w 3028217"/>
                <a:gd name="connsiteY474" fmla="*/ 2172198 h 2962327"/>
                <a:gd name="connsiteX475" fmla="*/ 1434008 w 3028217"/>
                <a:gd name="connsiteY475" fmla="*/ 2199821 h 2962327"/>
                <a:gd name="connsiteX476" fmla="*/ 1430198 w 3028217"/>
                <a:gd name="connsiteY476" fmla="*/ 2282688 h 2962327"/>
                <a:gd name="connsiteX477" fmla="*/ 1370191 w 3028217"/>
                <a:gd name="connsiteY477" fmla="*/ 2373176 h 2962327"/>
                <a:gd name="connsiteX478" fmla="*/ 1358761 w 3028217"/>
                <a:gd name="connsiteY478" fmla="*/ 2423658 h 2962327"/>
                <a:gd name="connsiteX479" fmla="*/ 1327328 w 3028217"/>
                <a:gd name="connsiteY479" fmla="*/ 2600823 h 2962327"/>
                <a:gd name="connsiteX480" fmla="*/ 1293991 w 3028217"/>
                <a:gd name="connsiteY480" fmla="*/ 2626541 h 2962327"/>
                <a:gd name="connsiteX481" fmla="*/ 1218743 w 3028217"/>
                <a:gd name="connsiteY481" fmla="*/ 2661783 h 2962327"/>
                <a:gd name="connsiteX482" fmla="*/ 1193026 w 3028217"/>
                <a:gd name="connsiteY482" fmla="*/ 2710361 h 2962327"/>
                <a:gd name="connsiteX483" fmla="*/ 1164451 w 3028217"/>
                <a:gd name="connsiteY483" fmla="*/ 2832281 h 2962327"/>
                <a:gd name="connsiteX484" fmla="*/ 1122541 w 3028217"/>
                <a:gd name="connsiteY484" fmla="*/ 2910386 h 2962327"/>
                <a:gd name="connsiteX485" fmla="*/ 1095871 w 3028217"/>
                <a:gd name="connsiteY485" fmla="*/ 2929436 h 2962327"/>
                <a:gd name="connsiteX486" fmla="*/ 1061581 w 3028217"/>
                <a:gd name="connsiteY486" fmla="*/ 2922768 h 2962327"/>
                <a:gd name="connsiteX487" fmla="*/ 1047293 w 3028217"/>
                <a:gd name="connsiteY487" fmla="*/ 2929436 h 2962327"/>
                <a:gd name="connsiteX488" fmla="*/ 1061581 w 3028217"/>
                <a:gd name="connsiteY488" fmla="*/ 2956106 h 2962327"/>
                <a:gd name="connsiteX489" fmla="*/ 1040626 w 3028217"/>
                <a:gd name="connsiteY489" fmla="*/ 2959916 h 2962327"/>
                <a:gd name="connsiteX490" fmla="*/ 783451 w 3028217"/>
                <a:gd name="connsiteY490" fmla="*/ 2850378 h 2962327"/>
                <a:gd name="connsiteX491" fmla="*/ 752971 w 3028217"/>
                <a:gd name="connsiteY491" fmla="*/ 2805611 h 2962327"/>
                <a:gd name="connsiteX492" fmla="*/ 737731 w 3028217"/>
                <a:gd name="connsiteY492" fmla="*/ 2765606 h 2962327"/>
                <a:gd name="connsiteX493" fmla="*/ 721538 w 3028217"/>
                <a:gd name="connsiteY493" fmla="*/ 2564628 h 2962327"/>
                <a:gd name="connsiteX494" fmla="*/ 670103 w 3028217"/>
                <a:gd name="connsiteY494" fmla="*/ 2492238 h 2962327"/>
                <a:gd name="connsiteX495" fmla="*/ 539611 w 3028217"/>
                <a:gd name="connsiteY495" fmla="*/ 2337933 h 2962327"/>
                <a:gd name="connsiteX496" fmla="*/ 473888 w 3028217"/>
                <a:gd name="connsiteY496" fmla="*/ 2221728 h 2962327"/>
                <a:gd name="connsiteX497" fmla="*/ 468173 w 3028217"/>
                <a:gd name="connsiteY497" fmla="*/ 2148386 h 2962327"/>
                <a:gd name="connsiteX498" fmla="*/ 471983 w 3028217"/>
                <a:gd name="connsiteY498" fmla="*/ 2122668 h 2962327"/>
                <a:gd name="connsiteX499" fmla="*/ 493891 w 3028217"/>
                <a:gd name="connsiteY499" fmla="*/ 2021703 h 2962327"/>
                <a:gd name="connsiteX500" fmla="*/ 538658 w 3028217"/>
                <a:gd name="connsiteY500" fmla="*/ 1907403 h 2962327"/>
                <a:gd name="connsiteX501" fmla="*/ 524371 w 3028217"/>
                <a:gd name="connsiteY501" fmla="*/ 1854063 h 2962327"/>
                <a:gd name="connsiteX502" fmla="*/ 499606 w 3028217"/>
                <a:gd name="connsiteY502" fmla="*/ 1853111 h 2962327"/>
                <a:gd name="connsiteX503" fmla="*/ 459601 w 3028217"/>
                <a:gd name="connsiteY503" fmla="*/ 1860731 h 2962327"/>
                <a:gd name="connsiteX504" fmla="*/ 408166 w 3028217"/>
                <a:gd name="connsiteY504" fmla="*/ 1827393 h 2962327"/>
                <a:gd name="connsiteX505" fmla="*/ 354826 w 3028217"/>
                <a:gd name="connsiteY505" fmla="*/ 1742621 h 2962327"/>
                <a:gd name="connsiteX506" fmla="*/ 322441 w 3028217"/>
                <a:gd name="connsiteY506" fmla="*/ 1715951 h 2962327"/>
                <a:gd name="connsiteX507" fmla="*/ 234811 w 3028217"/>
                <a:gd name="connsiteY507" fmla="*/ 1658801 h 2962327"/>
                <a:gd name="connsiteX508" fmla="*/ 206236 w 3028217"/>
                <a:gd name="connsiteY508" fmla="*/ 1644513 h 2962327"/>
                <a:gd name="connsiteX509" fmla="*/ 116701 w 3028217"/>
                <a:gd name="connsiteY509" fmla="*/ 1622606 h 2962327"/>
                <a:gd name="connsiteX510" fmla="*/ 28118 w 3028217"/>
                <a:gd name="connsiteY510" fmla="*/ 1557836 h 2962327"/>
                <a:gd name="connsiteX511" fmla="*/ 12878 w 3028217"/>
                <a:gd name="connsiteY511" fmla="*/ 1499733 h 2962327"/>
                <a:gd name="connsiteX512" fmla="*/ 10021 w 3028217"/>
                <a:gd name="connsiteY512" fmla="*/ 1446393 h 2962327"/>
                <a:gd name="connsiteX513" fmla="*/ 5258 w 3028217"/>
                <a:gd name="connsiteY513" fmla="*/ 1410198 h 2962327"/>
                <a:gd name="connsiteX514" fmla="*/ 45263 w 3028217"/>
                <a:gd name="connsiteY514" fmla="*/ 1105398 h 2962327"/>
                <a:gd name="connsiteX515" fmla="*/ 304343 w 3028217"/>
                <a:gd name="connsiteY515" fmla="*/ 581523 h 2962327"/>
                <a:gd name="connsiteX516" fmla="*/ 548183 w 3028217"/>
                <a:gd name="connsiteY516" fmla="*/ 329111 h 2962327"/>
                <a:gd name="connsiteX517" fmla="*/ 617716 w 3028217"/>
                <a:gd name="connsiteY517" fmla="*/ 317681 h 2962327"/>
                <a:gd name="connsiteX518" fmla="*/ 631051 w 3028217"/>
                <a:gd name="connsiteY518" fmla="*/ 309108 h 2962327"/>
                <a:gd name="connsiteX519" fmla="*/ 692011 w 3028217"/>
                <a:gd name="connsiteY519" fmla="*/ 299583 h 2962327"/>
                <a:gd name="connsiteX520" fmla="*/ 756781 w 3028217"/>
                <a:gd name="connsiteY520" fmla="*/ 316728 h 2962327"/>
                <a:gd name="connsiteX521" fmla="*/ 780593 w 3028217"/>
                <a:gd name="connsiteY521" fmla="*/ 315776 h 2962327"/>
                <a:gd name="connsiteX522" fmla="*/ 797738 w 3028217"/>
                <a:gd name="connsiteY522" fmla="*/ 314823 h 2962327"/>
                <a:gd name="connsiteX523" fmla="*/ 831076 w 3028217"/>
                <a:gd name="connsiteY523" fmla="*/ 316728 h 2962327"/>
                <a:gd name="connsiteX524" fmla="*/ 841553 w 3028217"/>
                <a:gd name="connsiteY524" fmla="*/ 277676 h 2962327"/>
                <a:gd name="connsiteX525" fmla="*/ 852031 w 3028217"/>
                <a:gd name="connsiteY525" fmla="*/ 259578 h 2962327"/>
                <a:gd name="connsiteX526" fmla="*/ 867152 w 3028217"/>
                <a:gd name="connsiteY526" fmla="*/ 248624 h 2962327"/>
                <a:gd name="connsiteX527" fmla="*/ 876026 w 3028217"/>
                <a:gd name="connsiteY527" fmla="*/ 238011 h 2962327"/>
                <a:gd name="connsiteX528" fmla="*/ 858921 w 3028217"/>
                <a:gd name="connsiteY528" fmla="*/ 241392 h 2962327"/>
                <a:gd name="connsiteX529" fmla="*/ 821551 w 3028217"/>
                <a:gd name="connsiteY529" fmla="*/ 210048 h 2962327"/>
                <a:gd name="connsiteX530" fmla="*/ 857746 w 3028217"/>
                <a:gd name="connsiteY530" fmla="*/ 190998 h 2962327"/>
                <a:gd name="connsiteX531" fmla="*/ 873343 w 3028217"/>
                <a:gd name="connsiteY531" fmla="*/ 184331 h 2962327"/>
                <a:gd name="connsiteX532" fmla="*/ 798215 w 3028217"/>
                <a:gd name="connsiteY532" fmla="*/ 181949 h 2962327"/>
                <a:gd name="connsiteX533" fmla="*/ 805359 w 3028217"/>
                <a:gd name="connsiteY533" fmla="*/ 187188 h 2962327"/>
                <a:gd name="connsiteX534" fmla="*/ 795834 w 3028217"/>
                <a:gd name="connsiteY534" fmla="*/ 196713 h 2962327"/>
                <a:gd name="connsiteX535" fmla="*/ 788214 w 3028217"/>
                <a:gd name="connsiteY535" fmla="*/ 182426 h 2962327"/>
                <a:gd name="connsiteX536" fmla="*/ 798215 w 3028217"/>
                <a:gd name="connsiteY536" fmla="*/ 181949 h 2962327"/>
                <a:gd name="connsiteX537" fmla="*/ 938708 w 3028217"/>
                <a:gd name="connsiteY537" fmla="*/ 121466 h 2962327"/>
                <a:gd name="connsiteX538" fmla="*/ 952043 w 3028217"/>
                <a:gd name="connsiteY538" fmla="*/ 141468 h 2962327"/>
                <a:gd name="connsiteX539" fmla="*/ 951037 w 3028217"/>
                <a:gd name="connsiteY539" fmla="*/ 142501 h 2962327"/>
                <a:gd name="connsiteX540" fmla="*/ 953949 w 3028217"/>
                <a:gd name="connsiteY540" fmla="*/ 140516 h 2962327"/>
                <a:gd name="connsiteX541" fmla="*/ 952996 w 3028217"/>
                <a:gd name="connsiteY541" fmla="*/ 148136 h 2962327"/>
                <a:gd name="connsiteX542" fmla="*/ 952996 w 3028217"/>
                <a:gd name="connsiteY542" fmla="*/ 169091 h 2962327"/>
                <a:gd name="connsiteX543" fmla="*/ 944424 w 3028217"/>
                <a:gd name="connsiteY543" fmla="*/ 159804 h 2962327"/>
                <a:gd name="connsiteX544" fmla="*/ 933131 w 3028217"/>
                <a:gd name="connsiteY544" fmla="*/ 154863 h 2962327"/>
                <a:gd name="connsiteX545" fmla="*/ 931088 w 3028217"/>
                <a:gd name="connsiteY545" fmla="*/ 155756 h 2962327"/>
                <a:gd name="connsiteX546" fmla="*/ 930136 w 3028217"/>
                <a:gd name="connsiteY546" fmla="*/ 155756 h 2962327"/>
                <a:gd name="connsiteX547" fmla="*/ 918706 w 3028217"/>
                <a:gd name="connsiteY547" fmla="*/ 144326 h 2962327"/>
                <a:gd name="connsiteX548" fmla="*/ 931088 w 3028217"/>
                <a:gd name="connsiteY548" fmla="*/ 122418 h 2962327"/>
                <a:gd name="connsiteX549" fmla="*/ 938708 w 3028217"/>
                <a:gd name="connsiteY549" fmla="*/ 121466 h 2962327"/>
                <a:gd name="connsiteX550" fmla="*/ 925373 w 3028217"/>
                <a:gd name="connsiteY550" fmla="*/ 107178 h 2962327"/>
                <a:gd name="connsiteX551" fmla="*/ 938708 w 3028217"/>
                <a:gd name="connsiteY551" fmla="*/ 121465 h 2962327"/>
                <a:gd name="connsiteX552" fmla="*/ 935851 w 3028217"/>
                <a:gd name="connsiteY552" fmla="*/ 121465 h 2962327"/>
                <a:gd name="connsiteX553" fmla="*/ 932993 w 3028217"/>
                <a:gd name="connsiteY553" fmla="*/ 121465 h 2962327"/>
                <a:gd name="connsiteX554" fmla="*/ 901561 w 3028217"/>
                <a:gd name="connsiteY554" fmla="*/ 123370 h 2962327"/>
                <a:gd name="connsiteX555" fmla="*/ 925373 w 3028217"/>
                <a:gd name="connsiteY555" fmla="*/ 107178 h 2962327"/>
                <a:gd name="connsiteX556" fmla="*/ 1021576 w 3028217"/>
                <a:gd name="connsiteY556" fmla="*/ 71936 h 2962327"/>
                <a:gd name="connsiteX557" fmla="*/ 1031101 w 3028217"/>
                <a:gd name="connsiteY557" fmla="*/ 97653 h 2962327"/>
                <a:gd name="connsiteX558" fmla="*/ 1000621 w 3028217"/>
                <a:gd name="connsiteY558" fmla="*/ 92891 h 2962327"/>
                <a:gd name="connsiteX559" fmla="*/ 1007288 w 3028217"/>
                <a:gd name="connsiteY559" fmla="*/ 79556 h 2962327"/>
                <a:gd name="connsiteX560" fmla="*/ 1021576 w 3028217"/>
                <a:gd name="connsiteY560" fmla="*/ 71936 h 2962327"/>
                <a:gd name="connsiteX561" fmla="*/ 1113849 w 3028217"/>
                <a:gd name="connsiteY561" fmla="*/ 40265 h 2962327"/>
                <a:gd name="connsiteX562" fmla="*/ 1159689 w 3028217"/>
                <a:gd name="connsiteY562" fmla="*/ 51933 h 2962327"/>
                <a:gd name="connsiteX563" fmla="*/ 1151116 w 3028217"/>
                <a:gd name="connsiteY563" fmla="*/ 84318 h 2962327"/>
                <a:gd name="connsiteX564" fmla="*/ 1111111 w 3028217"/>
                <a:gd name="connsiteY564" fmla="*/ 92891 h 2962327"/>
                <a:gd name="connsiteX565" fmla="*/ 1070153 w 3028217"/>
                <a:gd name="connsiteY565" fmla="*/ 58601 h 2962327"/>
                <a:gd name="connsiteX566" fmla="*/ 1113849 w 3028217"/>
                <a:gd name="connsiteY566" fmla="*/ 40265 h 2962327"/>
                <a:gd name="connsiteX567" fmla="*/ 1400760 w 3028217"/>
                <a:gd name="connsiteY567" fmla="*/ 96 h 2962327"/>
                <a:gd name="connsiteX568" fmla="*/ 1476871 w 3028217"/>
                <a:gd name="connsiteY568" fmla="*/ 5260 h 2962327"/>
                <a:gd name="connsiteX569" fmla="*/ 1611174 w 3028217"/>
                <a:gd name="connsiteY569" fmla="*/ 9070 h 2962327"/>
                <a:gd name="connsiteX570" fmla="*/ 1619746 w 3028217"/>
                <a:gd name="connsiteY570" fmla="*/ 17643 h 2962327"/>
                <a:gd name="connsiteX571" fmla="*/ 1646416 w 3028217"/>
                <a:gd name="connsiteY571" fmla="*/ 28120 h 2962327"/>
                <a:gd name="connsiteX572" fmla="*/ 1667371 w 3028217"/>
                <a:gd name="connsiteY572" fmla="*/ 31930 h 2962327"/>
                <a:gd name="connsiteX573" fmla="*/ 1742261 w 3028217"/>
                <a:gd name="connsiteY573" fmla="*/ 11690 h 2962327"/>
                <a:gd name="connsiteX574" fmla="*/ 1820723 w 3028217"/>
                <a:gd name="connsiteY574" fmla="*/ 30025 h 2962327"/>
                <a:gd name="connsiteX575" fmla="*/ 1901686 w 3028217"/>
                <a:gd name="connsiteY575" fmla="*/ 45265 h 2962327"/>
                <a:gd name="connsiteX576" fmla="*/ 1894066 w 3028217"/>
                <a:gd name="connsiteY576" fmla="*/ 69078 h 2962327"/>
                <a:gd name="connsiteX577" fmla="*/ 1955978 w 3028217"/>
                <a:gd name="connsiteY577" fmla="*/ 55743 h 2962327"/>
                <a:gd name="connsiteX578" fmla="*/ 1954073 w 3028217"/>
                <a:gd name="connsiteY578" fmla="*/ 71935 h 2962327"/>
                <a:gd name="connsiteX579" fmla="*/ 1935976 w 3028217"/>
                <a:gd name="connsiteY579" fmla="*/ 103368 h 2962327"/>
                <a:gd name="connsiteX580" fmla="*/ 1949311 w 3028217"/>
                <a:gd name="connsiteY580" fmla="*/ 161470 h 2962327"/>
                <a:gd name="connsiteX581" fmla="*/ 1894066 w 3028217"/>
                <a:gd name="connsiteY581" fmla="*/ 171948 h 2962327"/>
                <a:gd name="connsiteX582" fmla="*/ 1913116 w 3028217"/>
                <a:gd name="connsiteY582" fmla="*/ 183378 h 2962327"/>
                <a:gd name="connsiteX583" fmla="*/ 1907401 w 3028217"/>
                <a:gd name="connsiteY583" fmla="*/ 196713 h 2962327"/>
                <a:gd name="connsiteX584" fmla="*/ 1873111 w 3028217"/>
                <a:gd name="connsiteY584" fmla="*/ 245290 h 2962327"/>
                <a:gd name="connsiteX585" fmla="*/ 1866443 w 3028217"/>
                <a:gd name="connsiteY585" fmla="*/ 267198 h 2962327"/>
                <a:gd name="connsiteX586" fmla="*/ 1851203 w 3028217"/>
                <a:gd name="connsiteY586" fmla="*/ 270055 h 2962327"/>
                <a:gd name="connsiteX587" fmla="*/ 1866443 w 3028217"/>
                <a:gd name="connsiteY587" fmla="*/ 313870 h 2962327"/>
                <a:gd name="connsiteX588" fmla="*/ 1843583 w 3028217"/>
                <a:gd name="connsiteY588" fmla="*/ 319585 h 2962327"/>
                <a:gd name="connsiteX589" fmla="*/ 1819771 w 3028217"/>
                <a:gd name="connsiteY589" fmla="*/ 300535 h 2962327"/>
                <a:gd name="connsiteX590" fmla="*/ 1788338 w 3028217"/>
                <a:gd name="connsiteY590" fmla="*/ 313870 h 2962327"/>
                <a:gd name="connsiteX591" fmla="*/ 1800721 w 3028217"/>
                <a:gd name="connsiteY591" fmla="*/ 315775 h 2962327"/>
                <a:gd name="connsiteX592" fmla="*/ 1823581 w 3028217"/>
                <a:gd name="connsiteY592" fmla="*/ 314823 h 2962327"/>
                <a:gd name="connsiteX593" fmla="*/ 1833106 w 3028217"/>
                <a:gd name="connsiteY593" fmla="*/ 317680 h 2962327"/>
                <a:gd name="connsiteX594" fmla="*/ 1838821 w 3028217"/>
                <a:gd name="connsiteY594" fmla="*/ 334825 h 2962327"/>
                <a:gd name="connsiteX595" fmla="*/ 1715948 w 3028217"/>
                <a:gd name="connsiteY595" fmla="*/ 370068 h 2962327"/>
                <a:gd name="connsiteX596" fmla="*/ 1691183 w 3028217"/>
                <a:gd name="connsiteY596" fmla="*/ 379593 h 2962327"/>
                <a:gd name="connsiteX597" fmla="*/ 1586408 w 3028217"/>
                <a:gd name="connsiteY597" fmla="*/ 430075 h 2962327"/>
                <a:gd name="connsiteX598" fmla="*/ 1542593 w 3028217"/>
                <a:gd name="connsiteY598" fmla="*/ 468175 h 2962327"/>
                <a:gd name="connsiteX599" fmla="*/ 1480681 w 3028217"/>
                <a:gd name="connsiteY599" fmla="*/ 555805 h 2962327"/>
                <a:gd name="connsiteX600" fmla="*/ 1462583 w 3028217"/>
                <a:gd name="connsiteY600" fmla="*/ 562473 h 2962327"/>
                <a:gd name="connsiteX601" fmla="*/ 1385431 w 3028217"/>
                <a:gd name="connsiteY601" fmla="*/ 462460 h 2962327"/>
                <a:gd name="connsiteX602" fmla="*/ 1379716 w 3028217"/>
                <a:gd name="connsiteY602" fmla="*/ 398643 h 2962327"/>
                <a:gd name="connsiteX603" fmla="*/ 1441628 w 3028217"/>
                <a:gd name="connsiteY603" fmla="*/ 335778 h 2962327"/>
                <a:gd name="connsiteX604" fmla="*/ 1449248 w 3028217"/>
                <a:gd name="connsiteY604" fmla="*/ 321490 h 2962327"/>
                <a:gd name="connsiteX605" fmla="*/ 1461631 w 3028217"/>
                <a:gd name="connsiteY605" fmla="*/ 300535 h 2962327"/>
                <a:gd name="connsiteX606" fmla="*/ 1412101 w 3028217"/>
                <a:gd name="connsiteY606" fmla="*/ 280533 h 2962327"/>
                <a:gd name="connsiteX607" fmla="*/ 1434961 w 3028217"/>
                <a:gd name="connsiteY607" fmla="*/ 215763 h 2962327"/>
                <a:gd name="connsiteX608" fmla="*/ 1371143 w 3028217"/>
                <a:gd name="connsiteY608" fmla="*/ 160518 h 2962327"/>
                <a:gd name="connsiteX609" fmla="*/ 1331138 w 3028217"/>
                <a:gd name="connsiteY609" fmla="*/ 162423 h 2962327"/>
                <a:gd name="connsiteX610" fmla="*/ 1303516 w 3028217"/>
                <a:gd name="connsiteY610" fmla="*/ 150040 h 2962327"/>
                <a:gd name="connsiteX611" fmla="*/ 1313993 w 3028217"/>
                <a:gd name="connsiteY611" fmla="*/ 130038 h 2962327"/>
                <a:gd name="connsiteX612" fmla="*/ 1313041 w 3028217"/>
                <a:gd name="connsiteY612" fmla="*/ 121465 h 2962327"/>
                <a:gd name="connsiteX613" fmla="*/ 1323518 w 3028217"/>
                <a:gd name="connsiteY613" fmla="*/ 96700 h 2962327"/>
                <a:gd name="connsiteX614" fmla="*/ 1387336 w 3028217"/>
                <a:gd name="connsiteY614" fmla="*/ 88128 h 2962327"/>
                <a:gd name="connsiteX615" fmla="*/ 1394003 w 3028217"/>
                <a:gd name="connsiteY615" fmla="*/ 68125 h 2962327"/>
                <a:gd name="connsiteX616" fmla="*/ 1445438 w 3028217"/>
                <a:gd name="connsiteY616" fmla="*/ 41455 h 2962327"/>
                <a:gd name="connsiteX617" fmla="*/ 1471104 w 3028217"/>
                <a:gd name="connsiteY617" fmla="*/ 35589 h 2962327"/>
                <a:gd name="connsiteX618" fmla="*/ 1469608 w 3028217"/>
                <a:gd name="connsiteY618" fmla="*/ 35026 h 2962327"/>
                <a:gd name="connsiteX619" fmla="*/ 1456869 w 3028217"/>
                <a:gd name="connsiteY619" fmla="*/ 34788 h 2962327"/>
                <a:gd name="connsiteX620" fmla="*/ 1365429 w 3028217"/>
                <a:gd name="connsiteY620" fmla="*/ 60505 h 2962327"/>
                <a:gd name="connsiteX621" fmla="*/ 1208266 w 3028217"/>
                <a:gd name="connsiteY621" fmla="*/ 122418 h 2962327"/>
                <a:gd name="connsiteX622" fmla="*/ 1175881 w 3028217"/>
                <a:gd name="connsiteY622" fmla="*/ 122418 h 2962327"/>
                <a:gd name="connsiteX623" fmla="*/ 1187311 w 3028217"/>
                <a:gd name="connsiteY623" fmla="*/ 142420 h 2962327"/>
                <a:gd name="connsiteX624" fmla="*/ 1180644 w 3028217"/>
                <a:gd name="connsiteY624" fmla="*/ 149088 h 2962327"/>
                <a:gd name="connsiteX625" fmla="*/ 1158647 w 3028217"/>
                <a:gd name="connsiteY625" fmla="*/ 153642 h 2962327"/>
                <a:gd name="connsiteX626" fmla="*/ 1143520 w 3028217"/>
                <a:gd name="connsiteY626" fmla="*/ 152466 h 2962327"/>
                <a:gd name="connsiteX627" fmla="*/ 1148259 w 3028217"/>
                <a:gd name="connsiteY627" fmla="*/ 153731 h 2962327"/>
                <a:gd name="connsiteX628" fmla="*/ 1152069 w 3028217"/>
                <a:gd name="connsiteY628" fmla="*/ 175758 h 2962327"/>
                <a:gd name="connsiteX629" fmla="*/ 1029196 w 3028217"/>
                <a:gd name="connsiteY629" fmla="*/ 182425 h 2962327"/>
                <a:gd name="connsiteX630" fmla="*/ 1006336 w 3028217"/>
                <a:gd name="connsiteY630" fmla="*/ 148135 h 2962327"/>
                <a:gd name="connsiteX631" fmla="*/ 995859 w 3028217"/>
                <a:gd name="connsiteY631" fmla="*/ 134800 h 2962327"/>
                <a:gd name="connsiteX632" fmla="*/ 987286 w 3028217"/>
                <a:gd name="connsiteY632" fmla="*/ 114798 h 2962327"/>
                <a:gd name="connsiteX633" fmla="*/ 1049199 w 3028217"/>
                <a:gd name="connsiteY633" fmla="*/ 134800 h 2962327"/>
                <a:gd name="connsiteX634" fmla="*/ 1064439 w 3028217"/>
                <a:gd name="connsiteY634" fmla="*/ 149088 h 2962327"/>
                <a:gd name="connsiteX635" fmla="*/ 1095871 w 3028217"/>
                <a:gd name="connsiteY635" fmla="*/ 149326 h 2962327"/>
                <a:gd name="connsiteX636" fmla="*/ 1106484 w 3028217"/>
                <a:gd name="connsiteY636" fmla="*/ 148924 h 2962327"/>
                <a:gd name="connsiteX637" fmla="*/ 1093014 w 3028217"/>
                <a:gd name="connsiteY637" fmla="*/ 149088 h 2962327"/>
                <a:gd name="connsiteX638" fmla="*/ 1062534 w 3028217"/>
                <a:gd name="connsiteY638" fmla="*/ 131943 h 2962327"/>
                <a:gd name="connsiteX639" fmla="*/ 1133971 w 3028217"/>
                <a:gd name="connsiteY639" fmla="*/ 110988 h 2962327"/>
                <a:gd name="connsiteX640" fmla="*/ 1158736 w 3028217"/>
                <a:gd name="connsiteY640" fmla="*/ 88128 h 2962327"/>
                <a:gd name="connsiteX641" fmla="*/ 1173024 w 3028217"/>
                <a:gd name="connsiteY641" fmla="*/ 73840 h 2962327"/>
                <a:gd name="connsiteX642" fmla="*/ 1214934 w 3028217"/>
                <a:gd name="connsiteY642" fmla="*/ 54790 h 2962327"/>
                <a:gd name="connsiteX643" fmla="*/ 1275894 w 3028217"/>
                <a:gd name="connsiteY643" fmla="*/ 44313 h 2962327"/>
                <a:gd name="connsiteX644" fmla="*/ 1211124 w 3028217"/>
                <a:gd name="connsiteY644" fmla="*/ 51933 h 2962327"/>
                <a:gd name="connsiteX645" fmla="*/ 1174929 w 3028217"/>
                <a:gd name="connsiteY645" fmla="*/ 39550 h 2962327"/>
                <a:gd name="connsiteX646" fmla="*/ 1174929 w 3028217"/>
                <a:gd name="connsiteY646" fmla="*/ 26215 h 2962327"/>
                <a:gd name="connsiteX647" fmla="*/ 1400760 w 3028217"/>
                <a:gd name="connsiteY647" fmla="*/ 96 h 2962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Lst>
              <a:rect l="l" t="t" r="r" b="b"/>
              <a:pathLst>
                <a:path w="3028217" h="2962327">
                  <a:moveTo>
                    <a:pt x="2863236" y="2049564"/>
                  </a:moveTo>
                  <a:cubicBezTo>
                    <a:pt x="2854902" y="2049564"/>
                    <a:pt x="2847996" y="2053612"/>
                    <a:pt x="2844662" y="2065518"/>
                  </a:cubicBezTo>
                  <a:cubicBezTo>
                    <a:pt x="2840852" y="2080758"/>
                    <a:pt x="2821802" y="2104571"/>
                    <a:pt x="2847519" y="2116953"/>
                  </a:cubicBezTo>
                  <a:cubicBezTo>
                    <a:pt x="2878000" y="2131241"/>
                    <a:pt x="2877047" y="2098856"/>
                    <a:pt x="2887525" y="2084568"/>
                  </a:cubicBezTo>
                  <a:cubicBezTo>
                    <a:pt x="2888477" y="2083616"/>
                    <a:pt x="2889430" y="2080758"/>
                    <a:pt x="2890382" y="2078853"/>
                  </a:cubicBezTo>
                  <a:cubicBezTo>
                    <a:pt x="2895144" y="2071233"/>
                    <a:pt x="2896097" y="2064566"/>
                    <a:pt x="2890382" y="2057898"/>
                  </a:cubicBezTo>
                  <a:cubicBezTo>
                    <a:pt x="2881334" y="2053612"/>
                    <a:pt x="2871571" y="2049564"/>
                    <a:pt x="2863236" y="2049564"/>
                  </a:cubicBezTo>
                  <a:close/>
                  <a:moveTo>
                    <a:pt x="2453184" y="1703568"/>
                  </a:moveTo>
                  <a:cubicBezTo>
                    <a:pt x="2446516" y="1700711"/>
                    <a:pt x="2442706" y="1708331"/>
                    <a:pt x="2444611" y="1714046"/>
                  </a:cubicBezTo>
                  <a:cubicBezTo>
                    <a:pt x="2448421" y="1725476"/>
                    <a:pt x="2452231" y="1738811"/>
                    <a:pt x="2467471" y="1740716"/>
                  </a:cubicBezTo>
                  <a:cubicBezTo>
                    <a:pt x="2475091" y="1741668"/>
                    <a:pt x="2480806" y="1736906"/>
                    <a:pt x="2482711" y="1728333"/>
                  </a:cubicBezTo>
                  <a:cubicBezTo>
                    <a:pt x="2473186" y="1720713"/>
                    <a:pt x="2463661" y="1710236"/>
                    <a:pt x="2453184" y="1703568"/>
                  </a:cubicBezTo>
                  <a:close/>
                  <a:moveTo>
                    <a:pt x="802501" y="1583553"/>
                  </a:moveTo>
                  <a:cubicBezTo>
                    <a:pt x="805359" y="1585458"/>
                    <a:pt x="811074" y="1586410"/>
                    <a:pt x="812026" y="1589268"/>
                  </a:cubicBezTo>
                  <a:cubicBezTo>
                    <a:pt x="814884" y="1596888"/>
                    <a:pt x="807264" y="1597840"/>
                    <a:pt x="802501" y="1599745"/>
                  </a:cubicBezTo>
                  <a:cubicBezTo>
                    <a:pt x="797739" y="1601650"/>
                    <a:pt x="792976" y="1598793"/>
                    <a:pt x="792024" y="1594030"/>
                  </a:cubicBezTo>
                  <a:cubicBezTo>
                    <a:pt x="788214" y="1586410"/>
                    <a:pt x="794881" y="1585458"/>
                    <a:pt x="802501" y="1583553"/>
                  </a:cubicBezTo>
                  <a:close/>
                  <a:moveTo>
                    <a:pt x="573901" y="1577838"/>
                  </a:moveTo>
                  <a:cubicBezTo>
                    <a:pt x="581521" y="1579743"/>
                    <a:pt x="588189" y="1582600"/>
                    <a:pt x="592951" y="1589268"/>
                  </a:cubicBezTo>
                  <a:cubicBezTo>
                    <a:pt x="592951" y="1594982"/>
                    <a:pt x="589141" y="1596888"/>
                    <a:pt x="584379" y="1596888"/>
                  </a:cubicBezTo>
                  <a:cubicBezTo>
                    <a:pt x="575806" y="1597840"/>
                    <a:pt x="568186" y="1595935"/>
                    <a:pt x="565329" y="1587363"/>
                  </a:cubicBezTo>
                  <a:cubicBezTo>
                    <a:pt x="562471" y="1580695"/>
                    <a:pt x="568186" y="1576885"/>
                    <a:pt x="573901" y="1577838"/>
                  </a:cubicBezTo>
                  <a:close/>
                  <a:moveTo>
                    <a:pt x="698678" y="1550216"/>
                  </a:moveTo>
                  <a:cubicBezTo>
                    <a:pt x="729158" y="1545453"/>
                    <a:pt x="746303" y="1560693"/>
                    <a:pt x="763448" y="1592126"/>
                  </a:cubicBezTo>
                  <a:cubicBezTo>
                    <a:pt x="731063" y="1576886"/>
                    <a:pt x="706298" y="1611176"/>
                    <a:pt x="678676" y="1592126"/>
                  </a:cubicBezTo>
                  <a:cubicBezTo>
                    <a:pt x="675818" y="1573076"/>
                    <a:pt x="667246" y="1551168"/>
                    <a:pt x="698678" y="1550216"/>
                  </a:cubicBezTo>
                  <a:close/>
                  <a:moveTo>
                    <a:pt x="492939" y="1460681"/>
                  </a:moveTo>
                  <a:cubicBezTo>
                    <a:pt x="518656" y="1456871"/>
                    <a:pt x="541516" y="1464491"/>
                    <a:pt x="562471" y="1479731"/>
                  </a:cubicBezTo>
                  <a:cubicBezTo>
                    <a:pt x="590094" y="1499733"/>
                    <a:pt x="618669" y="1515926"/>
                    <a:pt x="646291" y="1537833"/>
                  </a:cubicBezTo>
                  <a:cubicBezTo>
                    <a:pt x="620574" y="1545453"/>
                    <a:pt x="593904" y="1560693"/>
                    <a:pt x="577711" y="1525451"/>
                  </a:cubicBezTo>
                  <a:cubicBezTo>
                    <a:pt x="567234" y="1503543"/>
                    <a:pt x="541516" y="1503543"/>
                    <a:pt x="527229" y="1487351"/>
                  </a:cubicBezTo>
                  <a:lnTo>
                    <a:pt x="525032" y="1486533"/>
                  </a:lnTo>
                  <a:lnTo>
                    <a:pt x="527229" y="1488303"/>
                  </a:lnTo>
                  <a:cubicBezTo>
                    <a:pt x="502464" y="1486398"/>
                    <a:pt x="475794" y="1465443"/>
                    <a:pt x="451029" y="1494971"/>
                  </a:cubicBezTo>
                  <a:cubicBezTo>
                    <a:pt x="453886" y="1467348"/>
                    <a:pt x="471984" y="1461633"/>
                    <a:pt x="492939" y="1460681"/>
                  </a:cubicBezTo>
                  <a:close/>
                  <a:moveTo>
                    <a:pt x="592475" y="1413889"/>
                  </a:moveTo>
                  <a:cubicBezTo>
                    <a:pt x="594380" y="1414008"/>
                    <a:pt x="596285" y="1414485"/>
                    <a:pt x="596761" y="1414961"/>
                  </a:cubicBezTo>
                  <a:cubicBezTo>
                    <a:pt x="605334" y="1423533"/>
                    <a:pt x="603428" y="1433058"/>
                    <a:pt x="595809" y="1447346"/>
                  </a:cubicBezTo>
                  <a:cubicBezTo>
                    <a:pt x="589141" y="1434011"/>
                    <a:pt x="579616" y="1426391"/>
                    <a:pt x="588189" y="1414961"/>
                  </a:cubicBezTo>
                  <a:cubicBezTo>
                    <a:pt x="588665" y="1414009"/>
                    <a:pt x="590570" y="1413770"/>
                    <a:pt x="592475" y="1413889"/>
                  </a:cubicBezTo>
                  <a:close/>
                  <a:moveTo>
                    <a:pt x="2633206" y="1174931"/>
                  </a:moveTo>
                  <a:cubicBezTo>
                    <a:pt x="2646541" y="1176836"/>
                    <a:pt x="2659876" y="1178741"/>
                    <a:pt x="2673211" y="1180646"/>
                  </a:cubicBezTo>
                  <a:cubicBezTo>
                    <a:pt x="2657018" y="1197791"/>
                    <a:pt x="2645588" y="1186361"/>
                    <a:pt x="2633206" y="1174931"/>
                  </a:cubicBezTo>
                  <a:close/>
                  <a:moveTo>
                    <a:pt x="2477948" y="1095873"/>
                  </a:moveTo>
                  <a:cubicBezTo>
                    <a:pt x="2477948" y="1101588"/>
                    <a:pt x="2478901" y="1106350"/>
                    <a:pt x="2484616" y="1110160"/>
                  </a:cubicBezTo>
                  <a:cubicBezTo>
                    <a:pt x="2478901" y="1119685"/>
                    <a:pt x="2464613" y="1121590"/>
                    <a:pt x="2464613" y="1135878"/>
                  </a:cubicBezTo>
                  <a:cubicBezTo>
                    <a:pt x="2464613" y="1153023"/>
                    <a:pt x="2454136" y="1151118"/>
                    <a:pt x="2444611" y="1144450"/>
                  </a:cubicBezTo>
                  <a:cubicBezTo>
                    <a:pt x="2434133" y="1136830"/>
                    <a:pt x="2413178" y="1133020"/>
                    <a:pt x="2415083" y="1119685"/>
                  </a:cubicBezTo>
                  <a:cubicBezTo>
                    <a:pt x="2417941" y="1101588"/>
                    <a:pt x="2436038" y="1116828"/>
                    <a:pt x="2446516" y="1114923"/>
                  </a:cubicBezTo>
                  <a:cubicBezTo>
                    <a:pt x="2458898" y="1112065"/>
                    <a:pt x="2470329" y="1106350"/>
                    <a:pt x="2477948" y="1095873"/>
                  </a:cubicBezTo>
                  <a:close/>
                  <a:moveTo>
                    <a:pt x="2344599" y="1039676"/>
                  </a:moveTo>
                  <a:cubicBezTo>
                    <a:pt x="2358886" y="1039676"/>
                    <a:pt x="2352219" y="1056821"/>
                    <a:pt x="2355076" y="1066346"/>
                  </a:cubicBezTo>
                  <a:cubicBezTo>
                    <a:pt x="2354124" y="1077776"/>
                    <a:pt x="2356981" y="1093016"/>
                    <a:pt x="2341741" y="1092063"/>
                  </a:cubicBezTo>
                  <a:cubicBezTo>
                    <a:pt x="2328406" y="1091111"/>
                    <a:pt x="2329359" y="1075871"/>
                    <a:pt x="2328406" y="1065393"/>
                  </a:cubicBezTo>
                  <a:cubicBezTo>
                    <a:pt x="2327454" y="1053011"/>
                    <a:pt x="2331264" y="1039676"/>
                    <a:pt x="2344599" y="1039676"/>
                  </a:cubicBezTo>
                  <a:close/>
                  <a:moveTo>
                    <a:pt x="699631" y="966334"/>
                  </a:moveTo>
                  <a:cubicBezTo>
                    <a:pt x="671056" y="960619"/>
                    <a:pt x="648196" y="971096"/>
                    <a:pt x="616764" y="992051"/>
                  </a:cubicBezTo>
                  <a:cubicBezTo>
                    <a:pt x="652959" y="990146"/>
                    <a:pt x="677724" y="983478"/>
                    <a:pt x="699631" y="966334"/>
                  </a:cubicBezTo>
                  <a:close/>
                  <a:moveTo>
                    <a:pt x="2786559" y="938711"/>
                  </a:moveTo>
                  <a:cubicBezTo>
                    <a:pt x="2796084" y="944426"/>
                    <a:pt x="2804656" y="939663"/>
                    <a:pt x="2814181" y="938711"/>
                  </a:cubicBezTo>
                  <a:cubicBezTo>
                    <a:pt x="2814181" y="940616"/>
                    <a:pt x="2814181" y="943473"/>
                    <a:pt x="2814181" y="945378"/>
                  </a:cubicBezTo>
                  <a:cubicBezTo>
                    <a:pt x="2803704" y="949188"/>
                    <a:pt x="2791321" y="959666"/>
                    <a:pt x="2786559" y="938711"/>
                  </a:cubicBezTo>
                  <a:close/>
                  <a:moveTo>
                    <a:pt x="737731" y="935019"/>
                  </a:moveTo>
                  <a:cubicBezTo>
                    <a:pt x="726540" y="936091"/>
                    <a:pt x="714872" y="940139"/>
                    <a:pt x="702489" y="951093"/>
                  </a:cubicBezTo>
                  <a:cubicBezTo>
                    <a:pt x="731064" y="951093"/>
                    <a:pt x="753924" y="958713"/>
                    <a:pt x="770116" y="936805"/>
                  </a:cubicBezTo>
                  <a:cubicBezTo>
                    <a:pt x="759639" y="935853"/>
                    <a:pt x="748923" y="933948"/>
                    <a:pt x="737731" y="935019"/>
                  </a:cubicBezTo>
                  <a:close/>
                  <a:moveTo>
                    <a:pt x="619383" y="880251"/>
                  </a:moveTo>
                  <a:cubicBezTo>
                    <a:pt x="616526" y="879417"/>
                    <a:pt x="612477" y="880608"/>
                    <a:pt x="608191" y="882513"/>
                  </a:cubicBezTo>
                  <a:cubicBezTo>
                    <a:pt x="589141" y="887276"/>
                    <a:pt x="539611" y="951093"/>
                    <a:pt x="541516" y="968238"/>
                  </a:cubicBezTo>
                  <a:cubicBezTo>
                    <a:pt x="543421" y="979668"/>
                    <a:pt x="550089" y="980621"/>
                    <a:pt x="558661" y="975858"/>
                  </a:cubicBezTo>
                  <a:cubicBezTo>
                    <a:pt x="569139" y="970143"/>
                    <a:pt x="576759" y="960618"/>
                    <a:pt x="578664" y="949188"/>
                  </a:cubicBezTo>
                  <a:cubicBezTo>
                    <a:pt x="582474" y="920613"/>
                    <a:pt x="601524" y="904421"/>
                    <a:pt x="623431" y="890133"/>
                  </a:cubicBezTo>
                  <a:cubicBezTo>
                    <a:pt x="623907" y="883942"/>
                    <a:pt x="622241" y="881084"/>
                    <a:pt x="619383" y="880251"/>
                  </a:cubicBezTo>
                  <a:close/>
                  <a:moveTo>
                    <a:pt x="659626" y="872036"/>
                  </a:moveTo>
                  <a:cubicBezTo>
                    <a:pt x="653911" y="870131"/>
                    <a:pt x="645339" y="876798"/>
                    <a:pt x="647244" y="879656"/>
                  </a:cubicBezTo>
                  <a:cubicBezTo>
                    <a:pt x="657721" y="901563"/>
                    <a:pt x="632956" y="928233"/>
                    <a:pt x="657721" y="950141"/>
                  </a:cubicBezTo>
                  <a:cubicBezTo>
                    <a:pt x="667246" y="936806"/>
                    <a:pt x="676771" y="926328"/>
                    <a:pt x="683439" y="913946"/>
                  </a:cubicBezTo>
                  <a:cubicBezTo>
                    <a:pt x="691059" y="897753"/>
                    <a:pt x="704394" y="924423"/>
                    <a:pt x="711061" y="910136"/>
                  </a:cubicBezTo>
                  <a:cubicBezTo>
                    <a:pt x="713919" y="903468"/>
                    <a:pt x="713919" y="896801"/>
                    <a:pt x="709156" y="891086"/>
                  </a:cubicBezTo>
                  <a:cubicBezTo>
                    <a:pt x="696774" y="875846"/>
                    <a:pt x="676771" y="876798"/>
                    <a:pt x="659626" y="872036"/>
                  </a:cubicBezTo>
                  <a:close/>
                  <a:moveTo>
                    <a:pt x="620410" y="803828"/>
                  </a:moveTo>
                  <a:cubicBezTo>
                    <a:pt x="614918" y="803575"/>
                    <a:pt x="609144" y="804646"/>
                    <a:pt x="603429" y="807266"/>
                  </a:cubicBezTo>
                  <a:cubicBezTo>
                    <a:pt x="579616" y="817743"/>
                    <a:pt x="555804" y="830126"/>
                    <a:pt x="532944" y="841556"/>
                  </a:cubicBezTo>
                  <a:cubicBezTo>
                    <a:pt x="530086" y="850128"/>
                    <a:pt x="536754" y="852033"/>
                    <a:pt x="541516" y="855843"/>
                  </a:cubicBezTo>
                  <a:cubicBezTo>
                    <a:pt x="561519" y="852986"/>
                    <a:pt x="579616" y="838698"/>
                    <a:pt x="602476" y="859653"/>
                  </a:cubicBezTo>
                  <a:cubicBezTo>
                    <a:pt x="617716" y="874893"/>
                    <a:pt x="654864" y="853938"/>
                    <a:pt x="652959" y="835841"/>
                  </a:cubicBezTo>
                  <a:cubicBezTo>
                    <a:pt x="650815" y="817267"/>
                    <a:pt x="636885" y="804587"/>
                    <a:pt x="620410" y="803828"/>
                  </a:cubicBezTo>
                  <a:close/>
                  <a:moveTo>
                    <a:pt x="2051228" y="690108"/>
                  </a:moveTo>
                  <a:cubicBezTo>
                    <a:pt x="2066468" y="695823"/>
                    <a:pt x="2079803" y="697728"/>
                    <a:pt x="2074088" y="722493"/>
                  </a:cubicBezTo>
                  <a:cubicBezTo>
                    <a:pt x="2066468" y="753925"/>
                    <a:pt x="2053133" y="773928"/>
                    <a:pt x="2021701" y="782500"/>
                  </a:cubicBezTo>
                  <a:cubicBezTo>
                    <a:pt x="2009318" y="785358"/>
                    <a:pt x="1997888" y="785358"/>
                    <a:pt x="2000746" y="772023"/>
                  </a:cubicBezTo>
                  <a:cubicBezTo>
                    <a:pt x="2006461" y="745353"/>
                    <a:pt x="2008366" y="714873"/>
                    <a:pt x="2036941" y="698680"/>
                  </a:cubicBezTo>
                  <a:cubicBezTo>
                    <a:pt x="2040751" y="694870"/>
                    <a:pt x="2045513" y="692965"/>
                    <a:pt x="2051228" y="690108"/>
                  </a:cubicBezTo>
                  <a:close/>
                  <a:moveTo>
                    <a:pt x="2111236" y="608669"/>
                  </a:moveTo>
                  <a:cubicBezTo>
                    <a:pt x="2115046" y="609621"/>
                    <a:pt x="2116951" y="613431"/>
                    <a:pt x="2113141" y="623433"/>
                  </a:cubicBezTo>
                  <a:cubicBezTo>
                    <a:pt x="2113141" y="624385"/>
                    <a:pt x="2112189" y="625338"/>
                    <a:pt x="2111236" y="626290"/>
                  </a:cubicBezTo>
                  <a:cubicBezTo>
                    <a:pt x="2147431" y="643435"/>
                    <a:pt x="2126476" y="692013"/>
                    <a:pt x="2159814" y="711063"/>
                  </a:cubicBezTo>
                  <a:cubicBezTo>
                    <a:pt x="2178864" y="721540"/>
                    <a:pt x="2174101" y="752020"/>
                    <a:pt x="2199819" y="758688"/>
                  </a:cubicBezTo>
                  <a:cubicBezTo>
                    <a:pt x="2206486" y="760593"/>
                    <a:pt x="2189341" y="798693"/>
                    <a:pt x="2176959" y="800598"/>
                  </a:cubicBezTo>
                  <a:cubicBezTo>
                    <a:pt x="2149336" y="805360"/>
                    <a:pt x="2120761" y="810123"/>
                    <a:pt x="2092186" y="814885"/>
                  </a:cubicBezTo>
                  <a:cubicBezTo>
                    <a:pt x="2089329" y="799645"/>
                    <a:pt x="2128381" y="789168"/>
                    <a:pt x="2092186" y="777738"/>
                  </a:cubicBezTo>
                  <a:cubicBezTo>
                    <a:pt x="2098854" y="765355"/>
                    <a:pt x="2098854" y="749163"/>
                    <a:pt x="2111236" y="740590"/>
                  </a:cubicBezTo>
                  <a:cubicBezTo>
                    <a:pt x="2127429" y="729160"/>
                    <a:pt x="2118856" y="712015"/>
                    <a:pt x="2110284" y="710110"/>
                  </a:cubicBezTo>
                  <a:cubicBezTo>
                    <a:pt x="2086471" y="705348"/>
                    <a:pt x="2087424" y="682488"/>
                    <a:pt x="2076946" y="669153"/>
                  </a:cubicBezTo>
                  <a:cubicBezTo>
                    <a:pt x="2062659" y="651055"/>
                    <a:pt x="2076946" y="617718"/>
                    <a:pt x="2097901" y="611050"/>
                  </a:cubicBezTo>
                  <a:cubicBezTo>
                    <a:pt x="2101711" y="609621"/>
                    <a:pt x="2107426" y="607716"/>
                    <a:pt x="2111236" y="608669"/>
                  </a:cubicBezTo>
                  <a:close/>
                  <a:moveTo>
                    <a:pt x="927279" y="479605"/>
                  </a:moveTo>
                  <a:cubicBezTo>
                    <a:pt x="932041" y="477700"/>
                    <a:pt x="935851" y="480558"/>
                    <a:pt x="933946" y="486273"/>
                  </a:cubicBezTo>
                  <a:cubicBezTo>
                    <a:pt x="932041" y="490083"/>
                    <a:pt x="929184" y="492941"/>
                    <a:pt x="929184" y="493893"/>
                  </a:cubicBezTo>
                  <a:cubicBezTo>
                    <a:pt x="919659" y="493893"/>
                    <a:pt x="917754" y="491035"/>
                    <a:pt x="919659" y="488178"/>
                  </a:cubicBezTo>
                  <a:cubicBezTo>
                    <a:pt x="921564" y="484368"/>
                    <a:pt x="924421" y="480558"/>
                    <a:pt x="927279" y="479605"/>
                  </a:cubicBezTo>
                  <a:close/>
                  <a:moveTo>
                    <a:pt x="1938089" y="417931"/>
                  </a:moveTo>
                  <a:cubicBezTo>
                    <a:pt x="1948537" y="420431"/>
                    <a:pt x="1955503" y="431504"/>
                    <a:pt x="1959789" y="441505"/>
                  </a:cubicBezTo>
                  <a:cubicBezTo>
                    <a:pt x="1967409" y="457698"/>
                    <a:pt x="1952169" y="461508"/>
                    <a:pt x="1940739" y="466270"/>
                  </a:cubicBezTo>
                  <a:cubicBezTo>
                    <a:pt x="1909306" y="478653"/>
                    <a:pt x="1880731" y="501513"/>
                    <a:pt x="1842631" y="480558"/>
                  </a:cubicBezTo>
                  <a:cubicBezTo>
                    <a:pt x="1829296" y="472938"/>
                    <a:pt x="1832154" y="467223"/>
                    <a:pt x="1832154" y="458650"/>
                  </a:cubicBezTo>
                  <a:cubicBezTo>
                    <a:pt x="1828344" y="450078"/>
                    <a:pt x="1835964" y="442458"/>
                    <a:pt x="1833106" y="431980"/>
                  </a:cubicBezTo>
                  <a:cubicBezTo>
                    <a:pt x="1828344" y="420550"/>
                    <a:pt x="1835011" y="416740"/>
                    <a:pt x="1845489" y="423408"/>
                  </a:cubicBezTo>
                  <a:cubicBezTo>
                    <a:pt x="1847394" y="430075"/>
                    <a:pt x="1849299" y="439600"/>
                    <a:pt x="1857871" y="432933"/>
                  </a:cubicBezTo>
                  <a:cubicBezTo>
                    <a:pt x="1878826" y="418645"/>
                    <a:pt x="1903591" y="426265"/>
                    <a:pt x="1926451" y="418645"/>
                  </a:cubicBezTo>
                  <a:cubicBezTo>
                    <a:pt x="1930737" y="417216"/>
                    <a:pt x="1934607" y="417097"/>
                    <a:pt x="1938089" y="417931"/>
                  </a:cubicBezTo>
                  <a:close/>
                  <a:moveTo>
                    <a:pt x="904419" y="389118"/>
                  </a:moveTo>
                  <a:cubicBezTo>
                    <a:pt x="915849" y="404358"/>
                    <a:pt x="928231" y="418646"/>
                    <a:pt x="938709" y="433886"/>
                  </a:cubicBezTo>
                  <a:cubicBezTo>
                    <a:pt x="940614" y="436743"/>
                    <a:pt x="940614" y="441505"/>
                    <a:pt x="942519" y="446268"/>
                  </a:cubicBezTo>
                  <a:cubicBezTo>
                    <a:pt x="938709" y="447221"/>
                    <a:pt x="932041" y="450078"/>
                    <a:pt x="931089" y="449125"/>
                  </a:cubicBezTo>
                  <a:cubicBezTo>
                    <a:pt x="912991" y="426266"/>
                    <a:pt x="896799" y="440553"/>
                    <a:pt x="878701" y="449125"/>
                  </a:cubicBezTo>
                  <a:cubicBezTo>
                    <a:pt x="871081" y="452936"/>
                    <a:pt x="863461" y="446268"/>
                    <a:pt x="856794" y="443411"/>
                  </a:cubicBezTo>
                  <a:cubicBezTo>
                    <a:pt x="835839" y="424361"/>
                    <a:pt x="864414" y="422455"/>
                    <a:pt x="867271" y="412930"/>
                  </a:cubicBezTo>
                  <a:cubicBezTo>
                    <a:pt x="878701" y="402453"/>
                    <a:pt x="887274" y="388166"/>
                    <a:pt x="904419" y="389118"/>
                  </a:cubicBezTo>
                  <a:close/>
                  <a:moveTo>
                    <a:pt x="1062534" y="340541"/>
                  </a:moveTo>
                  <a:cubicBezTo>
                    <a:pt x="1073011" y="340541"/>
                    <a:pt x="1082536" y="340541"/>
                    <a:pt x="1083489" y="353876"/>
                  </a:cubicBezTo>
                  <a:cubicBezTo>
                    <a:pt x="1073964" y="356733"/>
                    <a:pt x="1066344" y="373878"/>
                    <a:pt x="1053961" y="360543"/>
                  </a:cubicBezTo>
                  <a:cubicBezTo>
                    <a:pt x="1045389" y="351018"/>
                    <a:pt x="1054914" y="345303"/>
                    <a:pt x="1062534" y="340541"/>
                  </a:cubicBezTo>
                  <a:close/>
                  <a:moveTo>
                    <a:pt x="2471113" y="336025"/>
                  </a:moveTo>
                  <a:cubicBezTo>
                    <a:pt x="2489315" y="339763"/>
                    <a:pt x="2505689" y="355066"/>
                    <a:pt x="2521763" y="370068"/>
                  </a:cubicBezTo>
                  <a:cubicBezTo>
                    <a:pt x="2652256" y="491988"/>
                    <a:pt x="2764651" y="627243"/>
                    <a:pt x="2848471" y="785358"/>
                  </a:cubicBezTo>
                  <a:cubicBezTo>
                    <a:pt x="2875141" y="835841"/>
                    <a:pt x="2898953" y="887276"/>
                    <a:pt x="2920861" y="940616"/>
                  </a:cubicBezTo>
                  <a:cubicBezTo>
                    <a:pt x="2925623" y="952046"/>
                    <a:pt x="2938006" y="963476"/>
                    <a:pt x="2926576" y="977763"/>
                  </a:cubicBezTo>
                  <a:cubicBezTo>
                    <a:pt x="2893238" y="978716"/>
                    <a:pt x="2872283" y="955856"/>
                    <a:pt x="2847518" y="938711"/>
                  </a:cubicBezTo>
                  <a:cubicBezTo>
                    <a:pt x="2844661" y="919661"/>
                    <a:pt x="2858948" y="906326"/>
                    <a:pt x="2864663" y="890133"/>
                  </a:cubicBezTo>
                  <a:cubicBezTo>
                    <a:pt x="2846566" y="892991"/>
                    <a:pt x="2829421" y="903468"/>
                    <a:pt x="2810371" y="908231"/>
                  </a:cubicBezTo>
                  <a:cubicBezTo>
                    <a:pt x="2792273" y="911088"/>
                    <a:pt x="2774176" y="912041"/>
                    <a:pt x="2757031" y="904421"/>
                  </a:cubicBezTo>
                  <a:cubicBezTo>
                    <a:pt x="2741791" y="897753"/>
                    <a:pt x="2733218" y="902516"/>
                    <a:pt x="2728456" y="916803"/>
                  </a:cubicBezTo>
                  <a:cubicBezTo>
                    <a:pt x="2724646" y="935853"/>
                    <a:pt x="2713216" y="952998"/>
                    <a:pt x="2707501" y="971096"/>
                  </a:cubicBezTo>
                  <a:cubicBezTo>
                    <a:pt x="2702738" y="984431"/>
                    <a:pt x="2699881" y="997766"/>
                    <a:pt x="2706548" y="1011101"/>
                  </a:cubicBezTo>
                  <a:cubicBezTo>
                    <a:pt x="2712263" y="1021578"/>
                    <a:pt x="2722741" y="1031103"/>
                    <a:pt x="2712263" y="1044438"/>
                  </a:cubicBezTo>
                  <a:cubicBezTo>
                    <a:pt x="2722979" y="1032294"/>
                    <a:pt x="2735302" y="1023900"/>
                    <a:pt x="2750438" y="1026892"/>
                  </a:cubicBezTo>
                  <a:lnTo>
                    <a:pt x="2757317" y="1029909"/>
                  </a:lnTo>
                  <a:lnTo>
                    <a:pt x="2760842" y="1028246"/>
                  </a:lnTo>
                  <a:cubicBezTo>
                    <a:pt x="2768462" y="1021578"/>
                    <a:pt x="2775130" y="1013006"/>
                    <a:pt x="2785607" y="1010148"/>
                  </a:cubicBezTo>
                  <a:cubicBezTo>
                    <a:pt x="2791798" y="1008243"/>
                    <a:pt x="2798228" y="1006814"/>
                    <a:pt x="2804538" y="1006457"/>
                  </a:cubicBezTo>
                  <a:cubicBezTo>
                    <a:pt x="2810848" y="1006100"/>
                    <a:pt x="2817040" y="1006814"/>
                    <a:pt x="2822755" y="1009196"/>
                  </a:cubicBezTo>
                  <a:cubicBezTo>
                    <a:pt x="2859902" y="1023483"/>
                    <a:pt x="2898955" y="1027293"/>
                    <a:pt x="2938959" y="1031103"/>
                  </a:cubicBezTo>
                  <a:cubicBezTo>
                    <a:pt x="2955152" y="1033008"/>
                    <a:pt x="2957057" y="1047296"/>
                    <a:pt x="2959915" y="1058726"/>
                  </a:cubicBezTo>
                  <a:cubicBezTo>
                    <a:pt x="2990394" y="1159691"/>
                    <a:pt x="3010397" y="1262561"/>
                    <a:pt x="3021827" y="1368288"/>
                  </a:cubicBezTo>
                  <a:cubicBezTo>
                    <a:pt x="3029447" y="1433058"/>
                    <a:pt x="3025637" y="1497828"/>
                    <a:pt x="3027542" y="1562598"/>
                  </a:cubicBezTo>
                  <a:cubicBezTo>
                    <a:pt x="3027542" y="1573076"/>
                    <a:pt x="3031352" y="1585458"/>
                    <a:pt x="3020874" y="1594983"/>
                  </a:cubicBezTo>
                  <a:cubicBezTo>
                    <a:pt x="2992299" y="1573076"/>
                    <a:pt x="2963724" y="1551168"/>
                    <a:pt x="2958009" y="1512116"/>
                  </a:cubicBezTo>
                  <a:cubicBezTo>
                    <a:pt x="2954199" y="1483541"/>
                    <a:pt x="2933244" y="1467348"/>
                    <a:pt x="2918005" y="1446393"/>
                  </a:cubicBezTo>
                  <a:cubicBezTo>
                    <a:pt x="2898955" y="1421628"/>
                    <a:pt x="2888477" y="1390196"/>
                    <a:pt x="2860855" y="1371146"/>
                  </a:cubicBezTo>
                  <a:cubicBezTo>
                    <a:pt x="2846567" y="1368288"/>
                    <a:pt x="2836089" y="1359716"/>
                    <a:pt x="2831327" y="1343523"/>
                  </a:cubicBezTo>
                  <a:cubicBezTo>
                    <a:pt x="2835137" y="1360668"/>
                    <a:pt x="2849424" y="1368288"/>
                    <a:pt x="2856092" y="1380671"/>
                  </a:cubicBezTo>
                  <a:cubicBezTo>
                    <a:pt x="2882762" y="1424486"/>
                    <a:pt x="2896097" y="1474968"/>
                    <a:pt x="2930387" y="1514021"/>
                  </a:cubicBezTo>
                  <a:cubicBezTo>
                    <a:pt x="2938007" y="1522593"/>
                    <a:pt x="2938959" y="1534976"/>
                    <a:pt x="2939912" y="1546406"/>
                  </a:cubicBezTo>
                  <a:cubicBezTo>
                    <a:pt x="2941817" y="1566408"/>
                    <a:pt x="2950390" y="1582601"/>
                    <a:pt x="2962772" y="1597841"/>
                  </a:cubicBezTo>
                  <a:cubicBezTo>
                    <a:pt x="2983727" y="1622606"/>
                    <a:pt x="2993252" y="1652133"/>
                    <a:pt x="2999919" y="1683566"/>
                  </a:cubicBezTo>
                  <a:cubicBezTo>
                    <a:pt x="3023732" y="1698806"/>
                    <a:pt x="3015159" y="1721666"/>
                    <a:pt x="3012302" y="1740716"/>
                  </a:cubicBezTo>
                  <a:cubicBezTo>
                    <a:pt x="2988490" y="1885496"/>
                    <a:pt x="2951342" y="2026466"/>
                    <a:pt x="2886572" y="2158864"/>
                  </a:cubicBezTo>
                  <a:cubicBezTo>
                    <a:pt x="2872284" y="2188391"/>
                    <a:pt x="2858949" y="2218871"/>
                    <a:pt x="2841805" y="2246493"/>
                  </a:cubicBezTo>
                  <a:cubicBezTo>
                    <a:pt x="2837042" y="2255066"/>
                    <a:pt x="2835137" y="2266496"/>
                    <a:pt x="2821802" y="2266496"/>
                  </a:cubicBezTo>
                  <a:cubicBezTo>
                    <a:pt x="2812277" y="2260781"/>
                    <a:pt x="2812277" y="2249351"/>
                    <a:pt x="2808467" y="2240778"/>
                  </a:cubicBezTo>
                  <a:cubicBezTo>
                    <a:pt x="2794180" y="2222681"/>
                    <a:pt x="2796084" y="2198868"/>
                    <a:pt x="2785607" y="2172198"/>
                  </a:cubicBezTo>
                  <a:cubicBezTo>
                    <a:pt x="2795132" y="2196011"/>
                    <a:pt x="2791322" y="2217918"/>
                    <a:pt x="2805609" y="2234111"/>
                  </a:cubicBezTo>
                  <a:cubicBezTo>
                    <a:pt x="2812277" y="2246493"/>
                    <a:pt x="2811324" y="2261733"/>
                    <a:pt x="2821802" y="2273164"/>
                  </a:cubicBezTo>
                  <a:cubicBezTo>
                    <a:pt x="2795132" y="2339839"/>
                    <a:pt x="2750364" y="2394131"/>
                    <a:pt x="2708455" y="2451281"/>
                  </a:cubicBezTo>
                  <a:cubicBezTo>
                    <a:pt x="2661782" y="2514146"/>
                    <a:pt x="2606537" y="2568439"/>
                    <a:pt x="2551292" y="2622731"/>
                  </a:cubicBezTo>
                  <a:cubicBezTo>
                    <a:pt x="2527480" y="2646543"/>
                    <a:pt x="2502714" y="2666546"/>
                    <a:pt x="2476997" y="2687501"/>
                  </a:cubicBezTo>
                  <a:cubicBezTo>
                    <a:pt x="2465567" y="2677976"/>
                    <a:pt x="2476997" y="2661783"/>
                    <a:pt x="2463662" y="2655116"/>
                  </a:cubicBezTo>
                  <a:cubicBezTo>
                    <a:pt x="2469377" y="2608443"/>
                    <a:pt x="2446517" y="2570343"/>
                    <a:pt x="2425562" y="2533196"/>
                  </a:cubicBezTo>
                  <a:cubicBezTo>
                    <a:pt x="2392224" y="2475093"/>
                    <a:pt x="2414132" y="2424611"/>
                    <a:pt x="2439849" y="2375081"/>
                  </a:cubicBezTo>
                  <a:cubicBezTo>
                    <a:pt x="2453184" y="2349364"/>
                    <a:pt x="2458899" y="2330314"/>
                    <a:pt x="2449374" y="2301739"/>
                  </a:cubicBezTo>
                  <a:cubicBezTo>
                    <a:pt x="2439849" y="2272211"/>
                    <a:pt x="2442707" y="2240778"/>
                    <a:pt x="2430324" y="2210298"/>
                  </a:cubicBezTo>
                  <a:cubicBezTo>
                    <a:pt x="2420799" y="2187439"/>
                    <a:pt x="2416989" y="2160768"/>
                    <a:pt x="2396987" y="2144576"/>
                  </a:cubicBezTo>
                  <a:cubicBezTo>
                    <a:pt x="2352219" y="2107428"/>
                    <a:pt x="2357934" y="2060756"/>
                    <a:pt x="2370317" y="2012178"/>
                  </a:cubicBezTo>
                  <a:cubicBezTo>
                    <a:pt x="2372222" y="2005511"/>
                    <a:pt x="2374127" y="1998843"/>
                    <a:pt x="2374127" y="1992176"/>
                  </a:cubicBezTo>
                  <a:cubicBezTo>
                    <a:pt x="2376984" y="1954076"/>
                    <a:pt x="2356982" y="1935978"/>
                    <a:pt x="2319834" y="1944551"/>
                  </a:cubicBezTo>
                  <a:cubicBezTo>
                    <a:pt x="2303642" y="1948361"/>
                    <a:pt x="2292212" y="1948361"/>
                    <a:pt x="2282687" y="1931216"/>
                  </a:cubicBezTo>
                  <a:cubicBezTo>
                    <a:pt x="2263637" y="1897878"/>
                    <a:pt x="2235062" y="1889306"/>
                    <a:pt x="2200772" y="1905498"/>
                  </a:cubicBezTo>
                  <a:cubicBezTo>
                    <a:pt x="2186484" y="1912166"/>
                    <a:pt x="2171244" y="1918833"/>
                    <a:pt x="2157909" y="1926453"/>
                  </a:cubicBezTo>
                  <a:cubicBezTo>
                    <a:pt x="2140764" y="1935978"/>
                    <a:pt x="2124572" y="1938836"/>
                    <a:pt x="2106474" y="1931216"/>
                  </a:cubicBezTo>
                  <a:cubicBezTo>
                    <a:pt x="2083614" y="1921691"/>
                    <a:pt x="2059802" y="1925501"/>
                    <a:pt x="2040752" y="1937883"/>
                  </a:cubicBezTo>
                  <a:cubicBezTo>
                    <a:pt x="2012177" y="1956933"/>
                    <a:pt x="1991222" y="1941693"/>
                    <a:pt x="1974077" y="1924548"/>
                  </a:cubicBezTo>
                  <a:cubicBezTo>
                    <a:pt x="1956932" y="1907403"/>
                    <a:pt x="1938834" y="1892163"/>
                    <a:pt x="1919784" y="1877876"/>
                  </a:cubicBezTo>
                  <a:cubicBezTo>
                    <a:pt x="1909307" y="1870256"/>
                    <a:pt x="1899782" y="1861683"/>
                    <a:pt x="1896924" y="1849301"/>
                  </a:cubicBezTo>
                  <a:cubicBezTo>
                    <a:pt x="1889304" y="1812153"/>
                    <a:pt x="1862634" y="1789293"/>
                    <a:pt x="1839774" y="1762623"/>
                  </a:cubicBezTo>
                  <a:cubicBezTo>
                    <a:pt x="1827392" y="1748336"/>
                    <a:pt x="1815962" y="1694043"/>
                    <a:pt x="1822629" y="1676898"/>
                  </a:cubicBezTo>
                  <a:cubicBezTo>
                    <a:pt x="1840727" y="1632131"/>
                    <a:pt x="1846442" y="1585458"/>
                    <a:pt x="1829297" y="1537833"/>
                  </a:cubicBezTo>
                  <a:cubicBezTo>
                    <a:pt x="1826439" y="1530213"/>
                    <a:pt x="1823582" y="1522593"/>
                    <a:pt x="1828344" y="1514973"/>
                  </a:cubicBezTo>
                  <a:cubicBezTo>
                    <a:pt x="1854062" y="1466396"/>
                    <a:pt x="1875017" y="1416866"/>
                    <a:pt x="1909307" y="1373051"/>
                  </a:cubicBezTo>
                  <a:cubicBezTo>
                    <a:pt x="1915022" y="1366383"/>
                    <a:pt x="1923594" y="1365431"/>
                    <a:pt x="1929309" y="1361621"/>
                  </a:cubicBezTo>
                  <a:cubicBezTo>
                    <a:pt x="1954074" y="1345428"/>
                    <a:pt x="1976934" y="1330188"/>
                    <a:pt x="1977887" y="1293041"/>
                  </a:cubicBezTo>
                  <a:cubicBezTo>
                    <a:pt x="1978839" y="1267323"/>
                    <a:pt x="1992174" y="1239701"/>
                    <a:pt x="2019797" y="1227318"/>
                  </a:cubicBezTo>
                  <a:cubicBezTo>
                    <a:pt x="2040752" y="1217793"/>
                    <a:pt x="2050277" y="1201601"/>
                    <a:pt x="2051229" y="1178741"/>
                  </a:cubicBezTo>
                  <a:cubicBezTo>
                    <a:pt x="2058849" y="1162548"/>
                    <a:pt x="2071232" y="1167311"/>
                    <a:pt x="2083614" y="1172073"/>
                  </a:cubicBezTo>
                  <a:cubicBezTo>
                    <a:pt x="2111237" y="1181598"/>
                    <a:pt x="2136002" y="1178741"/>
                    <a:pt x="2161719" y="1162548"/>
                  </a:cubicBezTo>
                  <a:cubicBezTo>
                    <a:pt x="2193152" y="1142546"/>
                    <a:pt x="2229347" y="1134926"/>
                    <a:pt x="2266494" y="1136831"/>
                  </a:cubicBezTo>
                  <a:cubicBezTo>
                    <a:pt x="2288402" y="1137783"/>
                    <a:pt x="2310309" y="1137783"/>
                    <a:pt x="2331264" y="1133021"/>
                  </a:cubicBezTo>
                  <a:cubicBezTo>
                    <a:pt x="2370317" y="1123496"/>
                    <a:pt x="2397939" y="1138736"/>
                    <a:pt x="2387462" y="1197791"/>
                  </a:cubicBezTo>
                  <a:cubicBezTo>
                    <a:pt x="2384604" y="1213983"/>
                    <a:pt x="2384604" y="1228271"/>
                    <a:pt x="2400797" y="1229223"/>
                  </a:cubicBezTo>
                  <a:cubicBezTo>
                    <a:pt x="2447469" y="1231128"/>
                    <a:pt x="2477949" y="1266371"/>
                    <a:pt x="2517002" y="1283516"/>
                  </a:cubicBezTo>
                  <a:cubicBezTo>
                    <a:pt x="2538909" y="1293041"/>
                    <a:pt x="2550339" y="1296851"/>
                    <a:pt x="2556055" y="1266371"/>
                  </a:cubicBezTo>
                  <a:cubicBezTo>
                    <a:pt x="2561769" y="1236843"/>
                    <a:pt x="2589392" y="1227318"/>
                    <a:pt x="2617967" y="1241606"/>
                  </a:cubicBezTo>
                  <a:cubicBezTo>
                    <a:pt x="2644637" y="1254941"/>
                    <a:pt x="2673212" y="1262561"/>
                    <a:pt x="2701787" y="1271133"/>
                  </a:cubicBezTo>
                  <a:cubicBezTo>
                    <a:pt x="2743697" y="1283516"/>
                    <a:pt x="2782749" y="1259703"/>
                    <a:pt x="2823707" y="1270181"/>
                  </a:cubicBezTo>
                  <a:cubicBezTo>
                    <a:pt x="2833232" y="1272086"/>
                    <a:pt x="2840852" y="1262561"/>
                    <a:pt x="2842757" y="1253988"/>
                  </a:cubicBezTo>
                  <a:cubicBezTo>
                    <a:pt x="2847519" y="1233033"/>
                    <a:pt x="2856092" y="1212078"/>
                    <a:pt x="2857997" y="1191123"/>
                  </a:cubicBezTo>
                  <a:cubicBezTo>
                    <a:pt x="2861807" y="1157786"/>
                    <a:pt x="2857044" y="1154928"/>
                    <a:pt x="2824659" y="1163501"/>
                  </a:cubicBezTo>
                  <a:cubicBezTo>
                    <a:pt x="2807514" y="1168263"/>
                    <a:pt x="2793227" y="1167311"/>
                    <a:pt x="2781797" y="1153023"/>
                  </a:cubicBezTo>
                  <a:lnTo>
                    <a:pt x="2778142" y="1149005"/>
                  </a:lnTo>
                  <a:lnTo>
                    <a:pt x="2758579" y="1157637"/>
                  </a:lnTo>
                  <a:cubicBezTo>
                    <a:pt x="2730182" y="1164691"/>
                    <a:pt x="2706072" y="1153261"/>
                    <a:pt x="2684641" y="1122543"/>
                  </a:cubicBezTo>
                  <a:cubicBezTo>
                    <a:pt x="2676068" y="1110161"/>
                    <a:pt x="2672258" y="1095873"/>
                    <a:pt x="2664638" y="1083491"/>
                  </a:cubicBezTo>
                  <a:cubicBezTo>
                    <a:pt x="2658923" y="1073966"/>
                    <a:pt x="2664638" y="1054916"/>
                    <a:pt x="2646541" y="1054916"/>
                  </a:cubicBezTo>
                  <a:cubicBezTo>
                    <a:pt x="2631301" y="1055868"/>
                    <a:pt x="2616061" y="1061583"/>
                    <a:pt x="2610346" y="1080633"/>
                  </a:cubicBezTo>
                  <a:lnTo>
                    <a:pt x="2609202" y="1082346"/>
                  </a:lnTo>
                  <a:lnTo>
                    <a:pt x="2613204" y="1086348"/>
                  </a:lnTo>
                  <a:cubicBezTo>
                    <a:pt x="2619871" y="1093968"/>
                    <a:pt x="2626539" y="1101588"/>
                    <a:pt x="2632254" y="1108255"/>
                  </a:cubicBezTo>
                  <a:cubicBezTo>
                    <a:pt x="2619871" y="1117780"/>
                    <a:pt x="2617014" y="1133020"/>
                    <a:pt x="2609394" y="1145403"/>
                  </a:cubicBezTo>
                  <a:cubicBezTo>
                    <a:pt x="2602726" y="1154928"/>
                    <a:pt x="2586534" y="1142545"/>
                    <a:pt x="2584629" y="1132068"/>
                  </a:cubicBezTo>
                  <a:cubicBezTo>
                    <a:pt x="2581771" y="1117780"/>
                    <a:pt x="2574151" y="1106350"/>
                    <a:pt x="2566055" y="1095397"/>
                  </a:cubicBezTo>
                  <a:lnTo>
                    <a:pt x="2558490" y="1083461"/>
                  </a:lnTo>
                  <a:lnTo>
                    <a:pt x="2545576" y="1071108"/>
                  </a:lnTo>
                  <a:cubicBezTo>
                    <a:pt x="2541766" y="1068251"/>
                    <a:pt x="2537003" y="1065393"/>
                    <a:pt x="2536051" y="1061583"/>
                  </a:cubicBezTo>
                  <a:cubicBezTo>
                    <a:pt x="2522716" y="1003481"/>
                    <a:pt x="2462708" y="991098"/>
                    <a:pt x="2429371" y="952046"/>
                  </a:cubicBezTo>
                  <a:cubicBezTo>
                    <a:pt x="2426513" y="949188"/>
                    <a:pt x="2421751" y="947283"/>
                    <a:pt x="2417941" y="944426"/>
                  </a:cubicBezTo>
                  <a:cubicBezTo>
                    <a:pt x="2416036" y="943473"/>
                    <a:pt x="2413178" y="943473"/>
                    <a:pt x="2407463" y="947283"/>
                  </a:cubicBezTo>
                  <a:cubicBezTo>
                    <a:pt x="2425561" y="973001"/>
                    <a:pt x="2440801" y="998718"/>
                    <a:pt x="2469376" y="1014911"/>
                  </a:cubicBezTo>
                  <a:cubicBezTo>
                    <a:pt x="2483663" y="1023483"/>
                    <a:pt x="2500808" y="1028246"/>
                    <a:pt x="2509381" y="1044438"/>
                  </a:cubicBezTo>
                  <a:cubicBezTo>
                    <a:pt x="2510333" y="1049201"/>
                    <a:pt x="2508428" y="1053963"/>
                    <a:pt x="2504618" y="1057773"/>
                  </a:cubicBezTo>
                  <a:cubicBezTo>
                    <a:pt x="2500808" y="1066346"/>
                    <a:pt x="2479853" y="1059678"/>
                    <a:pt x="2488426" y="1077776"/>
                  </a:cubicBezTo>
                  <a:cubicBezTo>
                    <a:pt x="2485568" y="1082538"/>
                    <a:pt x="2481758" y="1084443"/>
                    <a:pt x="2476996" y="1084443"/>
                  </a:cubicBezTo>
                  <a:cubicBezTo>
                    <a:pt x="2437943" y="1050153"/>
                    <a:pt x="2385556" y="1032056"/>
                    <a:pt x="2356028" y="985383"/>
                  </a:cubicBezTo>
                  <a:cubicBezTo>
                    <a:pt x="2346503" y="970143"/>
                    <a:pt x="2333168" y="968238"/>
                    <a:pt x="2317928" y="978716"/>
                  </a:cubicBezTo>
                  <a:cubicBezTo>
                    <a:pt x="2310308" y="984431"/>
                    <a:pt x="2301736" y="994908"/>
                    <a:pt x="2295068" y="993003"/>
                  </a:cubicBezTo>
                  <a:cubicBezTo>
                    <a:pt x="2237918" y="978716"/>
                    <a:pt x="2232203" y="1040628"/>
                    <a:pt x="2196008" y="1057773"/>
                  </a:cubicBezTo>
                  <a:cubicBezTo>
                    <a:pt x="2185531" y="1062536"/>
                    <a:pt x="2183626" y="1075871"/>
                    <a:pt x="2181721" y="1087301"/>
                  </a:cubicBezTo>
                  <a:cubicBezTo>
                    <a:pt x="2172196" y="1130163"/>
                    <a:pt x="2149336" y="1152071"/>
                    <a:pt x="2105521" y="1157786"/>
                  </a:cubicBezTo>
                  <a:cubicBezTo>
                    <a:pt x="2088376" y="1159691"/>
                    <a:pt x="2069326" y="1179693"/>
                    <a:pt x="2053133" y="1155881"/>
                  </a:cubicBezTo>
                  <a:cubicBezTo>
                    <a:pt x="2052181" y="1145403"/>
                    <a:pt x="2048371" y="1137783"/>
                    <a:pt x="2036941" y="1136831"/>
                  </a:cubicBezTo>
                  <a:cubicBezTo>
                    <a:pt x="2026463" y="1135878"/>
                    <a:pt x="2010271" y="1148261"/>
                    <a:pt x="2008366" y="1131116"/>
                  </a:cubicBezTo>
                  <a:cubicBezTo>
                    <a:pt x="2005508" y="1113018"/>
                    <a:pt x="1993126" y="1094921"/>
                    <a:pt x="2001698" y="1074918"/>
                  </a:cubicBezTo>
                  <a:cubicBezTo>
                    <a:pt x="2011223" y="1051106"/>
                    <a:pt x="2015986" y="1027293"/>
                    <a:pt x="2008366" y="1001576"/>
                  </a:cubicBezTo>
                  <a:cubicBezTo>
                    <a:pt x="2002651" y="979668"/>
                    <a:pt x="2021701" y="978716"/>
                    <a:pt x="2035988" y="977763"/>
                  </a:cubicBezTo>
                  <a:cubicBezTo>
                    <a:pt x="2059801" y="974906"/>
                    <a:pt x="2083613" y="981573"/>
                    <a:pt x="2107426" y="983478"/>
                  </a:cubicBezTo>
                  <a:cubicBezTo>
                    <a:pt x="2120761" y="984431"/>
                    <a:pt x="2139811" y="992051"/>
                    <a:pt x="2148383" y="975858"/>
                  </a:cubicBezTo>
                  <a:cubicBezTo>
                    <a:pt x="2157908" y="956808"/>
                    <a:pt x="2162671" y="934901"/>
                    <a:pt x="2150288" y="913946"/>
                  </a:cubicBezTo>
                  <a:cubicBezTo>
                    <a:pt x="2140763" y="897753"/>
                    <a:pt x="2131238" y="882513"/>
                    <a:pt x="2112188" y="876798"/>
                  </a:cubicBezTo>
                  <a:cubicBezTo>
                    <a:pt x="2105521" y="874893"/>
                    <a:pt x="2094091" y="873941"/>
                    <a:pt x="2096948" y="862511"/>
                  </a:cubicBezTo>
                  <a:cubicBezTo>
                    <a:pt x="2098853" y="852033"/>
                    <a:pt x="2109331" y="852033"/>
                    <a:pt x="2118856" y="849176"/>
                  </a:cubicBezTo>
                  <a:cubicBezTo>
                    <a:pt x="2149336" y="838698"/>
                    <a:pt x="2177911" y="830126"/>
                    <a:pt x="2206486" y="810123"/>
                  </a:cubicBezTo>
                  <a:cubicBezTo>
                    <a:pt x="2241728" y="785358"/>
                    <a:pt x="2258873" y="735828"/>
                    <a:pt x="2308403" y="731066"/>
                  </a:cubicBezTo>
                  <a:cubicBezTo>
                    <a:pt x="2322691" y="729161"/>
                    <a:pt x="2323643" y="718683"/>
                    <a:pt x="2321738" y="708206"/>
                  </a:cubicBezTo>
                  <a:cubicBezTo>
                    <a:pt x="2319833" y="698681"/>
                    <a:pt x="2314118" y="689156"/>
                    <a:pt x="2311261" y="679631"/>
                  </a:cubicBezTo>
                  <a:cubicBezTo>
                    <a:pt x="2307451" y="666296"/>
                    <a:pt x="2305546" y="652008"/>
                    <a:pt x="2320786" y="643436"/>
                  </a:cubicBezTo>
                  <a:cubicBezTo>
                    <a:pt x="2326501" y="640578"/>
                    <a:pt x="2334121" y="632958"/>
                    <a:pt x="2338883" y="638673"/>
                  </a:cubicBezTo>
                  <a:cubicBezTo>
                    <a:pt x="2346503" y="649151"/>
                    <a:pt x="2353171" y="662486"/>
                    <a:pt x="2343646" y="675821"/>
                  </a:cubicBezTo>
                  <a:cubicBezTo>
                    <a:pt x="2337931" y="685346"/>
                    <a:pt x="2342693" y="692966"/>
                    <a:pt x="2348408" y="699633"/>
                  </a:cubicBezTo>
                  <a:cubicBezTo>
                    <a:pt x="2356028" y="708206"/>
                    <a:pt x="2364601" y="711063"/>
                    <a:pt x="2376031" y="706301"/>
                  </a:cubicBezTo>
                  <a:cubicBezTo>
                    <a:pt x="2378888" y="705348"/>
                    <a:pt x="2381746" y="704396"/>
                    <a:pt x="2385556" y="704396"/>
                  </a:cubicBezTo>
                  <a:cubicBezTo>
                    <a:pt x="2409368" y="712968"/>
                    <a:pt x="2432228" y="712016"/>
                    <a:pt x="2454136" y="698681"/>
                  </a:cubicBezTo>
                  <a:cubicBezTo>
                    <a:pt x="2460803" y="694871"/>
                    <a:pt x="2469376" y="692966"/>
                    <a:pt x="2476996" y="692013"/>
                  </a:cubicBezTo>
                  <a:cubicBezTo>
                    <a:pt x="2517001" y="689156"/>
                    <a:pt x="2517001" y="689156"/>
                    <a:pt x="2517953" y="648198"/>
                  </a:cubicBezTo>
                  <a:cubicBezTo>
                    <a:pt x="2525573" y="626291"/>
                    <a:pt x="2540813" y="618671"/>
                    <a:pt x="2563673" y="626291"/>
                  </a:cubicBezTo>
                  <a:cubicBezTo>
                    <a:pt x="2558911" y="610098"/>
                    <a:pt x="2545576" y="599621"/>
                    <a:pt x="2554148" y="585333"/>
                  </a:cubicBezTo>
                  <a:lnTo>
                    <a:pt x="2572928" y="573708"/>
                  </a:lnTo>
                  <a:lnTo>
                    <a:pt x="2586098" y="571735"/>
                  </a:lnTo>
                  <a:lnTo>
                    <a:pt x="2586726" y="571671"/>
                  </a:lnTo>
                  <a:cubicBezTo>
                    <a:pt x="2599630" y="572653"/>
                    <a:pt x="2613203" y="578189"/>
                    <a:pt x="2624633" y="568188"/>
                  </a:cubicBezTo>
                  <a:cubicBezTo>
                    <a:pt x="2626538" y="566283"/>
                    <a:pt x="2628443" y="565331"/>
                    <a:pt x="2630348" y="563426"/>
                  </a:cubicBezTo>
                  <a:cubicBezTo>
                    <a:pt x="2634158" y="561521"/>
                    <a:pt x="2634158" y="568188"/>
                    <a:pt x="2633206" y="563426"/>
                  </a:cubicBezTo>
                  <a:cubicBezTo>
                    <a:pt x="2632253" y="557711"/>
                    <a:pt x="2629396" y="564378"/>
                    <a:pt x="2626538" y="563426"/>
                  </a:cubicBezTo>
                  <a:cubicBezTo>
                    <a:pt x="2615584" y="567236"/>
                    <a:pt x="2604392" y="569141"/>
                    <a:pt x="2593082" y="570689"/>
                  </a:cubicBezTo>
                  <a:lnTo>
                    <a:pt x="2586098" y="571735"/>
                  </a:lnTo>
                  <a:lnTo>
                    <a:pt x="2574151" y="572951"/>
                  </a:lnTo>
                  <a:lnTo>
                    <a:pt x="2572928" y="573708"/>
                  </a:lnTo>
                  <a:lnTo>
                    <a:pt x="2558911" y="575808"/>
                  </a:lnTo>
                  <a:cubicBezTo>
                    <a:pt x="2533193" y="580571"/>
                    <a:pt x="2516048" y="563426"/>
                    <a:pt x="2506523" y="541518"/>
                  </a:cubicBezTo>
                  <a:cubicBezTo>
                    <a:pt x="2496998" y="519611"/>
                    <a:pt x="2487473" y="498656"/>
                    <a:pt x="2512238" y="480558"/>
                  </a:cubicBezTo>
                  <a:cubicBezTo>
                    <a:pt x="2520811" y="474843"/>
                    <a:pt x="2527478" y="467223"/>
                    <a:pt x="2533193" y="458651"/>
                  </a:cubicBezTo>
                  <a:cubicBezTo>
                    <a:pt x="2537003" y="452936"/>
                    <a:pt x="2541766" y="446268"/>
                    <a:pt x="2534146" y="440553"/>
                  </a:cubicBezTo>
                  <a:cubicBezTo>
                    <a:pt x="2526526" y="434838"/>
                    <a:pt x="2515096" y="437696"/>
                    <a:pt x="2513191" y="445316"/>
                  </a:cubicBezTo>
                  <a:cubicBezTo>
                    <a:pt x="2506523" y="474843"/>
                    <a:pt x="2482711" y="489131"/>
                    <a:pt x="2464613" y="509133"/>
                  </a:cubicBezTo>
                  <a:cubicBezTo>
                    <a:pt x="2452231" y="523421"/>
                    <a:pt x="2455088" y="538661"/>
                    <a:pt x="2467471" y="551996"/>
                  </a:cubicBezTo>
                  <a:cubicBezTo>
                    <a:pt x="2481758" y="567236"/>
                    <a:pt x="2481758" y="582476"/>
                    <a:pt x="2468423" y="597716"/>
                  </a:cubicBezTo>
                  <a:cubicBezTo>
                    <a:pt x="2457946" y="610098"/>
                    <a:pt x="2455088" y="623433"/>
                    <a:pt x="2453183" y="638673"/>
                  </a:cubicBezTo>
                  <a:cubicBezTo>
                    <a:pt x="2451278" y="657723"/>
                    <a:pt x="2442706" y="671058"/>
                    <a:pt x="2423656" y="676773"/>
                  </a:cubicBezTo>
                  <a:cubicBezTo>
                    <a:pt x="2413178" y="682488"/>
                    <a:pt x="2402701" y="690108"/>
                    <a:pt x="2389366" y="683441"/>
                  </a:cubicBezTo>
                  <a:cubicBezTo>
                    <a:pt x="2381746" y="676773"/>
                    <a:pt x="2376983" y="670106"/>
                    <a:pt x="2383651" y="659628"/>
                  </a:cubicBezTo>
                  <a:cubicBezTo>
                    <a:pt x="2377936" y="649151"/>
                    <a:pt x="2372221" y="638673"/>
                    <a:pt x="2367458" y="627243"/>
                  </a:cubicBezTo>
                  <a:cubicBezTo>
                    <a:pt x="2348408" y="585333"/>
                    <a:pt x="2348408" y="584381"/>
                    <a:pt x="2308403" y="612003"/>
                  </a:cubicBezTo>
                  <a:cubicBezTo>
                    <a:pt x="2273161" y="616766"/>
                    <a:pt x="2265541" y="608193"/>
                    <a:pt x="2270303" y="571046"/>
                  </a:cubicBezTo>
                  <a:cubicBezTo>
                    <a:pt x="2271256" y="560568"/>
                    <a:pt x="2287448" y="545328"/>
                    <a:pt x="2260778" y="543423"/>
                  </a:cubicBezTo>
                  <a:cubicBezTo>
                    <a:pt x="2255063" y="542471"/>
                    <a:pt x="2255063" y="530088"/>
                    <a:pt x="2259826" y="522468"/>
                  </a:cubicBezTo>
                  <a:cubicBezTo>
                    <a:pt x="2313166" y="486273"/>
                    <a:pt x="2361743" y="445316"/>
                    <a:pt x="2390318" y="385308"/>
                  </a:cubicBezTo>
                  <a:cubicBezTo>
                    <a:pt x="2396986" y="372926"/>
                    <a:pt x="2403653" y="362448"/>
                    <a:pt x="2416988" y="357686"/>
                  </a:cubicBezTo>
                  <a:cubicBezTo>
                    <a:pt x="2416988" y="355781"/>
                    <a:pt x="2416988" y="353876"/>
                    <a:pt x="2417941" y="351971"/>
                  </a:cubicBezTo>
                  <a:cubicBezTo>
                    <a:pt x="2419846" y="352923"/>
                    <a:pt x="2423656" y="354828"/>
                    <a:pt x="2424608" y="353876"/>
                  </a:cubicBezTo>
                  <a:cubicBezTo>
                    <a:pt x="2434371" y="344351"/>
                    <a:pt x="2443539" y="338934"/>
                    <a:pt x="2452245" y="336582"/>
                  </a:cubicBezTo>
                  <a:cubicBezTo>
                    <a:pt x="2458775" y="334818"/>
                    <a:pt x="2465045" y="334779"/>
                    <a:pt x="2471113" y="336025"/>
                  </a:cubicBezTo>
                  <a:close/>
                  <a:moveTo>
                    <a:pt x="761544" y="194808"/>
                  </a:moveTo>
                  <a:cubicBezTo>
                    <a:pt x="773926" y="196713"/>
                    <a:pt x="774879" y="206238"/>
                    <a:pt x="773926" y="216716"/>
                  </a:cubicBezTo>
                  <a:cubicBezTo>
                    <a:pt x="755829" y="237671"/>
                    <a:pt x="760591" y="257673"/>
                    <a:pt x="773926" y="278628"/>
                  </a:cubicBezTo>
                  <a:cubicBezTo>
                    <a:pt x="748209" y="302441"/>
                    <a:pt x="720586" y="315776"/>
                    <a:pt x="687249" y="293868"/>
                  </a:cubicBezTo>
                  <a:cubicBezTo>
                    <a:pt x="682486" y="291011"/>
                    <a:pt x="675819" y="292916"/>
                    <a:pt x="671056" y="292916"/>
                  </a:cubicBezTo>
                  <a:cubicBezTo>
                    <a:pt x="660579" y="294821"/>
                    <a:pt x="650101" y="296726"/>
                    <a:pt x="640576" y="298631"/>
                  </a:cubicBezTo>
                  <a:cubicBezTo>
                    <a:pt x="627241" y="300536"/>
                    <a:pt x="613906" y="302441"/>
                    <a:pt x="603429" y="291011"/>
                  </a:cubicBezTo>
                  <a:cubicBezTo>
                    <a:pt x="636766" y="258626"/>
                    <a:pt x="678676" y="239576"/>
                    <a:pt x="715824" y="211953"/>
                  </a:cubicBezTo>
                  <a:cubicBezTo>
                    <a:pt x="719634" y="209096"/>
                    <a:pt x="724396" y="211953"/>
                    <a:pt x="727254" y="215763"/>
                  </a:cubicBezTo>
                  <a:cubicBezTo>
                    <a:pt x="746304" y="220526"/>
                    <a:pt x="741541" y="187188"/>
                    <a:pt x="761544" y="194808"/>
                  </a:cubicBezTo>
                  <a:close/>
                  <a:moveTo>
                    <a:pt x="873343" y="184331"/>
                  </a:moveTo>
                  <a:cubicBezTo>
                    <a:pt x="879653" y="185283"/>
                    <a:pt x="886320" y="188617"/>
                    <a:pt x="891083" y="191951"/>
                  </a:cubicBezTo>
                  <a:cubicBezTo>
                    <a:pt x="904418" y="200523"/>
                    <a:pt x="892988" y="209096"/>
                    <a:pt x="888226" y="217668"/>
                  </a:cubicBezTo>
                  <a:lnTo>
                    <a:pt x="879241" y="234820"/>
                  </a:lnTo>
                  <a:lnTo>
                    <a:pt x="895370" y="235036"/>
                  </a:lnTo>
                  <a:cubicBezTo>
                    <a:pt x="907514" y="238206"/>
                    <a:pt x="906800" y="249815"/>
                    <a:pt x="899656" y="266246"/>
                  </a:cubicBezTo>
                  <a:cubicBezTo>
                    <a:pt x="894893" y="277676"/>
                    <a:pt x="884416" y="289106"/>
                    <a:pt x="892988" y="303393"/>
                  </a:cubicBezTo>
                  <a:cubicBezTo>
                    <a:pt x="897751" y="310061"/>
                    <a:pt x="901561" y="309108"/>
                    <a:pt x="905371" y="303393"/>
                  </a:cubicBezTo>
                  <a:cubicBezTo>
                    <a:pt x="923468" y="307203"/>
                    <a:pt x="923468" y="307203"/>
                    <a:pt x="915848" y="337683"/>
                  </a:cubicBezTo>
                  <a:cubicBezTo>
                    <a:pt x="926326" y="330063"/>
                    <a:pt x="936803" y="329111"/>
                    <a:pt x="946328" y="324348"/>
                  </a:cubicBezTo>
                  <a:lnTo>
                    <a:pt x="973409" y="303804"/>
                  </a:lnTo>
                  <a:lnTo>
                    <a:pt x="975260" y="292796"/>
                  </a:lnTo>
                  <a:cubicBezTo>
                    <a:pt x="974903" y="288629"/>
                    <a:pt x="972522" y="284819"/>
                    <a:pt x="965378" y="281485"/>
                  </a:cubicBezTo>
                  <a:cubicBezTo>
                    <a:pt x="944423" y="270055"/>
                    <a:pt x="942518" y="249100"/>
                    <a:pt x="962521" y="233860"/>
                  </a:cubicBezTo>
                  <a:cubicBezTo>
                    <a:pt x="977761" y="221478"/>
                    <a:pt x="993953" y="208143"/>
                    <a:pt x="1013956" y="203380"/>
                  </a:cubicBezTo>
                  <a:cubicBezTo>
                    <a:pt x="1018718" y="201475"/>
                    <a:pt x="1023481" y="200046"/>
                    <a:pt x="1028243" y="200165"/>
                  </a:cubicBezTo>
                  <a:cubicBezTo>
                    <a:pt x="1033006" y="200284"/>
                    <a:pt x="1037768" y="201951"/>
                    <a:pt x="1042531" y="206238"/>
                  </a:cubicBezTo>
                  <a:cubicBezTo>
                    <a:pt x="1037768" y="220525"/>
                    <a:pt x="1018718" y="221478"/>
                    <a:pt x="1016813" y="234813"/>
                  </a:cubicBezTo>
                  <a:cubicBezTo>
                    <a:pt x="1029196" y="212905"/>
                    <a:pt x="1052056" y="208143"/>
                    <a:pt x="1075868" y="204333"/>
                  </a:cubicBezTo>
                  <a:cubicBezTo>
                    <a:pt x="1082536" y="204333"/>
                    <a:pt x="1089203" y="204333"/>
                    <a:pt x="1095871" y="204333"/>
                  </a:cubicBezTo>
                  <a:cubicBezTo>
                    <a:pt x="1106348" y="211953"/>
                    <a:pt x="1099681" y="223383"/>
                    <a:pt x="1099681" y="232908"/>
                  </a:cubicBezTo>
                  <a:cubicBezTo>
                    <a:pt x="1112063" y="235765"/>
                    <a:pt x="1123493" y="229098"/>
                    <a:pt x="1133971" y="231003"/>
                  </a:cubicBezTo>
                  <a:cubicBezTo>
                    <a:pt x="1140638" y="231003"/>
                    <a:pt x="1146353" y="233860"/>
                    <a:pt x="1151116" y="238623"/>
                  </a:cubicBezTo>
                  <a:cubicBezTo>
                    <a:pt x="1162546" y="262435"/>
                    <a:pt x="1192073" y="265293"/>
                    <a:pt x="1205408" y="287200"/>
                  </a:cubicBezTo>
                  <a:cubicBezTo>
                    <a:pt x="1219696" y="305298"/>
                    <a:pt x="1210171" y="320538"/>
                    <a:pt x="1198741" y="334825"/>
                  </a:cubicBezTo>
                  <a:cubicBezTo>
                    <a:pt x="1205408" y="359590"/>
                    <a:pt x="1234936" y="358638"/>
                    <a:pt x="1248271" y="377688"/>
                  </a:cubicBezTo>
                  <a:cubicBezTo>
                    <a:pt x="1257796" y="391023"/>
                    <a:pt x="1257796" y="393880"/>
                    <a:pt x="1246366" y="402453"/>
                  </a:cubicBezTo>
                  <a:cubicBezTo>
                    <a:pt x="1226363" y="415788"/>
                    <a:pt x="1207313" y="445315"/>
                    <a:pt x="1187311" y="402453"/>
                  </a:cubicBezTo>
                  <a:cubicBezTo>
                    <a:pt x="1184453" y="396738"/>
                    <a:pt x="1176833" y="390070"/>
                    <a:pt x="1171118" y="396738"/>
                  </a:cubicBezTo>
                  <a:cubicBezTo>
                    <a:pt x="1161593" y="407215"/>
                    <a:pt x="1163498" y="418645"/>
                    <a:pt x="1171118" y="431028"/>
                  </a:cubicBezTo>
                  <a:cubicBezTo>
                    <a:pt x="1186358" y="457698"/>
                    <a:pt x="1180643" y="471033"/>
                    <a:pt x="1151116" y="479605"/>
                  </a:cubicBezTo>
                  <a:cubicBezTo>
                    <a:pt x="1147306" y="475795"/>
                    <a:pt x="1141591" y="474843"/>
                    <a:pt x="1136828" y="476748"/>
                  </a:cubicBezTo>
                  <a:cubicBezTo>
                    <a:pt x="1132066" y="478653"/>
                    <a:pt x="1134923" y="483415"/>
                    <a:pt x="1136828" y="487225"/>
                  </a:cubicBezTo>
                  <a:cubicBezTo>
                    <a:pt x="1135876" y="500560"/>
                    <a:pt x="1128256" y="503418"/>
                    <a:pt x="1118731" y="497703"/>
                  </a:cubicBezTo>
                  <a:cubicBezTo>
                    <a:pt x="1098728" y="487225"/>
                    <a:pt x="1074916" y="482463"/>
                    <a:pt x="1066343" y="455793"/>
                  </a:cubicBezTo>
                  <a:cubicBezTo>
                    <a:pt x="1058723" y="432933"/>
                    <a:pt x="1039673" y="427218"/>
                    <a:pt x="1016813" y="433885"/>
                  </a:cubicBezTo>
                  <a:cubicBezTo>
                    <a:pt x="1008241" y="436743"/>
                    <a:pt x="999668" y="438648"/>
                    <a:pt x="996811" y="428170"/>
                  </a:cubicBezTo>
                  <a:cubicBezTo>
                    <a:pt x="993001" y="415788"/>
                    <a:pt x="1007288" y="411025"/>
                    <a:pt x="1013003" y="411978"/>
                  </a:cubicBezTo>
                  <a:cubicBezTo>
                    <a:pt x="1055866" y="420550"/>
                    <a:pt x="1078726" y="386260"/>
                    <a:pt x="1109206" y="369115"/>
                  </a:cubicBezTo>
                  <a:cubicBezTo>
                    <a:pt x="1117778" y="343398"/>
                    <a:pt x="1089203" y="330063"/>
                    <a:pt x="1089203" y="307203"/>
                  </a:cubicBezTo>
                  <a:cubicBezTo>
                    <a:pt x="1085393" y="301488"/>
                    <a:pt x="1081583" y="296725"/>
                    <a:pt x="1077773" y="291010"/>
                  </a:cubicBezTo>
                  <a:cubicBezTo>
                    <a:pt x="1057771" y="307203"/>
                    <a:pt x="1036816" y="290058"/>
                    <a:pt x="1016813" y="292915"/>
                  </a:cubicBezTo>
                  <a:cubicBezTo>
                    <a:pt x="1012050" y="293391"/>
                    <a:pt x="1008717" y="294106"/>
                    <a:pt x="1007169" y="296011"/>
                  </a:cubicBezTo>
                  <a:lnTo>
                    <a:pt x="1007866" y="302667"/>
                  </a:lnTo>
                  <a:lnTo>
                    <a:pt x="1009193" y="303393"/>
                  </a:lnTo>
                  <a:cubicBezTo>
                    <a:pt x="1013003" y="324348"/>
                    <a:pt x="986333" y="363401"/>
                    <a:pt x="962521" y="370068"/>
                  </a:cubicBezTo>
                  <a:cubicBezTo>
                    <a:pt x="943471" y="375783"/>
                    <a:pt x="924421" y="377688"/>
                    <a:pt x="905371" y="371973"/>
                  </a:cubicBezTo>
                  <a:cubicBezTo>
                    <a:pt x="896798" y="389118"/>
                    <a:pt x="879653" y="396738"/>
                    <a:pt x="868223" y="410073"/>
                  </a:cubicBezTo>
                  <a:cubicBezTo>
                    <a:pt x="859651" y="419598"/>
                    <a:pt x="849173" y="424361"/>
                    <a:pt x="836791" y="426266"/>
                  </a:cubicBezTo>
                  <a:cubicBezTo>
                    <a:pt x="830123" y="425313"/>
                    <a:pt x="820598" y="421503"/>
                    <a:pt x="816788" y="424361"/>
                  </a:cubicBezTo>
                  <a:cubicBezTo>
                    <a:pt x="772973" y="455793"/>
                    <a:pt x="714871" y="464366"/>
                    <a:pt x="677723" y="507228"/>
                  </a:cubicBezTo>
                  <a:cubicBezTo>
                    <a:pt x="667246" y="519611"/>
                    <a:pt x="646291" y="531993"/>
                    <a:pt x="668198" y="553901"/>
                  </a:cubicBezTo>
                  <a:cubicBezTo>
                    <a:pt x="672961" y="558663"/>
                    <a:pt x="665341" y="574856"/>
                    <a:pt x="662483" y="586286"/>
                  </a:cubicBezTo>
                  <a:cubicBezTo>
                    <a:pt x="685343" y="585333"/>
                    <a:pt x="702488" y="596763"/>
                    <a:pt x="716776" y="612956"/>
                  </a:cubicBezTo>
                  <a:cubicBezTo>
                    <a:pt x="731063" y="630101"/>
                    <a:pt x="747256" y="644388"/>
                    <a:pt x="771068" y="645341"/>
                  </a:cubicBezTo>
                  <a:cubicBezTo>
                    <a:pt x="789166" y="646293"/>
                    <a:pt x="788213" y="653913"/>
                    <a:pt x="782498" y="667248"/>
                  </a:cubicBezTo>
                  <a:cubicBezTo>
                    <a:pt x="774878" y="685346"/>
                    <a:pt x="766306" y="702491"/>
                    <a:pt x="772973" y="726303"/>
                  </a:cubicBezTo>
                  <a:cubicBezTo>
                    <a:pt x="779641" y="752973"/>
                    <a:pt x="789166" y="747258"/>
                    <a:pt x="805358" y="736781"/>
                  </a:cubicBezTo>
                  <a:cubicBezTo>
                    <a:pt x="823456" y="725351"/>
                    <a:pt x="826313" y="706301"/>
                    <a:pt x="828218" y="689156"/>
                  </a:cubicBezTo>
                  <a:cubicBezTo>
                    <a:pt x="831076" y="669153"/>
                    <a:pt x="841553" y="660581"/>
                    <a:pt x="858698" y="652961"/>
                  </a:cubicBezTo>
                  <a:cubicBezTo>
                    <a:pt x="901561" y="638673"/>
                    <a:pt x="911086" y="619623"/>
                    <a:pt x="901561" y="573903"/>
                  </a:cubicBezTo>
                  <a:cubicBezTo>
                    <a:pt x="900608" y="569141"/>
                    <a:pt x="899656" y="563426"/>
                    <a:pt x="904418" y="561521"/>
                  </a:cubicBezTo>
                  <a:cubicBezTo>
                    <a:pt x="937756" y="550091"/>
                    <a:pt x="937756" y="514848"/>
                    <a:pt x="953948" y="491988"/>
                  </a:cubicBezTo>
                  <a:cubicBezTo>
                    <a:pt x="957758" y="486273"/>
                    <a:pt x="961568" y="480558"/>
                    <a:pt x="968236" y="478653"/>
                  </a:cubicBezTo>
                  <a:cubicBezTo>
                    <a:pt x="991096" y="471986"/>
                    <a:pt x="1037768" y="491036"/>
                    <a:pt x="1049198" y="512943"/>
                  </a:cubicBezTo>
                  <a:cubicBezTo>
                    <a:pt x="1061581" y="517706"/>
                    <a:pt x="1074916" y="522468"/>
                    <a:pt x="1063486" y="539613"/>
                  </a:cubicBezTo>
                  <a:cubicBezTo>
                    <a:pt x="1048246" y="555806"/>
                    <a:pt x="1052056" y="572951"/>
                    <a:pt x="1067296" y="583428"/>
                  </a:cubicBezTo>
                  <a:cubicBezTo>
                    <a:pt x="1084441" y="593906"/>
                    <a:pt x="1099681" y="578666"/>
                    <a:pt x="1112063" y="568188"/>
                  </a:cubicBezTo>
                  <a:cubicBezTo>
                    <a:pt x="1139686" y="545328"/>
                    <a:pt x="1138733" y="544376"/>
                    <a:pt x="1146353" y="580571"/>
                  </a:cubicBezTo>
                  <a:cubicBezTo>
                    <a:pt x="1149211" y="592953"/>
                    <a:pt x="1154926" y="606288"/>
                    <a:pt x="1151116" y="616766"/>
                  </a:cubicBezTo>
                  <a:cubicBezTo>
                    <a:pt x="1138733" y="656771"/>
                    <a:pt x="1163498" y="672011"/>
                    <a:pt x="1193026" y="684393"/>
                  </a:cubicBezTo>
                  <a:cubicBezTo>
                    <a:pt x="1193026" y="693918"/>
                    <a:pt x="1188501" y="696537"/>
                    <a:pt x="1182905" y="697847"/>
                  </a:cubicBezTo>
                  <a:lnTo>
                    <a:pt x="1179024" y="699159"/>
                  </a:lnTo>
                  <a:lnTo>
                    <a:pt x="1177845" y="699023"/>
                  </a:lnTo>
                  <a:cubicBezTo>
                    <a:pt x="1174214" y="699455"/>
                    <a:pt x="1170404" y="700824"/>
                    <a:pt x="1166356" y="703443"/>
                  </a:cubicBezTo>
                  <a:lnTo>
                    <a:pt x="1179024" y="699159"/>
                  </a:lnTo>
                  <a:lnTo>
                    <a:pt x="1188263" y="700229"/>
                  </a:lnTo>
                  <a:cubicBezTo>
                    <a:pt x="1194931" y="702491"/>
                    <a:pt x="1201122" y="707253"/>
                    <a:pt x="1207313" y="712016"/>
                  </a:cubicBezTo>
                  <a:cubicBezTo>
                    <a:pt x="1210647" y="727732"/>
                    <a:pt x="1209694" y="741781"/>
                    <a:pt x="1205051" y="754402"/>
                  </a:cubicBezTo>
                  <a:lnTo>
                    <a:pt x="1180854" y="787924"/>
                  </a:lnTo>
                  <a:lnTo>
                    <a:pt x="1187073" y="807504"/>
                  </a:lnTo>
                  <a:cubicBezTo>
                    <a:pt x="1190883" y="812504"/>
                    <a:pt x="1196836" y="815362"/>
                    <a:pt x="1206361" y="814886"/>
                  </a:cubicBezTo>
                  <a:cubicBezTo>
                    <a:pt x="1214934" y="814886"/>
                    <a:pt x="1223506" y="816791"/>
                    <a:pt x="1213981" y="828221"/>
                  </a:cubicBezTo>
                  <a:cubicBezTo>
                    <a:pt x="1208266" y="850128"/>
                    <a:pt x="1205409" y="874893"/>
                    <a:pt x="1172071" y="862511"/>
                  </a:cubicBezTo>
                  <a:cubicBezTo>
                    <a:pt x="1153021" y="859653"/>
                    <a:pt x="1123494" y="872036"/>
                    <a:pt x="1115874" y="854891"/>
                  </a:cubicBezTo>
                  <a:cubicBezTo>
                    <a:pt x="1109206" y="839651"/>
                    <a:pt x="1133971" y="821553"/>
                    <a:pt x="1148259" y="807266"/>
                  </a:cubicBezTo>
                  <a:cubicBezTo>
                    <a:pt x="1157784" y="799646"/>
                    <a:pt x="1159689" y="785358"/>
                    <a:pt x="1173024" y="780596"/>
                  </a:cubicBezTo>
                  <a:lnTo>
                    <a:pt x="1173125" y="780684"/>
                  </a:lnTo>
                  <a:lnTo>
                    <a:pt x="1174333" y="770475"/>
                  </a:lnTo>
                  <a:cubicBezTo>
                    <a:pt x="1173023" y="767975"/>
                    <a:pt x="1169689" y="766784"/>
                    <a:pt x="1163498" y="767261"/>
                  </a:cubicBezTo>
                  <a:cubicBezTo>
                    <a:pt x="1147306" y="769166"/>
                    <a:pt x="1137781" y="780596"/>
                    <a:pt x="1124446" y="787263"/>
                  </a:cubicBezTo>
                  <a:cubicBezTo>
                    <a:pt x="1097776" y="793931"/>
                    <a:pt x="1070153" y="791073"/>
                    <a:pt x="1043483" y="789168"/>
                  </a:cubicBezTo>
                  <a:cubicBezTo>
                    <a:pt x="1026338" y="788216"/>
                    <a:pt x="1010146" y="786311"/>
                    <a:pt x="993953" y="794883"/>
                  </a:cubicBezTo>
                  <a:cubicBezTo>
                    <a:pt x="987286" y="810123"/>
                    <a:pt x="971093" y="808218"/>
                    <a:pt x="959663" y="814886"/>
                  </a:cubicBezTo>
                  <a:cubicBezTo>
                    <a:pt x="951091" y="825363"/>
                    <a:pt x="939661" y="831078"/>
                    <a:pt x="929183" y="839651"/>
                  </a:cubicBezTo>
                  <a:lnTo>
                    <a:pt x="925100" y="843462"/>
                  </a:lnTo>
                  <a:lnTo>
                    <a:pt x="915848" y="851081"/>
                  </a:lnTo>
                  <a:cubicBezTo>
                    <a:pt x="915848" y="851081"/>
                    <a:pt x="912991" y="851081"/>
                    <a:pt x="912991" y="851081"/>
                  </a:cubicBezTo>
                  <a:cubicBezTo>
                    <a:pt x="912991" y="851081"/>
                    <a:pt x="914896" y="852986"/>
                    <a:pt x="914896" y="852986"/>
                  </a:cubicBezTo>
                  <a:lnTo>
                    <a:pt x="925100" y="843462"/>
                  </a:lnTo>
                  <a:lnTo>
                    <a:pt x="932041" y="837746"/>
                  </a:lnTo>
                  <a:cubicBezTo>
                    <a:pt x="942518" y="824411"/>
                    <a:pt x="959663" y="826316"/>
                    <a:pt x="972998" y="820601"/>
                  </a:cubicBezTo>
                  <a:cubicBezTo>
                    <a:pt x="979666" y="818696"/>
                    <a:pt x="986333" y="814886"/>
                    <a:pt x="992048" y="814886"/>
                  </a:cubicBezTo>
                  <a:cubicBezTo>
                    <a:pt x="1003478" y="813933"/>
                    <a:pt x="1017766" y="809171"/>
                    <a:pt x="1023481" y="819648"/>
                  </a:cubicBezTo>
                  <a:cubicBezTo>
                    <a:pt x="1032053" y="834888"/>
                    <a:pt x="1013003" y="835841"/>
                    <a:pt x="1005383" y="842508"/>
                  </a:cubicBezTo>
                  <a:cubicBezTo>
                    <a:pt x="1003478" y="844413"/>
                    <a:pt x="1005383" y="851081"/>
                    <a:pt x="1006336" y="854891"/>
                  </a:cubicBezTo>
                  <a:cubicBezTo>
                    <a:pt x="997763" y="866321"/>
                    <a:pt x="1011098" y="877751"/>
                    <a:pt x="1005383" y="889181"/>
                  </a:cubicBezTo>
                  <a:cubicBezTo>
                    <a:pt x="1001573" y="899658"/>
                    <a:pt x="992048" y="903468"/>
                    <a:pt x="984428" y="910136"/>
                  </a:cubicBezTo>
                  <a:cubicBezTo>
                    <a:pt x="974903" y="918708"/>
                    <a:pt x="961568" y="909183"/>
                    <a:pt x="952043" y="916803"/>
                  </a:cubicBezTo>
                  <a:cubicBezTo>
                    <a:pt x="937756" y="931091"/>
                    <a:pt x="916801" y="932043"/>
                    <a:pt x="899656" y="938711"/>
                  </a:cubicBezTo>
                  <a:cubicBezTo>
                    <a:pt x="876796" y="947283"/>
                    <a:pt x="858698" y="959666"/>
                    <a:pt x="855841" y="985383"/>
                  </a:cubicBezTo>
                  <a:cubicBezTo>
                    <a:pt x="853936" y="1001576"/>
                    <a:pt x="839648" y="1003481"/>
                    <a:pt x="831076" y="1003481"/>
                  </a:cubicBezTo>
                  <a:cubicBezTo>
                    <a:pt x="779641" y="1006338"/>
                    <a:pt x="763448" y="1048248"/>
                    <a:pt x="738683" y="1081586"/>
                  </a:cubicBezTo>
                  <a:cubicBezTo>
                    <a:pt x="708203" y="1076823"/>
                    <a:pt x="712013" y="1097778"/>
                    <a:pt x="711061" y="1115876"/>
                  </a:cubicBezTo>
                  <a:cubicBezTo>
                    <a:pt x="707251" y="1144451"/>
                    <a:pt x="692011" y="1163501"/>
                    <a:pt x="666293" y="1175883"/>
                  </a:cubicBezTo>
                  <a:cubicBezTo>
                    <a:pt x="636766" y="1191123"/>
                    <a:pt x="610096" y="1209221"/>
                    <a:pt x="585331" y="1230176"/>
                  </a:cubicBezTo>
                  <a:cubicBezTo>
                    <a:pt x="565328" y="1247320"/>
                    <a:pt x="557708" y="1270181"/>
                    <a:pt x="559613" y="1297803"/>
                  </a:cubicBezTo>
                  <a:cubicBezTo>
                    <a:pt x="561518" y="1327331"/>
                    <a:pt x="564376" y="1356858"/>
                    <a:pt x="557708" y="1386386"/>
                  </a:cubicBezTo>
                  <a:cubicBezTo>
                    <a:pt x="555803" y="1394958"/>
                    <a:pt x="551993" y="1406388"/>
                    <a:pt x="542468" y="1407341"/>
                  </a:cubicBezTo>
                  <a:cubicBezTo>
                    <a:pt x="530086" y="1409246"/>
                    <a:pt x="531038" y="1394958"/>
                    <a:pt x="528181" y="1387338"/>
                  </a:cubicBezTo>
                  <a:cubicBezTo>
                    <a:pt x="522466" y="1365431"/>
                    <a:pt x="516751" y="1344476"/>
                    <a:pt x="519608" y="1320663"/>
                  </a:cubicBezTo>
                  <a:cubicBezTo>
                    <a:pt x="521513" y="1300661"/>
                    <a:pt x="522466" y="1280658"/>
                    <a:pt x="488176" y="1283516"/>
                  </a:cubicBezTo>
                  <a:cubicBezTo>
                    <a:pt x="470078" y="1285421"/>
                    <a:pt x="452933" y="1262561"/>
                    <a:pt x="429121" y="1267323"/>
                  </a:cubicBezTo>
                  <a:cubicBezTo>
                    <a:pt x="422453" y="1268276"/>
                    <a:pt x="411023" y="1265418"/>
                    <a:pt x="409118" y="1268276"/>
                  </a:cubicBezTo>
                  <a:cubicBezTo>
                    <a:pt x="391973" y="1307328"/>
                    <a:pt x="364351" y="1288278"/>
                    <a:pt x="336728" y="1284468"/>
                  </a:cubicBezTo>
                  <a:cubicBezTo>
                    <a:pt x="279578" y="1275896"/>
                    <a:pt x="228143" y="1315901"/>
                    <a:pt x="215761" y="1373051"/>
                  </a:cubicBezTo>
                  <a:cubicBezTo>
                    <a:pt x="210998" y="1396863"/>
                    <a:pt x="193853" y="1415913"/>
                    <a:pt x="189091" y="1441631"/>
                  </a:cubicBezTo>
                  <a:cubicBezTo>
                    <a:pt x="182423" y="1476873"/>
                    <a:pt x="183376" y="1511163"/>
                    <a:pt x="196711" y="1544501"/>
                  </a:cubicBezTo>
                  <a:cubicBezTo>
                    <a:pt x="204331" y="1564503"/>
                    <a:pt x="219571" y="1574028"/>
                    <a:pt x="244336" y="1573076"/>
                  </a:cubicBezTo>
                  <a:cubicBezTo>
                    <a:pt x="284341" y="1571171"/>
                    <a:pt x="310058" y="1555931"/>
                    <a:pt x="320536" y="1514973"/>
                  </a:cubicBezTo>
                  <a:cubicBezTo>
                    <a:pt x="324346" y="1500686"/>
                    <a:pt x="374828" y="1487351"/>
                    <a:pt x="387211" y="1494971"/>
                  </a:cubicBezTo>
                  <a:cubicBezTo>
                    <a:pt x="396736" y="1500686"/>
                    <a:pt x="392926" y="1507353"/>
                    <a:pt x="389116" y="1515926"/>
                  </a:cubicBezTo>
                  <a:cubicBezTo>
                    <a:pt x="372923" y="1552121"/>
                    <a:pt x="358636" y="1589268"/>
                    <a:pt x="340538" y="1624511"/>
                  </a:cubicBezTo>
                  <a:cubicBezTo>
                    <a:pt x="329108" y="1646418"/>
                    <a:pt x="340538" y="1644513"/>
                    <a:pt x="354826" y="1644513"/>
                  </a:cubicBezTo>
                  <a:cubicBezTo>
                    <a:pt x="372923" y="1644513"/>
                    <a:pt x="391973" y="1642608"/>
                    <a:pt x="410071" y="1645466"/>
                  </a:cubicBezTo>
                  <a:cubicBezTo>
                    <a:pt x="432931" y="1649276"/>
                    <a:pt x="449123" y="1658801"/>
                    <a:pt x="439598" y="1687376"/>
                  </a:cubicBezTo>
                  <a:cubicBezTo>
                    <a:pt x="433883" y="1705473"/>
                    <a:pt x="432931" y="1725476"/>
                    <a:pt x="426263" y="1743573"/>
                  </a:cubicBezTo>
                  <a:cubicBezTo>
                    <a:pt x="414833" y="1774053"/>
                    <a:pt x="432931" y="1793103"/>
                    <a:pt x="450076" y="1813106"/>
                  </a:cubicBezTo>
                  <a:cubicBezTo>
                    <a:pt x="466268" y="1832156"/>
                    <a:pt x="483413" y="1819773"/>
                    <a:pt x="499606" y="1812153"/>
                  </a:cubicBezTo>
                  <a:cubicBezTo>
                    <a:pt x="512941" y="1806438"/>
                    <a:pt x="528181" y="1806438"/>
                    <a:pt x="536753" y="1818821"/>
                  </a:cubicBezTo>
                  <a:cubicBezTo>
                    <a:pt x="554851" y="1843586"/>
                    <a:pt x="571996" y="1829298"/>
                    <a:pt x="577711" y="1813106"/>
                  </a:cubicBezTo>
                  <a:cubicBezTo>
                    <a:pt x="591998" y="1771196"/>
                    <a:pt x="630098" y="1768338"/>
                    <a:pt x="661531" y="1754051"/>
                  </a:cubicBezTo>
                  <a:cubicBezTo>
                    <a:pt x="671056" y="1754051"/>
                    <a:pt x="673913" y="1755956"/>
                    <a:pt x="672008" y="1763576"/>
                  </a:cubicBezTo>
                  <a:cubicBezTo>
                    <a:pt x="676771" y="1783578"/>
                    <a:pt x="689153" y="1777863"/>
                    <a:pt x="695821" y="1768338"/>
                  </a:cubicBezTo>
                  <a:cubicBezTo>
                    <a:pt x="713918" y="1745478"/>
                    <a:pt x="729158" y="1761671"/>
                    <a:pt x="741541" y="1772148"/>
                  </a:cubicBezTo>
                  <a:cubicBezTo>
                    <a:pt x="769163" y="1795008"/>
                    <a:pt x="799643" y="1798818"/>
                    <a:pt x="832028" y="1788341"/>
                  </a:cubicBezTo>
                  <a:cubicBezTo>
                    <a:pt x="845363" y="1783578"/>
                    <a:pt x="854888" y="1779768"/>
                    <a:pt x="865366" y="1796913"/>
                  </a:cubicBezTo>
                  <a:cubicBezTo>
                    <a:pt x="875843" y="1814058"/>
                    <a:pt x="896798" y="1823583"/>
                    <a:pt x="910133" y="1838823"/>
                  </a:cubicBezTo>
                  <a:cubicBezTo>
                    <a:pt x="947281" y="1881686"/>
                    <a:pt x="990143" y="1906451"/>
                    <a:pt x="1047293" y="1918833"/>
                  </a:cubicBezTo>
                  <a:cubicBezTo>
                    <a:pt x="1093966" y="1928358"/>
                    <a:pt x="1124446" y="1995986"/>
                    <a:pt x="1116826" y="2036943"/>
                  </a:cubicBezTo>
                  <a:cubicBezTo>
                    <a:pt x="1113968" y="2044563"/>
                    <a:pt x="1111111" y="2051231"/>
                    <a:pt x="1106348" y="2056946"/>
                  </a:cubicBezTo>
                  <a:cubicBezTo>
                    <a:pt x="1092061" y="2071233"/>
                    <a:pt x="1112063" y="2086473"/>
                    <a:pt x="1104443" y="2099808"/>
                  </a:cubicBezTo>
                  <a:cubicBezTo>
                    <a:pt x="1110158" y="2107428"/>
                    <a:pt x="1117778" y="2102666"/>
                    <a:pt x="1124446" y="2102666"/>
                  </a:cubicBezTo>
                  <a:cubicBezTo>
                    <a:pt x="1147306" y="2095046"/>
                    <a:pt x="1161593" y="2062661"/>
                    <a:pt x="1193026" y="2077901"/>
                  </a:cubicBezTo>
                  <a:cubicBezTo>
                    <a:pt x="1225411" y="2087426"/>
                    <a:pt x="1244461" y="2125526"/>
                    <a:pt x="1280656" y="2123621"/>
                  </a:cubicBezTo>
                  <a:cubicBezTo>
                    <a:pt x="1325423" y="2121716"/>
                    <a:pt x="1360666" y="2136956"/>
                    <a:pt x="1387336" y="2172198"/>
                  </a:cubicBezTo>
                  <a:cubicBezTo>
                    <a:pt x="1398766" y="2187438"/>
                    <a:pt x="1427341" y="2172198"/>
                    <a:pt x="1434008" y="2199821"/>
                  </a:cubicBezTo>
                  <a:cubicBezTo>
                    <a:pt x="1440676" y="2228396"/>
                    <a:pt x="1444486" y="2256018"/>
                    <a:pt x="1430198" y="2282688"/>
                  </a:cubicBezTo>
                  <a:cubicBezTo>
                    <a:pt x="1413053" y="2315073"/>
                    <a:pt x="1388288" y="2341743"/>
                    <a:pt x="1370191" y="2373176"/>
                  </a:cubicBezTo>
                  <a:cubicBezTo>
                    <a:pt x="1359713" y="2391273"/>
                    <a:pt x="1356856" y="2406513"/>
                    <a:pt x="1358761" y="2423658"/>
                  </a:cubicBezTo>
                  <a:cubicBezTo>
                    <a:pt x="1366381" y="2486523"/>
                    <a:pt x="1352093" y="2544626"/>
                    <a:pt x="1327328" y="2600823"/>
                  </a:cubicBezTo>
                  <a:cubicBezTo>
                    <a:pt x="1321613" y="2612253"/>
                    <a:pt x="1313041" y="2629398"/>
                    <a:pt x="1293991" y="2626541"/>
                  </a:cubicBezTo>
                  <a:cubicBezTo>
                    <a:pt x="1261606" y="2622731"/>
                    <a:pt x="1241603" y="2647496"/>
                    <a:pt x="1218743" y="2661783"/>
                  </a:cubicBezTo>
                  <a:cubicBezTo>
                    <a:pt x="1203503" y="2671308"/>
                    <a:pt x="1187311" y="2690358"/>
                    <a:pt x="1193026" y="2710361"/>
                  </a:cubicBezTo>
                  <a:cubicBezTo>
                    <a:pt x="1205408" y="2757033"/>
                    <a:pt x="1178738" y="2793228"/>
                    <a:pt x="1164451" y="2832281"/>
                  </a:cubicBezTo>
                  <a:cubicBezTo>
                    <a:pt x="1154926" y="2859903"/>
                    <a:pt x="1136828" y="2884668"/>
                    <a:pt x="1122541" y="2910386"/>
                  </a:cubicBezTo>
                  <a:cubicBezTo>
                    <a:pt x="1116826" y="2920863"/>
                    <a:pt x="1109206" y="2929436"/>
                    <a:pt x="1095871" y="2929436"/>
                  </a:cubicBezTo>
                  <a:cubicBezTo>
                    <a:pt x="1085393" y="2920863"/>
                    <a:pt x="1072058" y="2930388"/>
                    <a:pt x="1061581" y="2922768"/>
                  </a:cubicBezTo>
                  <a:cubicBezTo>
                    <a:pt x="1053961" y="2919911"/>
                    <a:pt x="1044436" y="2911338"/>
                    <a:pt x="1047293" y="2929436"/>
                  </a:cubicBezTo>
                  <a:cubicBezTo>
                    <a:pt x="1052056" y="2938961"/>
                    <a:pt x="1062533" y="2944676"/>
                    <a:pt x="1061581" y="2956106"/>
                  </a:cubicBezTo>
                  <a:cubicBezTo>
                    <a:pt x="1055866" y="2964678"/>
                    <a:pt x="1048246" y="2962773"/>
                    <a:pt x="1040626" y="2959916"/>
                  </a:cubicBezTo>
                  <a:cubicBezTo>
                    <a:pt x="952043" y="2929436"/>
                    <a:pt x="865366" y="2895146"/>
                    <a:pt x="783451" y="2850378"/>
                  </a:cubicBezTo>
                  <a:cubicBezTo>
                    <a:pt x="762496" y="2838948"/>
                    <a:pt x="762496" y="2820851"/>
                    <a:pt x="752971" y="2805611"/>
                  </a:cubicBezTo>
                  <a:cubicBezTo>
                    <a:pt x="730111" y="2799896"/>
                    <a:pt x="738683" y="2779893"/>
                    <a:pt x="737731" y="2765606"/>
                  </a:cubicBezTo>
                  <a:cubicBezTo>
                    <a:pt x="736778" y="2697978"/>
                    <a:pt x="732968" y="2631303"/>
                    <a:pt x="721538" y="2564628"/>
                  </a:cubicBezTo>
                  <a:cubicBezTo>
                    <a:pt x="715823" y="2532243"/>
                    <a:pt x="700583" y="2503668"/>
                    <a:pt x="670103" y="2492238"/>
                  </a:cubicBezTo>
                  <a:cubicBezTo>
                    <a:pt x="596761" y="2464616"/>
                    <a:pt x="568186" y="2400798"/>
                    <a:pt x="539611" y="2337933"/>
                  </a:cubicBezTo>
                  <a:cubicBezTo>
                    <a:pt x="520561" y="2296976"/>
                    <a:pt x="502463" y="2256971"/>
                    <a:pt x="473888" y="2221728"/>
                  </a:cubicBezTo>
                  <a:cubicBezTo>
                    <a:pt x="456743" y="2200773"/>
                    <a:pt x="450076" y="2174103"/>
                    <a:pt x="468173" y="2148386"/>
                  </a:cubicBezTo>
                  <a:cubicBezTo>
                    <a:pt x="473888" y="2140766"/>
                    <a:pt x="477698" y="2133146"/>
                    <a:pt x="471983" y="2122668"/>
                  </a:cubicBezTo>
                  <a:cubicBezTo>
                    <a:pt x="452933" y="2083616"/>
                    <a:pt x="471983" y="2052183"/>
                    <a:pt x="493891" y="2021703"/>
                  </a:cubicBezTo>
                  <a:cubicBezTo>
                    <a:pt x="518656" y="1987413"/>
                    <a:pt x="546278" y="1955028"/>
                    <a:pt x="538658" y="1907403"/>
                  </a:cubicBezTo>
                  <a:cubicBezTo>
                    <a:pt x="535801" y="1889306"/>
                    <a:pt x="531991" y="1871208"/>
                    <a:pt x="524371" y="1854063"/>
                  </a:cubicBezTo>
                  <a:cubicBezTo>
                    <a:pt x="517703" y="1837871"/>
                    <a:pt x="507226" y="1834061"/>
                    <a:pt x="499606" y="1853111"/>
                  </a:cubicBezTo>
                  <a:cubicBezTo>
                    <a:pt x="489128" y="1876923"/>
                    <a:pt x="475793" y="1875018"/>
                    <a:pt x="459601" y="1860731"/>
                  </a:cubicBezTo>
                  <a:cubicBezTo>
                    <a:pt x="443408" y="1847396"/>
                    <a:pt x="425311" y="1838823"/>
                    <a:pt x="408166" y="1827393"/>
                  </a:cubicBezTo>
                  <a:cubicBezTo>
                    <a:pt x="375781" y="1806438"/>
                    <a:pt x="371971" y="1771196"/>
                    <a:pt x="354826" y="1742621"/>
                  </a:cubicBezTo>
                  <a:cubicBezTo>
                    <a:pt x="346253" y="1729286"/>
                    <a:pt x="337681" y="1720713"/>
                    <a:pt x="322441" y="1715951"/>
                  </a:cubicBezTo>
                  <a:cubicBezTo>
                    <a:pt x="289103" y="1705473"/>
                    <a:pt x="255766" y="1691186"/>
                    <a:pt x="234811" y="1658801"/>
                  </a:cubicBezTo>
                  <a:cubicBezTo>
                    <a:pt x="228143" y="1649276"/>
                    <a:pt x="218618" y="1639751"/>
                    <a:pt x="206236" y="1644513"/>
                  </a:cubicBezTo>
                  <a:cubicBezTo>
                    <a:pt x="170993" y="1656896"/>
                    <a:pt x="143371" y="1639751"/>
                    <a:pt x="116701" y="1622606"/>
                  </a:cubicBezTo>
                  <a:cubicBezTo>
                    <a:pt x="85268" y="1603556"/>
                    <a:pt x="54788" y="1583553"/>
                    <a:pt x="28118" y="1557836"/>
                  </a:cubicBezTo>
                  <a:cubicBezTo>
                    <a:pt x="11926" y="1541643"/>
                    <a:pt x="1448" y="1523546"/>
                    <a:pt x="12878" y="1499733"/>
                  </a:cubicBezTo>
                  <a:cubicBezTo>
                    <a:pt x="20498" y="1482588"/>
                    <a:pt x="16688" y="1463538"/>
                    <a:pt x="10021" y="1446393"/>
                  </a:cubicBezTo>
                  <a:cubicBezTo>
                    <a:pt x="6211" y="1434963"/>
                    <a:pt x="-1409" y="1423533"/>
                    <a:pt x="5258" y="1410198"/>
                  </a:cubicBezTo>
                  <a:cubicBezTo>
                    <a:pt x="-12839" y="1304471"/>
                    <a:pt x="19546" y="1205411"/>
                    <a:pt x="45263" y="1105398"/>
                  </a:cubicBezTo>
                  <a:cubicBezTo>
                    <a:pt x="94793" y="912993"/>
                    <a:pt x="185281" y="739638"/>
                    <a:pt x="304343" y="581523"/>
                  </a:cubicBezTo>
                  <a:cubicBezTo>
                    <a:pt x="374828" y="487226"/>
                    <a:pt x="458648" y="405311"/>
                    <a:pt x="548183" y="329111"/>
                  </a:cubicBezTo>
                  <a:cubicBezTo>
                    <a:pt x="568186" y="311966"/>
                    <a:pt x="591046" y="303393"/>
                    <a:pt x="617716" y="317681"/>
                  </a:cubicBezTo>
                  <a:cubicBezTo>
                    <a:pt x="628193" y="324348"/>
                    <a:pt x="628193" y="314823"/>
                    <a:pt x="631051" y="309108"/>
                  </a:cubicBezTo>
                  <a:cubicBezTo>
                    <a:pt x="652006" y="308156"/>
                    <a:pt x="669151" y="289106"/>
                    <a:pt x="692011" y="299583"/>
                  </a:cubicBezTo>
                  <a:cubicBezTo>
                    <a:pt x="712013" y="311966"/>
                    <a:pt x="732968" y="317681"/>
                    <a:pt x="756781" y="316728"/>
                  </a:cubicBezTo>
                  <a:cubicBezTo>
                    <a:pt x="764401" y="317681"/>
                    <a:pt x="772973" y="320538"/>
                    <a:pt x="780593" y="315776"/>
                  </a:cubicBezTo>
                  <a:cubicBezTo>
                    <a:pt x="786308" y="312918"/>
                    <a:pt x="792023" y="311966"/>
                    <a:pt x="797738" y="314823"/>
                  </a:cubicBezTo>
                  <a:cubicBezTo>
                    <a:pt x="808216" y="327206"/>
                    <a:pt x="819646" y="321491"/>
                    <a:pt x="831076" y="316728"/>
                  </a:cubicBezTo>
                  <a:cubicBezTo>
                    <a:pt x="837743" y="304346"/>
                    <a:pt x="858698" y="297678"/>
                    <a:pt x="841553" y="277676"/>
                  </a:cubicBezTo>
                  <a:cubicBezTo>
                    <a:pt x="834886" y="270056"/>
                    <a:pt x="846316" y="263388"/>
                    <a:pt x="852031" y="259578"/>
                  </a:cubicBezTo>
                  <a:cubicBezTo>
                    <a:pt x="857269" y="255768"/>
                    <a:pt x="862508" y="252434"/>
                    <a:pt x="867152" y="248624"/>
                  </a:cubicBezTo>
                  <a:lnTo>
                    <a:pt x="876026" y="238011"/>
                  </a:lnTo>
                  <a:lnTo>
                    <a:pt x="858921" y="241392"/>
                  </a:lnTo>
                  <a:cubicBezTo>
                    <a:pt x="840303" y="244874"/>
                    <a:pt x="823694" y="244338"/>
                    <a:pt x="821551" y="210048"/>
                  </a:cubicBezTo>
                  <a:cubicBezTo>
                    <a:pt x="833933" y="208143"/>
                    <a:pt x="848221" y="208143"/>
                    <a:pt x="857746" y="190998"/>
                  </a:cubicBezTo>
                  <a:cubicBezTo>
                    <a:pt x="861079" y="184807"/>
                    <a:pt x="867032" y="183378"/>
                    <a:pt x="873343" y="184331"/>
                  </a:cubicBezTo>
                  <a:close/>
                  <a:moveTo>
                    <a:pt x="798215" y="181949"/>
                  </a:moveTo>
                  <a:cubicBezTo>
                    <a:pt x="801310" y="182187"/>
                    <a:pt x="803930" y="183378"/>
                    <a:pt x="805359" y="187188"/>
                  </a:cubicBezTo>
                  <a:cubicBezTo>
                    <a:pt x="808216" y="194808"/>
                    <a:pt x="800596" y="194808"/>
                    <a:pt x="795834" y="196713"/>
                  </a:cubicBezTo>
                  <a:cubicBezTo>
                    <a:pt x="790119" y="193856"/>
                    <a:pt x="788214" y="189093"/>
                    <a:pt x="788214" y="182426"/>
                  </a:cubicBezTo>
                  <a:cubicBezTo>
                    <a:pt x="791547" y="182426"/>
                    <a:pt x="795119" y="181711"/>
                    <a:pt x="798215" y="181949"/>
                  </a:cubicBezTo>
                  <a:close/>
                  <a:moveTo>
                    <a:pt x="938708" y="121466"/>
                  </a:moveTo>
                  <a:cubicBezTo>
                    <a:pt x="943471" y="128133"/>
                    <a:pt x="953948" y="130038"/>
                    <a:pt x="952043" y="141468"/>
                  </a:cubicBezTo>
                  <a:lnTo>
                    <a:pt x="951037" y="142501"/>
                  </a:lnTo>
                  <a:lnTo>
                    <a:pt x="953949" y="140516"/>
                  </a:lnTo>
                  <a:cubicBezTo>
                    <a:pt x="952996" y="143373"/>
                    <a:pt x="952996" y="146231"/>
                    <a:pt x="952996" y="148136"/>
                  </a:cubicBezTo>
                  <a:cubicBezTo>
                    <a:pt x="952996" y="154803"/>
                    <a:pt x="952996" y="161471"/>
                    <a:pt x="952996" y="169091"/>
                  </a:cubicBezTo>
                  <a:cubicBezTo>
                    <a:pt x="949662" y="166709"/>
                    <a:pt x="947281" y="162899"/>
                    <a:pt x="944424" y="159804"/>
                  </a:cubicBezTo>
                  <a:lnTo>
                    <a:pt x="933131" y="154863"/>
                  </a:lnTo>
                  <a:lnTo>
                    <a:pt x="931088" y="155756"/>
                  </a:lnTo>
                  <a:cubicBezTo>
                    <a:pt x="931088" y="155756"/>
                    <a:pt x="930136" y="155756"/>
                    <a:pt x="930136" y="155756"/>
                  </a:cubicBezTo>
                  <a:cubicBezTo>
                    <a:pt x="925373" y="152898"/>
                    <a:pt x="906323" y="162423"/>
                    <a:pt x="918706" y="144326"/>
                  </a:cubicBezTo>
                  <a:cubicBezTo>
                    <a:pt x="923468" y="137658"/>
                    <a:pt x="931088" y="131943"/>
                    <a:pt x="931088" y="122418"/>
                  </a:cubicBezTo>
                  <a:cubicBezTo>
                    <a:pt x="934898" y="118608"/>
                    <a:pt x="936803" y="118608"/>
                    <a:pt x="938708" y="121466"/>
                  </a:cubicBezTo>
                  <a:close/>
                  <a:moveTo>
                    <a:pt x="925373" y="107178"/>
                  </a:moveTo>
                  <a:cubicBezTo>
                    <a:pt x="930136" y="111940"/>
                    <a:pt x="934898" y="116703"/>
                    <a:pt x="938708" y="121465"/>
                  </a:cubicBezTo>
                  <a:lnTo>
                    <a:pt x="935851" y="121465"/>
                  </a:lnTo>
                  <a:cubicBezTo>
                    <a:pt x="935851" y="121465"/>
                    <a:pt x="932993" y="121465"/>
                    <a:pt x="932993" y="121465"/>
                  </a:cubicBezTo>
                  <a:cubicBezTo>
                    <a:pt x="923468" y="125275"/>
                    <a:pt x="912991" y="131943"/>
                    <a:pt x="901561" y="123370"/>
                  </a:cubicBezTo>
                  <a:cubicBezTo>
                    <a:pt x="904418" y="109083"/>
                    <a:pt x="915848" y="109083"/>
                    <a:pt x="925373" y="107178"/>
                  </a:cubicBezTo>
                  <a:close/>
                  <a:moveTo>
                    <a:pt x="1021576" y="71936"/>
                  </a:moveTo>
                  <a:cubicBezTo>
                    <a:pt x="1037768" y="75746"/>
                    <a:pt x="1038721" y="87176"/>
                    <a:pt x="1031101" y="97653"/>
                  </a:cubicBezTo>
                  <a:cubicBezTo>
                    <a:pt x="1019671" y="115751"/>
                    <a:pt x="1011098" y="95748"/>
                    <a:pt x="1000621" y="92891"/>
                  </a:cubicBezTo>
                  <a:cubicBezTo>
                    <a:pt x="1002526" y="88128"/>
                    <a:pt x="1005383" y="83366"/>
                    <a:pt x="1007288" y="79556"/>
                  </a:cubicBezTo>
                  <a:cubicBezTo>
                    <a:pt x="1012051" y="76698"/>
                    <a:pt x="1016813" y="74793"/>
                    <a:pt x="1021576" y="71936"/>
                  </a:cubicBezTo>
                  <a:close/>
                  <a:moveTo>
                    <a:pt x="1113849" y="40265"/>
                  </a:moveTo>
                  <a:cubicBezTo>
                    <a:pt x="1128732" y="39074"/>
                    <a:pt x="1143972" y="42885"/>
                    <a:pt x="1159689" y="51933"/>
                  </a:cubicBezTo>
                  <a:cubicBezTo>
                    <a:pt x="1175881" y="68126"/>
                    <a:pt x="1166356" y="76698"/>
                    <a:pt x="1151116" y="84318"/>
                  </a:cubicBezTo>
                  <a:cubicBezTo>
                    <a:pt x="1137781" y="90986"/>
                    <a:pt x="1123494" y="86223"/>
                    <a:pt x="1111111" y="92891"/>
                  </a:cubicBezTo>
                  <a:cubicBezTo>
                    <a:pt x="1083489" y="98606"/>
                    <a:pt x="1067296" y="90033"/>
                    <a:pt x="1070153" y="58601"/>
                  </a:cubicBezTo>
                  <a:cubicBezTo>
                    <a:pt x="1084441" y="47647"/>
                    <a:pt x="1098967" y="41456"/>
                    <a:pt x="1113849" y="40265"/>
                  </a:cubicBezTo>
                  <a:close/>
                  <a:moveTo>
                    <a:pt x="1400760" y="96"/>
                  </a:moveTo>
                  <a:cubicBezTo>
                    <a:pt x="1426031" y="498"/>
                    <a:pt x="1451392" y="2164"/>
                    <a:pt x="1476871" y="5260"/>
                  </a:cubicBezTo>
                  <a:cubicBezTo>
                    <a:pt x="1521639" y="13833"/>
                    <a:pt x="1566406" y="14785"/>
                    <a:pt x="1611174" y="9070"/>
                  </a:cubicBezTo>
                  <a:cubicBezTo>
                    <a:pt x="1614984" y="7165"/>
                    <a:pt x="1619746" y="9070"/>
                    <a:pt x="1619746" y="17643"/>
                  </a:cubicBezTo>
                  <a:cubicBezTo>
                    <a:pt x="1631176" y="13833"/>
                    <a:pt x="1639748" y="20500"/>
                    <a:pt x="1646416" y="28120"/>
                  </a:cubicBezTo>
                  <a:cubicBezTo>
                    <a:pt x="1652131" y="36693"/>
                    <a:pt x="1659751" y="35740"/>
                    <a:pt x="1667371" y="31930"/>
                  </a:cubicBezTo>
                  <a:cubicBezTo>
                    <a:pt x="1693088" y="18119"/>
                    <a:pt x="1717377" y="11690"/>
                    <a:pt x="1742261" y="11690"/>
                  </a:cubicBezTo>
                  <a:cubicBezTo>
                    <a:pt x="1767145" y="11690"/>
                    <a:pt x="1792624" y="18119"/>
                    <a:pt x="1820723" y="30025"/>
                  </a:cubicBezTo>
                  <a:cubicBezTo>
                    <a:pt x="1845488" y="40503"/>
                    <a:pt x="1874063" y="40503"/>
                    <a:pt x="1901686" y="45265"/>
                  </a:cubicBezTo>
                  <a:cubicBezTo>
                    <a:pt x="1905496" y="54790"/>
                    <a:pt x="1888351" y="56695"/>
                    <a:pt x="1894066" y="69078"/>
                  </a:cubicBezTo>
                  <a:cubicBezTo>
                    <a:pt x="1913116" y="57648"/>
                    <a:pt x="1934071" y="52885"/>
                    <a:pt x="1955978" y="55743"/>
                  </a:cubicBezTo>
                  <a:cubicBezTo>
                    <a:pt x="1961693" y="62410"/>
                    <a:pt x="1959788" y="69078"/>
                    <a:pt x="1954073" y="71935"/>
                  </a:cubicBezTo>
                  <a:cubicBezTo>
                    <a:pt x="1939786" y="78603"/>
                    <a:pt x="1939786" y="91938"/>
                    <a:pt x="1935976" y="103368"/>
                  </a:cubicBezTo>
                  <a:cubicBezTo>
                    <a:pt x="1904543" y="124323"/>
                    <a:pt x="1914068" y="142420"/>
                    <a:pt x="1949311" y="161470"/>
                  </a:cubicBezTo>
                  <a:cubicBezTo>
                    <a:pt x="1923593" y="162423"/>
                    <a:pt x="1905496" y="153850"/>
                    <a:pt x="1894066" y="171948"/>
                  </a:cubicBezTo>
                  <a:cubicBezTo>
                    <a:pt x="1899781" y="177663"/>
                    <a:pt x="1909306" y="175758"/>
                    <a:pt x="1913116" y="183378"/>
                  </a:cubicBezTo>
                  <a:cubicBezTo>
                    <a:pt x="1917878" y="187188"/>
                    <a:pt x="1922641" y="195760"/>
                    <a:pt x="1907401" y="196713"/>
                  </a:cubicBezTo>
                  <a:cubicBezTo>
                    <a:pt x="1907401" y="221478"/>
                    <a:pt x="1903591" y="242433"/>
                    <a:pt x="1873111" y="245290"/>
                  </a:cubicBezTo>
                  <a:cubicBezTo>
                    <a:pt x="1842631" y="244338"/>
                    <a:pt x="1879778" y="263388"/>
                    <a:pt x="1866443" y="267198"/>
                  </a:cubicBezTo>
                  <a:cubicBezTo>
                    <a:pt x="1860728" y="271008"/>
                    <a:pt x="1855013" y="271960"/>
                    <a:pt x="1851203" y="270055"/>
                  </a:cubicBezTo>
                  <a:cubicBezTo>
                    <a:pt x="1860728" y="280533"/>
                    <a:pt x="1876921" y="291963"/>
                    <a:pt x="1866443" y="313870"/>
                  </a:cubicBezTo>
                  <a:cubicBezTo>
                    <a:pt x="1859776" y="319585"/>
                    <a:pt x="1852156" y="321490"/>
                    <a:pt x="1843583" y="319585"/>
                  </a:cubicBezTo>
                  <a:cubicBezTo>
                    <a:pt x="1833106" y="315775"/>
                    <a:pt x="1827391" y="307203"/>
                    <a:pt x="1819771" y="300535"/>
                  </a:cubicBezTo>
                  <a:cubicBezTo>
                    <a:pt x="1811198" y="310060"/>
                    <a:pt x="1800721" y="314823"/>
                    <a:pt x="1788338" y="313870"/>
                  </a:cubicBezTo>
                  <a:cubicBezTo>
                    <a:pt x="1791196" y="322443"/>
                    <a:pt x="1796911" y="313870"/>
                    <a:pt x="1800721" y="315775"/>
                  </a:cubicBezTo>
                  <a:cubicBezTo>
                    <a:pt x="1808341" y="314823"/>
                    <a:pt x="1815961" y="312918"/>
                    <a:pt x="1823581" y="314823"/>
                  </a:cubicBezTo>
                  <a:cubicBezTo>
                    <a:pt x="1826438" y="315775"/>
                    <a:pt x="1830248" y="316728"/>
                    <a:pt x="1833106" y="317680"/>
                  </a:cubicBezTo>
                  <a:cubicBezTo>
                    <a:pt x="1838821" y="322443"/>
                    <a:pt x="1842631" y="327205"/>
                    <a:pt x="1838821" y="334825"/>
                  </a:cubicBezTo>
                  <a:cubicBezTo>
                    <a:pt x="1800721" y="354828"/>
                    <a:pt x="1760716" y="371020"/>
                    <a:pt x="1715948" y="370068"/>
                  </a:cubicBezTo>
                  <a:cubicBezTo>
                    <a:pt x="1707376" y="370068"/>
                    <a:pt x="1695946" y="372925"/>
                    <a:pt x="1691183" y="379593"/>
                  </a:cubicBezTo>
                  <a:cubicBezTo>
                    <a:pt x="1662608" y="411025"/>
                    <a:pt x="1627366" y="425313"/>
                    <a:pt x="1586408" y="430075"/>
                  </a:cubicBezTo>
                  <a:cubicBezTo>
                    <a:pt x="1564501" y="432933"/>
                    <a:pt x="1554976" y="450078"/>
                    <a:pt x="1542593" y="468175"/>
                  </a:cubicBezTo>
                  <a:cubicBezTo>
                    <a:pt x="1522591" y="497703"/>
                    <a:pt x="1501636" y="527230"/>
                    <a:pt x="1480681" y="555805"/>
                  </a:cubicBezTo>
                  <a:cubicBezTo>
                    <a:pt x="1475918" y="562473"/>
                    <a:pt x="1469251" y="562473"/>
                    <a:pt x="1462583" y="562473"/>
                  </a:cubicBezTo>
                  <a:cubicBezTo>
                    <a:pt x="1419721" y="558663"/>
                    <a:pt x="1380668" y="507228"/>
                    <a:pt x="1385431" y="462460"/>
                  </a:cubicBezTo>
                  <a:cubicBezTo>
                    <a:pt x="1388288" y="441505"/>
                    <a:pt x="1374001" y="421503"/>
                    <a:pt x="1379716" y="398643"/>
                  </a:cubicBezTo>
                  <a:cubicBezTo>
                    <a:pt x="1387336" y="363400"/>
                    <a:pt x="1418768" y="354828"/>
                    <a:pt x="1441628" y="335778"/>
                  </a:cubicBezTo>
                  <a:cubicBezTo>
                    <a:pt x="1443533" y="331015"/>
                    <a:pt x="1445438" y="325300"/>
                    <a:pt x="1449248" y="321490"/>
                  </a:cubicBezTo>
                  <a:cubicBezTo>
                    <a:pt x="1454011" y="314823"/>
                    <a:pt x="1454963" y="306250"/>
                    <a:pt x="1461631" y="300535"/>
                  </a:cubicBezTo>
                  <a:cubicBezTo>
                    <a:pt x="1451153" y="280533"/>
                    <a:pt x="1439723" y="265293"/>
                    <a:pt x="1412101" y="280533"/>
                  </a:cubicBezTo>
                  <a:cubicBezTo>
                    <a:pt x="1425436" y="259578"/>
                    <a:pt x="1438771" y="241480"/>
                    <a:pt x="1434961" y="215763"/>
                  </a:cubicBezTo>
                  <a:cubicBezTo>
                    <a:pt x="1430198" y="178615"/>
                    <a:pt x="1409243" y="158613"/>
                    <a:pt x="1371143" y="160518"/>
                  </a:cubicBezTo>
                  <a:cubicBezTo>
                    <a:pt x="1357808" y="161470"/>
                    <a:pt x="1343521" y="159565"/>
                    <a:pt x="1331138" y="162423"/>
                  </a:cubicBezTo>
                  <a:cubicBezTo>
                    <a:pt x="1317803" y="165280"/>
                    <a:pt x="1310183" y="161470"/>
                    <a:pt x="1303516" y="150040"/>
                  </a:cubicBezTo>
                  <a:cubicBezTo>
                    <a:pt x="1296848" y="136705"/>
                    <a:pt x="1300658" y="131943"/>
                    <a:pt x="1313993" y="130038"/>
                  </a:cubicBezTo>
                  <a:cubicBezTo>
                    <a:pt x="1321613" y="129085"/>
                    <a:pt x="1316851" y="124323"/>
                    <a:pt x="1313041" y="121465"/>
                  </a:cubicBezTo>
                  <a:cubicBezTo>
                    <a:pt x="1283513" y="99558"/>
                    <a:pt x="1311136" y="99558"/>
                    <a:pt x="1323518" y="96700"/>
                  </a:cubicBezTo>
                  <a:cubicBezTo>
                    <a:pt x="1344473" y="92890"/>
                    <a:pt x="1365428" y="88128"/>
                    <a:pt x="1387336" y="88128"/>
                  </a:cubicBezTo>
                  <a:cubicBezTo>
                    <a:pt x="1399718" y="88128"/>
                    <a:pt x="1414006" y="81460"/>
                    <a:pt x="1394003" y="68125"/>
                  </a:cubicBezTo>
                  <a:cubicBezTo>
                    <a:pt x="1402576" y="42408"/>
                    <a:pt x="1427341" y="49075"/>
                    <a:pt x="1445438" y="41455"/>
                  </a:cubicBezTo>
                  <a:lnTo>
                    <a:pt x="1471104" y="35589"/>
                  </a:lnTo>
                  <a:lnTo>
                    <a:pt x="1469608" y="35026"/>
                  </a:lnTo>
                  <a:cubicBezTo>
                    <a:pt x="1465441" y="34550"/>
                    <a:pt x="1461155" y="34788"/>
                    <a:pt x="1456869" y="34788"/>
                  </a:cubicBezTo>
                  <a:cubicBezTo>
                    <a:pt x="1424484" y="38598"/>
                    <a:pt x="1396861" y="56695"/>
                    <a:pt x="1365429" y="60505"/>
                  </a:cubicBezTo>
                  <a:cubicBezTo>
                    <a:pt x="1307326" y="66220"/>
                    <a:pt x="1264464" y="112893"/>
                    <a:pt x="1208266" y="122418"/>
                  </a:cubicBezTo>
                  <a:cubicBezTo>
                    <a:pt x="1196836" y="130038"/>
                    <a:pt x="1186359" y="129085"/>
                    <a:pt x="1175881" y="122418"/>
                  </a:cubicBezTo>
                  <a:cubicBezTo>
                    <a:pt x="1178739" y="129085"/>
                    <a:pt x="1197789" y="127180"/>
                    <a:pt x="1187311" y="142420"/>
                  </a:cubicBezTo>
                  <a:cubicBezTo>
                    <a:pt x="1185406" y="144325"/>
                    <a:pt x="1182549" y="146230"/>
                    <a:pt x="1180644" y="149088"/>
                  </a:cubicBezTo>
                  <a:cubicBezTo>
                    <a:pt x="1173262" y="152183"/>
                    <a:pt x="1165939" y="153434"/>
                    <a:pt x="1158647" y="153642"/>
                  </a:cubicBezTo>
                  <a:lnTo>
                    <a:pt x="1143520" y="152466"/>
                  </a:lnTo>
                  <a:lnTo>
                    <a:pt x="1148259" y="153731"/>
                  </a:lnTo>
                  <a:cubicBezTo>
                    <a:pt x="1153498" y="157422"/>
                    <a:pt x="1155879" y="163851"/>
                    <a:pt x="1152069" y="175758"/>
                  </a:cubicBezTo>
                  <a:cubicBezTo>
                    <a:pt x="1112064" y="198618"/>
                    <a:pt x="1069201" y="175758"/>
                    <a:pt x="1029196" y="182425"/>
                  </a:cubicBezTo>
                  <a:cubicBezTo>
                    <a:pt x="1020624" y="171948"/>
                    <a:pt x="980619" y="182425"/>
                    <a:pt x="1006336" y="148135"/>
                  </a:cubicBezTo>
                  <a:cubicBezTo>
                    <a:pt x="1011099" y="141468"/>
                    <a:pt x="1003479" y="136705"/>
                    <a:pt x="995859" y="134800"/>
                  </a:cubicBezTo>
                  <a:cubicBezTo>
                    <a:pt x="984429" y="131943"/>
                    <a:pt x="981571" y="125275"/>
                    <a:pt x="987286" y="114798"/>
                  </a:cubicBezTo>
                  <a:cubicBezTo>
                    <a:pt x="1010146" y="115750"/>
                    <a:pt x="1027291" y="130990"/>
                    <a:pt x="1049199" y="134800"/>
                  </a:cubicBezTo>
                  <a:cubicBezTo>
                    <a:pt x="1053009" y="140515"/>
                    <a:pt x="1055866" y="147183"/>
                    <a:pt x="1064439" y="149088"/>
                  </a:cubicBezTo>
                  <a:cubicBezTo>
                    <a:pt x="1074916" y="150993"/>
                    <a:pt x="1085394" y="150278"/>
                    <a:pt x="1095871" y="149326"/>
                  </a:cubicBezTo>
                  <a:lnTo>
                    <a:pt x="1106484" y="148924"/>
                  </a:lnTo>
                  <a:lnTo>
                    <a:pt x="1093014" y="149088"/>
                  </a:lnTo>
                  <a:cubicBezTo>
                    <a:pt x="1081584" y="144325"/>
                    <a:pt x="1067296" y="146230"/>
                    <a:pt x="1062534" y="131943"/>
                  </a:cubicBezTo>
                  <a:cubicBezTo>
                    <a:pt x="1083489" y="115750"/>
                    <a:pt x="1102539" y="93843"/>
                    <a:pt x="1133971" y="110988"/>
                  </a:cubicBezTo>
                  <a:cubicBezTo>
                    <a:pt x="1150164" y="112893"/>
                    <a:pt x="1147306" y="91938"/>
                    <a:pt x="1158736" y="88128"/>
                  </a:cubicBezTo>
                  <a:cubicBezTo>
                    <a:pt x="1164451" y="84318"/>
                    <a:pt x="1172071" y="81460"/>
                    <a:pt x="1173024" y="73840"/>
                  </a:cubicBezTo>
                  <a:cubicBezTo>
                    <a:pt x="1176834" y="44313"/>
                    <a:pt x="1193979" y="46218"/>
                    <a:pt x="1214934" y="54790"/>
                  </a:cubicBezTo>
                  <a:cubicBezTo>
                    <a:pt x="1234936" y="51933"/>
                    <a:pt x="1254939" y="44313"/>
                    <a:pt x="1275894" y="44313"/>
                  </a:cubicBezTo>
                  <a:cubicBezTo>
                    <a:pt x="1253986" y="44313"/>
                    <a:pt x="1233031" y="51933"/>
                    <a:pt x="1211124" y="51933"/>
                  </a:cubicBezTo>
                  <a:cubicBezTo>
                    <a:pt x="1199694" y="46218"/>
                    <a:pt x="1184454" y="50028"/>
                    <a:pt x="1174929" y="39550"/>
                  </a:cubicBezTo>
                  <a:cubicBezTo>
                    <a:pt x="1174929" y="34788"/>
                    <a:pt x="1174929" y="30978"/>
                    <a:pt x="1174929" y="26215"/>
                  </a:cubicBezTo>
                  <a:cubicBezTo>
                    <a:pt x="1249938" y="9070"/>
                    <a:pt x="1324947" y="-1110"/>
                    <a:pt x="1400760" y="96"/>
                  </a:cubicBezTo>
                  <a:close/>
                </a:path>
              </a:pathLst>
            </a:custGeom>
            <a:solidFill>
              <a:schemeClr val="tx1"/>
            </a:solidFill>
            <a:ln w="9525" cap="flat">
              <a:noFill/>
              <a:prstDash val="solid"/>
              <a:miter/>
            </a:ln>
          </p:spPr>
          <p:txBody>
            <a:bodyPr rtlCol="0" anchor="ctr"/>
            <a:lstStyle/>
            <a:p>
              <a:endParaRPr lang="en-US" dirty="0">
                <a:solidFill>
                  <a:schemeClr val="bg1"/>
                </a:solidFill>
              </a:endParaRPr>
            </a:p>
          </p:txBody>
        </p:sp>
        <p:grpSp>
          <p:nvGrpSpPr>
            <p:cNvPr id="55" name="Group 24">
              <a:extLst>
                <a:ext uri="{FF2B5EF4-FFF2-40B4-BE49-F238E27FC236}">
                  <a16:creationId xmlns:a16="http://schemas.microsoft.com/office/drawing/2014/main" id="{7A00B737-AB5D-4773-924F-70E3DDD998AF}"/>
                </a:ext>
              </a:extLst>
            </p:cNvPr>
            <p:cNvGrpSpPr/>
            <p:nvPr/>
          </p:nvGrpSpPr>
          <p:grpSpPr>
            <a:xfrm>
              <a:off x="4716619" y="2506936"/>
              <a:ext cx="2827182" cy="2809830"/>
              <a:chOff x="4716619" y="2506936"/>
              <a:chExt cx="2827182" cy="2809830"/>
            </a:xfrm>
            <a:solidFill>
              <a:schemeClr val="tx2"/>
            </a:solidFill>
          </p:grpSpPr>
          <p:sp>
            <p:nvSpPr>
              <p:cNvPr id="56" name="Circle: Hollow 14">
                <a:extLst>
                  <a:ext uri="{FF2B5EF4-FFF2-40B4-BE49-F238E27FC236}">
                    <a16:creationId xmlns:a16="http://schemas.microsoft.com/office/drawing/2014/main" id="{CC8BD1F6-A5C9-45EE-8AD7-24E79CD0902A}"/>
                  </a:ext>
                </a:extLst>
              </p:cNvPr>
              <p:cNvSpPr/>
              <p:nvPr/>
            </p:nvSpPr>
            <p:spPr>
              <a:xfrm>
                <a:off x="4762500" y="2533650"/>
                <a:ext cx="2743200" cy="2743200"/>
              </a:xfrm>
              <a:prstGeom prst="donut">
                <a:avLst>
                  <a:gd name="adj" fmla="val 1358"/>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7" name="Oval 15">
                <a:extLst>
                  <a:ext uri="{FF2B5EF4-FFF2-40B4-BE49-F238E27FC236}">
                    <a16:creationId xmlns:a16="http://schemas.microsoft.com/office/drawing/2014/main" id="{84EC8A26-AEAB-4818-9035-88DA958A4736}"/>
                  </a:ext>
                </a:extLst>
              </p:cNvPr>
              <p:cNvSpPr/>
              <p:nvPr/>
            </p:nvSpPr>
            <p:spPr>
              <a:xfrm>
                <a:off x="5076825" y="2930843"/>
                <a:ext cx="114300" cy="114300"/>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8" name="Oval 16">
                <a:extLst>
                  <a:ext uri="{FF2B5EF4-FFF2-40B4-BE49-F238E27FC236}">
                    <a16:creationId xmlns:a16="http://schemas.microsoft.com/office/drawing/2014/main" id="{B57B4CEE-6201-4CB5-87C1-952279E81C0A}"/>
                  </a:ext>
                </a:extLst>
              </p:cNvPr>
              <p:cNvSpPr/>
              <p:nvPr/>
            </p:nvSpPr>
            <p:spPr>
              <a:xfrm>
                <a:off x="7090641" y="2921318"/>
                <a:ext cx="114300" cy="114300"/>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59" name="Oval 17">
                <a:extLst>
                  <a:ext uri="{FF2B5EF4-FFF2-40B4-BE49-F238E27FC236}">
                    <a16:creationId xmlns:a16="http://schemas.microsoft.com/office/drawing/2014/main" id="{534E8EC8-C8FD-49C5-A997-E0E1637851BE}"/>
                  </a:ext>
                </a:extLst>
              </p:cNvPr>
              <p:cNvSpPr/>
              <p:nvPr/>
            </p:nvSpPr>
            <p:spPr>
              <a:xfrm>
                <a:off x="7100166" y="4727953"/>
                <a:ext cx="114300" cy="114300"/>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0" name="Oval 18">
                <a:extLst>
                  <a:ext uri="{FF2B5EF4-FFF2-40B4-BE49-F238E27FC236}">
                    <a16:creationId xmlns:a16="http://schemas.microsoft.com/office/drawing/2014/main" id="{EC7EA69A-C9AE-4AB9-8275-5430B86DA66A}"/>
                  </a:ext>
                </a:extLst>
              </p:cNvPr>
              <p:cNvSpPr/>
              <p:nvPr/>
            </p:nvSpPr>
            <p:spPr>
              <a:xfrm>
                <a:off x="5067300" y="4737478"/>
                <a:ext cx="114300" cy="114300"/>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1" name="Oval 20">
                <a:extLst>
                  <a:ext uri="{FF2B5EF4-FFF2-40B4-BE49-F238E27FC236}">
                    <a16:creationId xmlns:a16="http://schemas.microsoft.com/office/drawing/2014/main" id="{A38CC7C9-E031-41C4-9242-09A507EB8FA1}"/>
                  </a:ext>
                </a:extLst>
              </p:cNvPr>
              <p:cNvSpPr/>
              <p:nvPr/>
            </p:nvSpPr>
            <p:spPr>
              <a:xfrm>
                <a:off x="6076950" y="5202466"/>
                <a:ext cx="114300" cy="114300"/>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2" name="Oval 21">
                <a:extLst>
                  <a:ext uri="{FF2B5EF4-FFF2-40B4-BE49-F238E27FC236}">
                    <a16:creationId xmlns:a16="http://schemas.microsoft.com/office/drawing/2014/main" id="{C3F730BE-A096-4B2B-9C59-8073C83D8A13}"/>
                  </a:ext>
                </a:extLst>
              </p:cNvPr>
              <p:cNvSpPr/>
              <p:nvPr/>
            </p:nvSpPr>
            <p:spPr>
              <a:xfrm>
                <a:off x="6076950" y="2506936"/>
                <a:ext cx="114300" cy="114300"/>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3" name="Oval 22">
                <a:extLst>
                  <a:ext uri="{FF2B5EF4-FFF2-40B4-BE49-F238E27FC236}">
                    <a16:creationId xmlns:a16="http://schemas.microsoft.com/office/drawing/2014/main" id="{4A62A946-7C6B-46D7-8864-ED2B08D95CC6}"/>
                  </a:ext>
                </a:extLst>
              </p:cNvPr>
              <p:cNvSpPr/>
              <p:nvPr/>
            </p:nvSpPr>
            <p:spPr>
              <a:xfrm>
                <a:off x="4716619" y="3848100"/>
                <a:ext cx="114300" cy="114300"/>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4" name="Oval 23">
                <a:extLst>
                  <a:ext uri="{FF2B5EF4-FFF2-40B4-BE49-F238E27FC236}">
                    <a16:creationId xmlns:a16="http://schemas.microsoft.com/office/drawing/2014/main" id="{E7477076-C00D-44FD-AA44-FD219DA8C5A6}"/>
                  </a:ext>
                </a:extLst>
              </p:cNvPr>
              <p:cNvSpPr/>
              <p:nvPr/>
            </p:nvSpPr>
            <p:spPr>
              <a:xfrm>
                <a:off x="7429501" y="3848100"/>
                <a:ext cx="114300" cy="114300"/>
              </a:xfrm>
              <a:prstGeom prst="ellipse">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grpSp>
      <p:grpSp>
        <p:nvGrpSpPr>
          <p:cNvPr id="65" name="Group 25">
            <a:extLst>
              <a:ext uri="{FF2B5EF4-FFF2-40B4-BE49-F238E27FC236}">
                <a16:creationId xmlns:a16="http://schemas.microsoft.com/office/drawing/2014/main" id="{6F9B29A5-A89D-4A52-85B1-8E298F8125FC}"/>
              </a:ext>
            </a:extLst>
          </p:cNvPr>
          <p:cNvGrpSpPr/>
          <p:nvPr/>
        </p:nvGrpSpPr>
        <p:grpSpPr>
          <a:xfrm>
            <a:off x="7736103" y="1858351"/>
            <a:ext cx="2951891" cy="1338744"/>
            <a:chOff x="5984133" y="1264992"/>
            <a:chExt cx="2951891" cy="1338744"/>
          </a:xfrm>
        </p:grpSpPr>
        <p:sp>
          <p:nvSpPr>
            <p:cNvPr id="66" name="Oval 26">
              <a:extLst>
                <a:ext uri="{FF2B5EF4-FFF2-40B4-BE49-F238E27FC236}">
                  <a16:creationId xmlns:a16="http://schemas.microsoft.com/office/drawing/2014/main" id="{C23999C2-BF52-4A7A-AC8C-D0D6B5BCE01A}"/>
                </a:ext>
              </a:extLst>
            </p:cNvPr>
            <p:cNvSpPr/>
            <p:nvPr/>
          </p:nvSpPr>
          <p:spPr>
            <a:xfrm>
              <a:off x="5984133" y="1322703"/>
              <a:ext cx="566802" cy="566802"/>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ko-KR" altLang="en-US" sz="2700">
                <a:solidFill>
                  <a:schemeClr val="bg1"/>
                </a:solidFill>
              </a:endParaRPr>
            </a:p>
          </p:txBody>
        </p:sp>
        <p:sp>
          <p:nvSpPr>
            <p:cNvPr id="67" name="TextBox 27">
              <a:extLst>
                <a:ext uri="{FF2B5EF4-FFF2-40B4-BE49-F238E27FC236}">
                  <a16:creationId xmlns:a16="http://schemas.microsoft.com/office/drawing/2014/main" id="{6B74F1F6-54E1-44AC-BABD-F40B535A297F}"/>
                </a:ext>
              </a:extLst>
            </p:cNvPr>
            <p:cNvSpPr txBox="1"/>
            <p:nvPr/>
          </p:nvSpPr>
          <p:spPr>
            <a:xfrm>
              <a:off x="6631768" y="1264992"/>
              <a:ext cx="2304256" cy="317459"/>
            </a:xfrm>
            <a:prstGeom prst="rect">
              <a:avLst/>
            </a:prstGeom>
            <a:noFill/>
          </p:spPr>
          <p:txBody>
            <a:bodyPr wrap="square" rtlCol="0">
              <a:spAutoFit/>
            </a:bodyPr>
            <a:lstStyle/>
            <a:p>
              <a:pPr>
                <a:lnSpc>
                  <a:spcPct val="110000"/>
                </a:lnSpc>
              </a:pPr>
              <a:r>
                <a:rPr lang="en-US" altLang="ko-KR" sz="1400" b="1" dirty="0">
                  <a:solidFill>
                    <a:srgbClr val="00A1D9"/>
                  </a:solidFill>
                  <a:cs typeface="Arial" pitchFamily="34" charset="0"/>
                </a:rPr>
                <a:t>Value added</a:t>
              </a:r>
              <a:endParaRPr lang="ko-KR" altLang="en-US" sz="1400" b="1" dirty="0">
                <a:solidFill>
                  <a:srgbClr val="00A1D9"/>
                </a:solidFill>
                <a:cs typeface="Arial" pitchFamily="34" charset="0"/>
              </a:endParaRPr>
            </a:p>
          </p:txBody>
        </p:sp>
        <p:sp>
          <p:nvSpPr>
            <p:cNvPr id="68" name="TextBox 28">
              <a:extLst>
                <a:ext uri="{FF2B5EF4-FFF2-40B4-BE49-F238E27FC236}">
                  <a16:creationId xmlns:a16="http://schemas.microsoft.com/office/drawing/2014/main" id="{D0945CDD-CD6E-49E9-A732-957FFCD31F83}"/>
                </a:ext>
              </a:extLst>
            </p:cNvPr>
            <p:cNvSpPr txBox="1"/>
            <p:nvPr/>
          </p:nvSpPr>
          <p:spPr>
            <a:xfrm>
              <a:off x="6631768" y="1505871"/>
              <a:ext cx="2304256" cy="1097865"/>
            </a:xfrm>
            <a:prstGeom prst="rect">
              <a:avLst/>
            </a:prstGeom>
            <a:noFill/>
          </p:spPr>
          <p:txBody>
            <a:bodyPr wrap="square" rtlCol="0">
              <a:spAutoFit/>
            </a:bodyPr>
            <a:lstStyle/>
            <a:p>
              <a:pPr>
                <a:lnSpc>
                  <a:spcPct val="110000"/>
                </a:lnSpc>
              </a:pPr>
              <a:r>
                <a:rPr lang="en-US" altLang="ko-KR" sz="1200" dirty="0">
                  <a:solidFill>
                    <a:schemeClr val="bg1"/>
                  </a:solidFill>
                  <a:cs typeface="Arial" pitchFamily="34" charset="0"/>
                </a:rPr>
                <a:t>Through the effective classification of UNIDO projects a range of options will become available to effectively assess its strategic programming</a:t>
              </a:r>
              <a:endParaRPr lang="ko-KR" altLang="en-US" sz="1200" dirty="0">
                <a:solidFill>
                  <a:schemeClr val="bg1"/>
                </a:solidFill>
                <a:cs typeface="Arial" pitchFamily="34" charset="0"/>
              </a:endParaRPr>
            </a:p>
          </p:txBody>
        </p:sp>
        <p:sp>
          <p:nvSpPr>
            <p:cNvPr id="69" name="TextBox 29">
              <a:extLst>
                <a:ext uri="{FF2B5EF4-FFF2-40B4-BE49-F238E27FC236}">
                  <a16:creationId xmlns:a16="http://schemas.microsoft.com/office/drawing/2014/main" id="{ECA3C834-EFFF-4EDF-A1D3-09FE9ECE022C}"/>
                </a:ext>
              </a:extLst>
            </p:cNvPr>
            <p:cNvSpPr txBox="1"/>
            <p:nvPr/>
          </p:nvSpPr>
          <p:spPr>
            <a:xfrm>
              <a:off x="5984133" y="1456718"/>
              <a:ext cx="566802" cy="315536"/>
            </a:xfrm>
            <a:prstGeom prst="rect">
              <a:avLst/>
            </a:prstGeom>
            <a:noFill/>
          </p:spPr>
          <p:txBody>
            <a:bodyPr wrap="square" lIns="0" tIns="0" rIns="0" bIns="0" rtlCol="0">
              <a:spAutoFit/>
            </a:bodyPr>
            <a:lstStyle/>
            <a:p>
              <a:pPr algn="ctr">
                <a:lnSpc>
                  <a:spcPct val="110000"/>
                </a:lnSpc>
              </a:pPr>
              <a:r>
                <a:rPr lang="en-US" altLang="ko-KR" sz="2000" b="1" dirty="0">
                  <a:solidFill>
                    <a:schemeClr val="bg1"/>
                  </a:solidFill>
                  <a:cs typeface="Arial" pitchFamily="34" charset="0"/>
                </a:rPr>
                <a:t>01</a:t>
              </a:r>
              <a:endParaRPr lang="ko-KR" altLang="en-US" sz="2000" b="1" dirty="0">
                <a:solidFill>
                  <a:schemeClr val="bg1"/>
                </a:solidFill>
                <a:cs typeface="Arial" pitchFamily="34" charset="0"/>
              </a:endParaRPr>
            </a:p>
          </p:txBody>
        </p:sp>
      </p:grpSp>
      <p:grpSp>
        <p:nvGrpSpPr>
          <p:cNvPr id="70" name="Group 41">
            <a:extLst>
              <a:ext uri="{FF2B5EF4-FFF2-40B4-BE49-F238E27FC236}">
                <a16:creationId xmlns:a16="http://schemas.microsoft.com/office/drawing/2014/main" id="{6FD45335-5BDF-42E0-85D0-ECDCFF75DCE7}"/>
              </a:ext>
            </a:extLst>
          </p:cNvPr>
          <p:cNvGrpSpPr/>
          <p:nvPr/>
        </p:nvGrpSpPr>
        <p:grpSpPr>
          <a:xfrm flipH="1">
            <a:off x="1603338" y="4490933"/>
            <a:ext cx="2951891" cy="1754821"/>
            <a:chOff x="1919539" y="4552742"/>
            <a:chExt cx="2951891" cy="1754821"/>
          </a:xfrm>
        </p:grpSpPr>
        <p:sp>
          <p:nvSpPr>
            <p:cNvPr id="71" name="Oval 31">
              <a:extLst>
                <a:ext uri="{FF2B5EF4-FFF2-40B4-BE49-F238E27FC236}">
                  <a16:creationId xmlns:a16="http://schemas.microsoft.com/office/drawing/2014/main" id="{57267838-D837-44B7-8F7B-7AEE5FAEE5A7}"/>
                </a:ext>
              </a:extLst>
            </p:cNvPr>
            <p:cNvSpPr/>
            <p:nvPr/>
          </p:nvSpPr>
          <p:spPr>
            <a:xfrm>
              <a:off x="1919539" y="4610453"/>
              <a:ext cx="566802" cy="566802"/>
            </a:xfrm>
            <a:prstGeom prst="ellipse">
              <a:avLst/>
            </a:pr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ko-KR" altLang="en-US" sz="2700" dirty="0">
                <a:solidFill>
                  <a:schemeClr val="bg1"/>
                </a:solidFill>
              </a:endParaRPr>
            </a:p>
          </p:txBody>
        </p:sp>
        <p:sp>
          <p:nvSpPr>
            <p:cNvPr id="72" name="TextBox 32">
              <a:extLst>
                <a:ext uri="{FF2B5EF4-FFF2-40B4-BE49-F238E27FC236}">
                  <a16:creationId xmlns:a16="http://schemas.microsoft.com/office/drawing/2014/main" id="{22C2436A-E07F-4A73-BAC2-A3A9C2FD0BEA}"/>
                </a:ext>
              </a:extLst>
            </p:cNvPr>
            <p:cNvSpPr txBox="1"/>
            <p:nvPr/>
          </p:nvSpPr>
          <p:spPr>
            <a:xfrm>
              <a:off x="2567174" y="4552742"/>
              <a:ext cx="2304256" cy="317459"/>
            </a:xfrm>
            <a:prstGeom prst="rect">
              <a:avLst/>
            </a:prstGeom>
            <a:noFill/>
          </p:spPr>
          <p:txBody>
            <a:bodyPr wrap="square" rtlCol="0">
              <a:spAutoFit/>
            </a:bodyPr>
            <a:lstStyle/>
            <a:p>
              <a:pPr algn="r">
                <a:lnSpc>
                  <a:spcPct val="110000"/>
                </a:lnSpc>
              </a:pPr>
              <a:r>
                <a:rPr lang="en-US" altLang="ko-KR" sz="1400" b="1" dirty="0">
                  <a:solidFill>
                    <a:srgbClr val="00A1D9"/>
                  </a:solidFill>
                  <a:cs typeface="Arial" pitchFamily="34" charset="0"/>
                </a:rPr>
                <a:t>Sustainable development</a:t>
              </a:r>
              <a:endParaRPr lang="ko-KR" altLang="en-US" sz="1400" b="1" dirty="0">
                <a:solidFill>
                  <a:srgbClr val="00A1D9"/>
                </a:solidFill>
                <a:cs typeface="Arial" pitchFamily="34" charset="0"/>
              </a:endParaRPr>
            </a:p>
          </p:txBody>
        </p:sp>
        <p:sp>
          <p:nvSpPr>
            <p:cNvPr id="73" name="TextBox 33">
              <a:extLst>
                <a:ext uri="{FF2B5EF4-FFF2-40B4-BE49-F238E27FC236}">
                  <a16:creationId xmlns:a16="http://schemas.microsoft.com/office/drawing/2014/main" id="{51E6E2F4-E81F-4098-9052-132AD7F7D046}"/>
                </a:ext>
              </a:extLst>
            </p:cNvPr>
            <p:cNvSpPr txBox="1"/>
            <p:nvPr/>
          </p:nvSpPr>
          <p:spPr>
            <a:xfrm>
              <a:off x="2567174" y="5006566"/>
              <a:ext cx="2304256" cy="1300997"/>
            </a:xfrm>
            <a:prstGeom prst="rect">
              <a:avLst/>
            </a:prstGeom>
            <a:noFill/>
          </p:spPr>
          <p:txBody>
            <a:bodyPr wrap="square" rtlCol="0">
              <a:spAutoFit/>
            </a:bodyPr>
            <a:lstStyle/>
            <a:p>
              <a:pPr algn="r">
                <a:lnSpc>
                  <a:spcPct val="110000"/>
                </a:lnSpc>
              </a:pPr>
              <a:r>
                <a:rPr lang="en-US" altLang="ko-KR" sz="1200" dirty="0">
                  <a:solidFill>
                    <a:schemeClr val="bg1"/>
                  </a:solidFill>
                  <a:cs typeface="Arial" pitchFamily="34" charset="0"/>
                </a:rPr>
                <a:t>By having developed our solution in a sustainable manner, we can guarantee the scalability, maintainability, resource efficiency, adaptability, and resilience of our solution</a:t>
              </a:r>
              <a:endParaRPr lang="ko-KR" altLang="en-US" sz="1200" dirty="0">
                <a:solidFill>
                  <a:schemeClr val="bg1"/>
                </a:solidFill>
                <a:cs typeface="Arial" pitchFamily="34" charset="0"/>
              </a:endParaRPr>
            </a:p>
          </p:txBody>
        </p:sp>
        <p:sp>
          <p:nvSpPr>
            <p:cNvPr id="74" name="TextBox 34">
              <a:extLst>
                <a:ext uri="{FF2B5EF4-FFF2-40B4-BE49-F238E27FC236}">
                  <a16:creationId xmlns:a16="http://schemas.microsoft.com/office/drawing/2014/main" id="{28607845-3653-4C0B-916A-C2A48082E70C}"/>
                </a:ext>
              </a:extLst>
            </p:cNvPr>
            <p:cNvSpPr txBox="1"/>
            <p:nvPr/>
          </p:nvSpPr>
          <p:spPr>
            <a:xfrm>
              <a:off x="1919539" y="4744468"/>
              <a:ext cx="566802" cy="315536"/>
            </a:xfrm>
            <a:prstGeom prst="rect">
              <a:avLst/>
            </a:prstGeom>
            <a:noFill/>
          </p:spPr>
          <p:txBody>
            <a:bodyPr wrap="square" lIns="0" tIns="0" rIns="0" bIns="0" rtlCol="0">
              <a:spAutoFit/>
            </a:bodyPr>
            <a:lstStyle/>
            <a:p>
              <a:pPr algn="ctr">
                <a:lnSpc>
                  <a:spcPct val="110000"/>
                </a:lnSpc>
              </a:pPr>
              <a:r>
                <a:rPr lang="en-US" altLang="ko-KR" sz="2000" b="1" dirty="0">
                  <a:cs typeface="Arial" pitchFamily="34" charset="0"/>
                </a:rPr>
                <a:t>02</a:t>
              </a:r>
              <a:endParaRPr lang="ko-KR" altLang="en-US" sz="2000" b="1" dirty="0">
                <a:cs typeface="Arial" pitchFamily="34" charset="0"/>
              </a:endParaRPr>
            </a:p>
          </p:txBody>
        </p:sp>
      </p:grpSp>
      <p:grpSp>
        <p:nvGrpSpPr>
          <p:cNvPr id="75" name="Group 35">
            <a:extLst>
              <a:ext uri="{FF2B5EF4-FFF2-40B4-BE49-F238E27FC236}">
                <a16:creationId xmlns:a16="http://schemas.microsoft.com/office/drawing/2014/main" id="{4F2FA6D0-2670-4085-8ED2-0D5BABF978CD}"/>
              </a:ext>
            </a:extLst>
          </p:cNvPr>
          <p:cNvGrpSpPr/>
          <p:nvPr/>
        </p:nvGrpSpPr>
        <p:grpSpPr>
          <a:xfrm>
            <a:off x="7736104" y="4490933"/>
            <a:ext cx="2536358" cy="1801099"/>
            <a:chOff x="4572000" y="2000094"/>
            <a:chExt cx="2888786" cy="1801099"/>
          </a:xfrm>
        </p:grpSpPr>
        <p:sp>
          <p:nvSpPr>
            <p:cNvPr id="76" name="TextBox 36">
              <a:extLst>
                <a:ext uri="{FF2B5EF4-FFF2-40B4-BE49-F238E27FC236}">
                  <a16:creationId xmlns:a16="http://schemas.microsoft.com/office/drawing/2014/main" id="{246C024A-D028-459E-925D-EE153D8CCA8E}"/>
                </a:ext>
              </a:extLst>
            </p:cNvPr>
            <p:cNvSpPr txBox="1"/>
            <p:nvPr/>
          </p:nvSpPr>
          <p:spPr>
            <a:xfrm>
              <a:off x="4577084" y="2297063"/>
              <a:ext cx="2883702" cy="1504130"/>
            </a:xfrm>
            <a:prstGeom prst="rect">
              <a:avLst/>
            </a:prstGeom>
            <a:noFill/>
          </p:spPr>
          <p:txBody>
            <a:bodyPr wrap="square" rtlCol="0">
              <a:spAutoFit/>
            </a:bodyPr>
            <a:lstStyle/>
            <a:p>
              <a:pPr>
                <a:lnSpc>
                  <a:spcPct val="110000"/>
                </a:lnSpc>
              </a:pPr>
              <a:r>
                <a:rPr lang="en-US" sz="1200" b="0" i="0" dirty="0">
                  <a:solidFill>
                    <a:srgbClr val="ECECEC"/>
                  </a:solidFill>
                  <a:effectLst/>
                  <a:latin typeface="Söhne"/>
                </a:rPr>
                <a:t>Strategic programming involves the systematic development and implementation of plans, policies, and initiatives aimed at promoting industrialization, sustainable development, and economic growth in member countries</a:t>
              </a:r>
              <a:endParaRPr lang="ko-KR" altLang="en-US" sz="1200" dirty="0">
                <a:solidFill>
                  <a:schemeClr val="bg1"/>
                </a:solidFill>
                <a:cs typeface="Arial" pitchFamily="34" charset="0"/>
              </a:endParaRPr>
            </a:p>
          </p:txBody>
        </p:sp>
        <p:sp>
          <p:nvSpPr>
            <p:cNvPr id="77" name="TextBox 37">
              <a:extLst>
                <a:ext uri="{FF2B5EF4-FFF2-40B4-BE49-F238E27FC236}">
                  <a16:creationId xmlns:a16="http://schemas.microsoft.com/office/drawing/2014/main" id="{C250B435-8C34-49D3-A7F0-3310345D258B}"/>
                </a:ext>
              </a:extLst>
            </p:cNvPr>
            <p:cNvSpPr txBox="1"/>
            <p:nvPr/>
          </p:nvSpPr>
          <p:spPr>
            <a:xfrm>
              <a:off x="4572000" y="2000094"/>
              <a:ext cx="2887342" cy="285335"/>
            </a:xfrm>
            <a:prstGeom prst="rect">
              <a:avLst/>
            </a:prstGeom>
            <a:noFill/>
          </p:spPr>
          <p:txBody>
            <a:bodyPr wrap="square" rtlCol="0">
              <a:spAutoFit/>
            </a:bodyPr>
            <a:lstStyle/>
            <a:p>
              <a:pPr>
                <a:lnSpc>
                  <a:spcPct val="110000"/>
                </a:lnSpc>
              </a:pPr>
              <a:r>
                <a:rPr lang="en-US" altLang="ko-KR" sz="1200" b="1" dirty="0">
                  <a:solidFill>
                    <a:schemeClr val="bg1"/>
                  </a:solidFill>
                  <a:ea typeface="FZShuTi" pitchFamily="2" charset="-122"/>
                  <a:cs typeface="Arial" pitchFamily="34" charset="0"/>
                </a:rPr>
                <a:t>Strategic programming</a:t>
              </a:r>
              <a:endParaRPr lang="ko-KR" altLang="en-US" sz="1200" b="1" dirty="0">
                <a:solidFill>
                  <a:schemeClr val="bg1"/>
                </a:solidFill>
                <a:cs typeface="Arial" pitchFamily="34" charset="0"/>
              </a:endParaRPr>
            </a:p>
          </p:txBody>
        </p:sp>
      </p:grpSp>
      <p:grpSp>
        <p:nvGrpSpPr>
          <p:cNvPr id="78" name="Group 42">
            <a:extLst>
              <a:ext uri="{FF2B5EF4-FFF2-40B4-BE49-F238E27FC236}">
                <a16:creationId xmlns:a16="http://schemas.microsoft.com/office/drawing/2014/main" id="{43109FEA-6D4E-447F-97CF-36A3C711C89F}"/>
              </a:ext>
            </a:extLst>
          </p:cNvPr>
          <p:cNvGrpSpPr/>
          <p:nvPr/>
        </p:nvGrpSpPr>
        <p:grpSpPr>
          <a:xfrm>
            <a:off x="2057417" y="1635689"/>
            <a:ext cx="2497812" cy="1801099"/>
            <a:chOff x="2057417" y="1815437"/>
            <a:chExt cx="2497812" cy="1801099"/>
          </a:xfrm>
        </p:grpSpPr>
        <p:sp>
          <p:nvSpPr>
            <p:cNvPr id="79" name="TextBox 39">
              <a:extLst>
                <a:ext uri="{FF2B5EF4-FFF2-40B4-BE49-F238E27FC236}">
                  <a16:creationId xmlns:a16="http://schemas.microsoft.com/office/drawing/2014/main" id="{6A247DFA-F4FD-4378-95F3-06F23BB32A30}"/>
                </a:ext>
              </a:extLst>
            </p:cNvPr>
            <p:cNvSpPr txBox="1"/>
            <p:nvPr/>
          </p:nvSpPr>
          <p:spPr>
            <a:xfrm>
              <a:off x="2061813" y="2112406"/>
              <a:ext cx="2493416" cy="1504130"/>
            </a:xfrm>
            <a:prstGeom prst="rect">
              <a:avLst/>
            </a:prstGeom>
            <a:noFill/>
          </p:spPr>
          <p:txBody>
            <a:bodyPr wrap="square" rtlCol="0">
              <a:spAutoFit/>
            </a:bodyPr>
            <a:lstStyle/>
            <a:p>
              <a:pPr algn="r">
                <a:lnSpc>
                  <a:spcPct val="110000"/>
                </a:lnSpc>
              </a:pPr>
              <a:r>
                <a:rPr lang="en-US" sz="1200" b="0" i="0" dirty="0">
                  <a:solidFill>
                    <a:srgbClr val="ECECEC"/>
                  </a:solidFill>
                  <a:effectLst/>
                  <a:latin typeface="Söhne"/>
                </a:rPr>
                <a:t>Sustainable software development is the practice of creating software that prioritizes long-term viability, scalability, maintainability, and efficiency, while also considering ethical, environmental, and societal impacts.</a:t>
              </a:r>
              <a:r>
                <a:rPr lang="en-US" altLang="ko-KR" sz="1200" dirty="0">
                  <a:solidFill>
                    <a:schemeClr val="bg1"/>
                  </a:solidFill>
                  <a:ea typeface="FZShuTi" pitchFamily="2" charset="-122"/>
                  <a:cs typeface="Arial" pitchFamily="34" charset="0"/>
                </a:rPr>
                <a:t> </a:t>
              </a:r>
              <a:endParaRPr lang="ko-KR" altLang="en-US" sz="1200" dirty="0">
                <a:solidFill>
                  <a:schemeClr val="bg1"/>
                </a:solidFill>
                <a:cs typeface="Arial" pitchFamily="34" charset="0"/>
              </a:endParaRPr>
            </a:p>
          </p:txBody>
        </p:sp>
        <p:sp>
          <p:nvSpPr>
            <p:cNvPr id="80" name="TextBox 40">
              <a:extLst>
                <a:ext uri="{FF2B5EF4-FFF2-40B4-BE49-F238E27FC236}">
                  <a16:creationId xmlns:a16="http://schemas.microsoft.com/office/drawing/2014/main" id="{E42DBFC6-CEDB-438B-A467-5910B1090B21}"/>
                </a:ext>
              </a:extLst>
            </p:cNvPr>
            <p:cNvSpPr txBox="1"/>
            <p:nvPr/>
          </p:nvSpPr>
          <p:spPr>
            <a:xfrm>
              <a:off x="2057417" y="1815437"/>
              <a:ext cx="2496563" cy="285335"/>
            </a:xfrm>
            <a:prstGeom prst="rect">
              <a:avLst/>
            </a:prstGeom>
            <a:noFill/>
          </p:spPr>
          <p:txBody>
            <a:bodyPr wrap="square" rtlCol="0">
              <a:spAutoFit/>
            </a:bodyPr>
            <a:lstStyle/>
            <a:p>
              <a:pPr algn="r">
                <a:lnSpc>
                  <a:spcPct val="110000"/>
                </a:lnSpc>
              </a:pPr>
              <a:r>
                <a:rPr lang="en-US" altLang="ko-KR" sz="1200" b="1" dirty="0">
                  <a:solidFill>
                    <a:schemeClr val="bg1"/>
                  </a:solidFill>
                  <a:ea typeface="FZShuTi" pitchFamily="2" charset="-122"/>
                  <a:cs typeface="Arial" pitchFamily="34" charset="0"/>
                </a:rPr>
                <a:t>Sustainable Development</a:t>
              </a:r>
              <a:endParaRPr lang="ko-KR" altLang="en-US" sz="1200" b="1" dirty="0">
                <a:solidFill>
                  <a:schemeClr val="bg1"/>
                </a:solidFill>
                <a:cs typeface="Arial" pitchFamily="34" charset="0"/>
              </a:endParaRPr>
            </a:p>
          </p:txBody>
        </p:sp>
      </p:grpSp>
      <p:sp>
        <p:nvSpPr>
          <p:cNvPr id="2" name="Foliennummernplatzhalter 1">
            <a:extLst>
              <a:ext uri="{FF2B5EF4-FFF2-40B4-BE49-F238E27FC236}">
                <a16:creationId xmlns:a16="http://schemas.microsoft.com/office/drawing/2014/main" id="{3CBD3674-1E39-40A9-9591-6A0FE070B9EB}"/>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19</a:t>
            </a:fld>
            <a:endParaRPr lang="en-US" noProof="0" dirty="0"/>
          </a:p>
        </p:txBody>
      </p:sp>
    </p:spTree>
    <p:extLst>
      <p:ext uri="{BB962C8B-B14F-4D97-AF65-F5344CB8AC3E}">
        <p14:creationId xmlns:p14="http://schemas.microsoft.com/office/powerpoint/2010/main" val="42841330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0F3A4-12BD-4E48-8516-17213373ED13}"/>
              </a:ext>
            </a:extLst>
          </p:cNvPr>
          <p:cNvSpPr>
            <a:spLocks noGrp="1"/>
          </p:cNvSpPr>
          <p:nvPr>
            <p:ph type="title"/>
          </p:nvPr>
        </p:nvSpPr>
        <p:spPr/>
        <p:txBody>
          <a:bodyPr/>
          <a:lstStyle/>
          <a:p>
            <a:r>
              <a:rPr lang="en-US" dirty="0"/>
              <a:t>Problem definition</a:t>
            </a:r>
          </a:p>
        </p:txBody>
      </p:sp>
      <p:sp>
        <p:nvSpPr>
          <p:cNvPr id="3" name="Text Placeholder 2">
            <a:extLst>
              <a:ext uri="{FF2B5EF4-FFF2-40B4-BE49-F238E27FC236}">
                <a16:creationId xmlns:a16="http://schemas.microsoft.com/office/drawing/2014/main" id="{788BFE51-70C7-4829-A0A6-95240941724A}"/>
              </a:ext>
            </a:extLst>
          </p:cNvPr>
          <p:cNvSpPr>
            <a:spLocks noGrp="1"/>
          </p:cNvSpPr>
          <p:nvPr>
            <p:ph type="body" sz="quarter" idx="14"/>
          </p:nvPr>
        </p:nvSpPr>
        <p:spPr>
          <a:xfrm>
            <a:off x="4041714" y="2572158"/>
            <a:ext cx="6851573" cy="3505512"/>
          </a:xfrm>
        </p:spPr>
        <p:txBody>
          <a:bodyPr vert="horz" lIns="0" tIns="0" rIns="0" bIns="0" rtlCol="0" anchor="t">
            <a:noAutofit/>
          </a:bodyPr>
          <a:lstStyle/>
          <a:p>
            <a:pPr>
              <a:lnSpc>
                <a:spcPct val="110000"/>
              </a:lnSpc>
            </a:pPr>
            <a:endParaRPr lang="en-US" sz="1400" dirty="0"/>
          </a:p>
          <a:p>
            <a:r>
              <a:rPr lang="en-US" sz="1400" dirty="0"/>
              <a:t>There are three main selection criteria to classify UNIDO’s projects by:</a:t>
            </a:r>
          </a:p>
          <a:p>
            <a:pPr marL="171450" marR="68580" indent="-171450" defTabSz="1041926">
              <a:lnSpc>
                <a:spcPct val="110000"/>
              </a:lnSpc>
              <a:spcBef>
                <a:spcPts val="600"/>
              </a:spcBef>
              <a:buClr>
                <a:srgbClr val="00A1D9"/>
              </a:buClr>
              <a:buFont typeface="Arial" panose="020B0604020202020204" pitchFamily="34" charset="0"/>
              <a:buChar char="►"/>
              <a:tabLst>
                <a:tab pos="1231900" algn="l"/>
                <a:tab pos="4512310" algn="l"/>
              </a:tabLst>
              <a:defRPr/>
            </a:pPr>
            <a:r>
              <a:rPr lang="en-US" sz="1400" kern="0" dirty="0">
                <a:solidFill>
                  <a:srgbClr val="FFFFFF"/>
                </a:solidFill>
                <a:latin typeface="+mn-lt"/>
              </a:rPr>
              <a:t>Firstly, UNIDO’s priorities, they reflect the organization’s strategic focus areas aimed at promoting industrial development in a sustainable and equitable manner</a:t>
            </a:r>
          </a:p>
          <a:p>
            <a:pPr marL="171450" marR="68580" indent="-171450" defTabSz="1041926">
              <a:lnSpc>
                <a:spcPct val="110000"/>
              </a:lnSpc>
              <a:spcBef>
                <a:spcPts val="600"/>
              </a:spcBef>
              <a:buClr>
                <a:srgbClr val="00A1D9"/>
              </a:buClr>
              <a:buFont typeface="Arial" panose="020B0604020202020204" pitchFamily="34" charset="0"/>
              <a:buChar char="►"/>
              <a:tabLst>
                <a:tab pos="1231900" algn="l"/>
                <a:tab pos="4512310" algn="l"/>
              </a:tabLst>
              <a:defRPr/>
            </a:pPr>
            <a:r>
              <a:rPr lang="en-US" sz="1400" kern="0" dirty="0">
                <a:solidFill>
                  <a:srgbClr val="FFFFFF"/>
                </a:solidFill>
                <a:latin typeface="+mn-lt"/>
              </a:rPr>
              <a:t>Secondly, UNIDO’s focus areas of expertise encompass the organization’s specialized knowledge and strategic approach towards fostering inclusive and sustainable industrial </a:t>
            </a:r>
            <a:r>
              <a:rPr lang="en-US" sz="1400" kern="0">
                <a:solidFill>
                  <a:srgbClr val="FFFFFF"/>
                </a:solidFill>
                <a:latin typeface="+mn-lt"/>
              </a:rPr>
              <a:t>development (ISID)</a:t>
            </a:r>
            <a:endParaRPr lang="en-US">
              <a:solidFill>
                <a:srgbClr val="FFFFFF"/>
              </a:solidFill>
            </a:endParaRPr>
          </a:p>
          <a:p>
            <a:pPr marL="171450" marR="68580" indent="-171450" defTabSz="1041926">
              <a:lnSpc>
                <a:spcPct val="110000"/>
              </a:lnSpc>
              <a:spcBef>
                <a:spcPts val="600"/>
              </a:spcBef>
              <a:buClr>
                <a:srgbClr val="00A1D9"/>
              </a:buClr>
              <a:buFont typeface="Arial" panose="020B0604020202020204" pitchFamily="34" charset="0"/>
              <a:buChar char="►"/>
              <a:tabLst>
                <a:tab pos="1231900" algn="l"/>
                <a:tab pos="4512310" algn="l"/>
              </a:tabLst>
              <a:defRPr/>
            </a:pPr>
            <a:r>
              <a:rPr lang="en-US" sz="1400" kern="0" dirty="0">
                <a:solidFill>
                  <a:srgbClr val="FFFFFF"/>
                </a:solidFill>
                <a:latin typeface="+mn-lt"/>
              </a:rPr>
              <a:t>Thirdly, the 17 Sustainable Development Goals (SDGs) are designed to be a “</a:t>
            </a:r>
            <a:r>
              <a:rPr lang="en-US" sz="1400" i="1" kern="0" dirty="0">
                <a:solidFill>
                  <a:srgbClr val="FFFFFF"/>
                </a:solidFill>
                <a:latin typeface="+mn-lt"/>
              </a:rPr>
              <a:t>blueprint to achieve a better and more sustainable future for all</a:t>
            </a:r>
            <a:r>
              <a:rPr lang="en-US" sz="1400" kern="0" dirty="0">
                <a:solidFill>
                  <a:srgbClr val="FFFFFF"/>
                </a:solidFill>
                <a:latin typeface="+mn-lt"/>
              </a:rPr>
              <a:t>” by 2030</a:t>
            </a:r>
            <a:endParaRPr lang="en-US">
              <a:solidFill>
                <a:srgbClr val="FFFFFF"/>
              </a:solidFill>
            </a:endParaRPr>
          </a:p>
          <a:p>
            <a:pPr marR="68580" defTabSz="1041926">
              <a:lnSpc>
                <a:spcPct val="110000"/>
              </a:lnSpc>
              <a:spcBef>
                <a:spcPts val="600"/>
              </a:spcBef>
              <a:tabLst>
                <a:tab pos="1231900" algn="l"/>
                <a:tab pos="4512310" algn="l"/>
              </a:tabLst>
              <a:defRPr/>
            </a:pPr>
            <a:r>
              <a:rPr lang="en-US" sz="1400" kern="0" dirty="0">
                <a:solidFill>
                  <a:srgbClr val="FFFFFF"/>
                </a:solidFill>
                <a:latin typeface="+mn-lt"/>
              </a:rPr>
              <a:t>By classifying UNIDO’s projects into these categories, UNIDO’s strategic programming can see a range of improvement, which will be further discussed later in this presentation.</a:t>
            </a:r>
          </a:p>
        </p:txBody>
      </p:sp>
      <p:sp>
        <p:nvSpPr>
          <p:cNvPr id="12" name="Line 10">
            <a:extLst>
              <a:ext uri="{FF2B5EF4-FFF2-40B4-BE49-F238E27FC236}">
                <a16:creationId xmlns:a16="http://schemas.microsoft.com/office/drawing/2014/main" id="{F2F743AC-A7D7-423F-9CE5-CD19092DB548}"/>
              </a:ext>
            </a:extLst>
          </p:cNvPr>
          <p:cNvSpPr>
            <a:spLocks noChangeShapeType="1"/>
          </p:cNvSpPr>
          <p:nvPr/>
        </p:nvSpPr>
        <p:spPr bwMode="auto">
          <a:xfrm>
            <a:off x="609918" y="6077670"/>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19" name="TextBox 18">
            <a:extLst>
              <a:ext uri="{FF2B5EF4-FFF2-40B4-BE49-F238E27FC236}">
                <a16:creationId xmlns:a16="http://schemas.microsoft.com/office/drawing/2014/main" id="{4EAC7D7F-CA83-4AA3-8CF2-19A7BFC5BDD8}"/>
              </a:ext>
            </a:extLst>
          </p:cNvPr>
          <p:cNvSpPr txBox="1"/>
          <p:nvPr/>
        </p:nvSpPr>
        <p:spPr>
          <a:xfrm>
            <a:off x="609917" y="1559949"/>
            <a:ext cx="2544099" cy="4098173"/>
          </a:xfrm>
          <a:prstGeom prst="rect">
            <a:avLst/>
          </a:prstGeom>
          <a:noFill/>
          <a:ln w="12700" cap="sq">
            <a:noFill/>
            <a:miter lim="800000"/>
          </a:ln>
        </p:spPr>
        <p:txBody>
          <a:bodyPr wrap="square" lIns="0" tIns="0" rIns="0" bIns="0" rtlCol="0" anchor="t">
            <a:noAutofit/>
          </a:bodyPr>
          <a:lstStyle/>
          <a:p>
            <a:pPr defTabSz="685434">
              <a:lnSpc>
                <a:spcPct val="110000"/>
              </a:lnSpc>
              <a:spcBef>
                <a:spcPts val="600"/>
              </a:spcBef>
              <a:spcAft>
                <a:spcPts val="600"/>
              </a:spcAft>
              <a:buClr>
                <a:srgbClr val="FFE600"/>
              </a:buClr>
              <a:buSzPct val="80000"/>
            </a:pPr>
            <a:r>
              <a:rPr lang="en-US" sz="1200" dirty="0">
                <a:solidFill>
                  <a:schemeClr val="bg1"/>
                </a:solidFill>
              </a:rPr>
              <a:t>UNIDO is a specialized agency of the United Nations with a unique mandate to promote, dynamite and accelerate industrial development. UNIDO stands for United Nations Industrial Development Organization and works towards a world without poverty and hunger, where industry drives low-emission economies, improves living standards, and preserves the livable environment for present and future generations.</a:t>
            </a:r>
          </a:p>
          <a:p>
            <a:pPr defTabSz="685434">
              <a:lnSpc>
                <a:spcPct val="110000"/>
              </a:lnSpc>
              <a:spcBef>
                <a:spcPts val="600"/>
              </a:spcBef>
              <a:spcAft>
                <a:spcPts val="600"/>
              </a:spcAft>
              <a:buClr>
                <a:srgbClr val="FFE600"/>
              </a:buClr>
              <a:buSzPct val="80000"/>
            </a:pPr>
            <a:endParaRPr lang="en-US" sz="1200" dirty="0">
              <a:solidFill>
                <a:schemeClr val="bg1"/>
              </a:solidFill>
            </a:endParaRPr>
          </a:p>
          <a:p>
            <a:pPr defTabSz="685434">
              <a:lnSpc>
                <a:spcPct val="110000"/>
              </a:lnSpc>
              <a:spcBef>
                <a:spcPts val="600"/>
              </a:spcBef>
              <a:spcAft>
                <a:spcPts val="600"/>
              </a:spcAft>
              <a:buClr>
                <a:srgbClr val="FFE600"/>
              </a:buClr>
              <a:buSzPct val="80000"/>
            </a:pPr>
            <a:r>
              <a:rPr lang="en-US" sz="1200" dirty="0">
                <a:solidFill>
                  <a:srgbClr val="00A1D9"/>
                </a:solidFill>
              </a:rPr>
              <a:t>“Sustainable industrial development can deliver a world without hunger, using sustainable energy for productive activities, and creating jobs, particularly for young people.” – Gerd Müller, Director General of UNIDO</a:t>
            </a:r>
          </a:p>
          <a:p>
            <a:pPr defTabSz="685434">
              <a:lnSpc>
                <a:spcPct val="110000"/>
              </a:lnSpc>
              <a:spcBef>
                <a:spcPts val="600"/>
              </a:spcBef>
              <a:spcAft>
                <a:spcPts val="600"/>
              </a:spcAft>
              <a:buClr>
                <a:srgbClr val="FFE600"/>
              </a:buClr>
              <a:buSzPct val="80000"/>
            </a:pPr>
            <a:endParaRPr lang="en-US" sz="1050" kern="0" dirty="0">
              <a:solidFill>
                <a:schemeClr val="bg1"/>
              </a:solidFill>
            </a:endParaRPr>
          </a:p>
        </p:txBody>
      </p:sp>
      <p:grpSp>
        <p:nvGrpSpPr>
          <p:cNvPr id="16" name="Group 15">
            <a:extLst>
              <a:ext uri="{FF2B5EF4-FFF2-40B4-BE49-F238E27FC236}">
                <a16:creationId xmlns:a16="http://schemas.microsoft.com/office/drawing/2014/main" id="{FC59C083-6657-4397-B970-E39DB2207ED2}"/>
              </a:ext>
            </a:extLst>
          </p:cNvPr>
          <p:cNvGrpSpPr/>
          <p:nvPr/>
        </p:nvGrpSpPr>
        <p:grpSpPr>
          <a:xfrm>
            <a:off x="614199" y="4426811"/>
            <a:ext cx="2554487" cy="1349486"/>
            <a:chOff x="609917" y="3896061"/>
            <a:chExt cx="2445255" cy="1057892"/>
          </a:xfrm>
        </p:grpSpPr>
        <p:cxnSp>
          <p:nvCxnSpPr>
            <p:cNvPr id="14" name="Straight Connector 13">
              <a:extLst>
                <a:ext uri="{FF2B5EF4-FFF2-40B4-BE49-F238E27FC236}">
                  <a16:creationId xmlns:a16="http://schemas.microsoft.com/office/drawing/2014/main" id="{BE4C6AF7-8705-4866-B2DB-4ADBB812FA87}"/>
                </a:ext>
              </a:extLst>
            </p:cNvPr>
            <p:cNvCxnSpPr/>
            <p:nvPr/>
          </p:nvCxnSpPr>
          <p:spPr>
            <a:xfrm>
              <a:off x="609918" y="4953953"/>
              <a:ext cx="2445254" cy="0"/>
            </a:xfrm>
            <a:prstGeom prst="line">
              <a:avLst/>
            </a:prstGeom>
            <a:noFill/>
            <a:ln w="12700" cap="sq" cmpd="sng" algn="ctr">
              <a:solidFill>
                <a:srgbClr val="D2D2DA"/>
              </a:solidFill>
              <a:prstDash val="solid"/>
              <a:miter lim="800000"/>
              <a:tailEnd type="none"/>
            </a:ln>
            <a:effectLst/>
          </p:spPr>
        </p:cxnSp>
        <p:cxnSp>
          <p:nvCxnSpPr>
            <p:cNvPr id="15" name="Straight Connector 14">
              <a:extLst>
                <a:ext uri="{FF2B5EF4-FFF2-40B4-BE49-F238E27FC236}">
                  <a16:creationId xmlns:a16="http://schemas.microsoft.com/office/drawing/2014/main" id="{B4435101-3468-45F8-8BCC-8927CEA62183}"/>
                </a:ext>
              </a:extLst>
            </p:cNvPr>
            <p:cNvCxnSpPr/>
            <p:nvPr/>
          </p:nvCxnSpPr>
          <p:spPr>
            <a:xfrm>
              <a:off x="609917" y="3896061"/>
              <a:ext cx="2445254" cy="0"/>
            </a:xfrm>
            <a:prstGeom prst="line">
              <a:avLst/>
            </a:prstGeom>
            <a:noFill/>
            <a:ln w="12700" cap="sq" cmpd="sng" algn="ctr">
              <a:solidFill>
                <a:srgbClr val="D2D2DA"/>
              </a:solidFill>
              <a:prstDash val="solid"/>
              <a:miter lim="800000"/>
              <a:tailEnd type="none"/>
            </a:ln>
            <a:effectLst/>
          </p:spPr>
        </p:cxnSp>
      </p:grpSp>
      <p:sp>
        <p:nvSpPr>
          <p:cNvPr id="10" name="Titel 1">
            <a:extLst>
              <a:ext uri="{FF2B5EF4-FFF2-40B4-BE49-F238E27FC236}">
                <a16:creationId xmlns:a16="http://schemas.microsoft.com/office/drawing/2014/main" id="{8197C236-E0F8-4C60-B1E3-F17FC461E617}"/>
              </a:ext>
            </a:extLst>
          </p:cNvPr>
          <p:cNvSpPr txBox="1">
            <a:spLocks/>
          </p:cNvSpPr>
          <p:nvPr/>
        </p:nvSpPr>
        <p:spPr bwMode="gray">
          <a:xfrm>
            <a:off x="607522" y="1128806"/>
            <a:ext cx="2753652" cy="184666"/>
          </a:xfrm>
          <a:prstGeom prst="rect">
            <a:avLst/>
          </a:prstGeom>
        </p:spPr>
        <p:txBody>
          <a:bodyPr vert="horz" wrap="square" lIns="0" tIns="0" rIns="0" bIns="0" rtlCol="0" anchor="t">
            <a:spAutoFit/>
          </a:bodyPr>
          <a:lstStyle>
            <a:lvl1pPr marL="0" marR="0" indent="0" algn="l" defTabSz="1042342" rtl="0" eaLnBrk="1" fontAlgn="auto" latinLnBrk="0" hangingPunct="1">
              <a:lnSpc>
                <a:spcPct val="100000"/>
              </a:lnSpc>
              <a:spcBef>
                <a:spcPct val="0"/>
              </a:spcBef>
              <a:spcAft>
                <a:spcPts val="0"/>
              </a:spcAft>
              <a:buClrTx/>
              <a:buSzTx/>
              <a:buFontTx/>
              <a:buNone/>
              <a:tabLst/>
              <a:defRPr kumimoji="0" lang="de-DE" sz="2800" b="0" i="0" u="none" strike="noStrike" kern="1200" cap="none" spc="0" normalizeH="0" baseline="0" noProof="0" dirty="0">
                <a:ln>
                  <a:noFill/>
                </a:ln>
                <a:solidFill>
                  <a:schemeClr val="tx1"/>
                </a:solidFill>
                <a:effectLst/>
                <a:uLnTx/>
                <a:uFillTx/>
                <a:latin typeface="EYInterstate Light"/>
                <a:ea typeface="+mj-ea"/>
                <a:cs typeface="+mj-cs"/>
              </a:defRPr>
            </a:lvl1pPr>
          </a:lstStyle>
          <a:p>
            <a:pPr marL="0" marR="0" lvl="0" indent="0" algn="l" defTabSz="1042342" rtl="0" eaLnBrk="1" fontAlgn="auto" latinLnBrk="0" hangingPunct="1">
              <a:lnSpc>
                <a:spcPct val="100000"/>
              </a:lnSpc>
              <a:spcBef>
                <a:spcPct val="0"/>
              </a:spcBef>
              <a:spcAft>
                <a:spcPts val="0"/>
              </a:spcAft>
              <a:buClrTx/>
              <a:buSzTx/>
              <a:buFontTx/>
              <a:buNone/>
              <a:tabLst/>
              <a:defRPr/>
            </a:pPr>
            <a:r>
              <a:rPr kumimoji="0" lang="en-US" sz="1200" b="1" i="0" u="none" strike="noStrike" kern="1200" cap="none" spc="0" normalizeH="0" baseline="0" noProof="0" dirty="0">
                <a:ln>
                  <a:noFill/>
                </a:ln>
                <a:solidFill>
                  <a:srgbClr val="00A1D9"/>
                </a:solidFill>
                <a:effectLst/>
                <a:uLnTx/>
                <a:uFillTx/>
              </a:rPr>
              <a:t>Background information</a:t>
            </a:r>
          </a:p>
        </p:txBody>
      </p:sp>
      <p:sp>
        <p:nvSpPr>
          <p:cNvPr id="4" name="Foliennummernplatzhalter 3">
            <a:extLst>
              <a:ext uri="{FF2B5EF4-FFF2-40B4-BE49-F238E27FC236}">
                <a16:creationId xmlns:a16="http://schemas.microsoft.com/office/drawing/2014/main" id="{CD764036-764A-440A-9E7C-F7D9C1C59DCD}"/>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2</a:t>
            </a:fld>
            <a:endParaRPr lang="en-US" noProof="0" dirty="0"/>
          </a:p>
        </p:txBody>
      </p:sp>
      <p:sp>
        <p:nvSpPr>
          <p:cNvPr id="5" name="Textfeld 4">
            <a:extLst>
              <a:ext uri="{FF2B5EF4-FFF2-40B4-BE49-F238E27FC236}">
                <a16:creationId xmlns:a16="http://schemas.microsoft.com/office/drawing/2014/main" id="{E56A1DBE-41F9-5A48-EBE1-65C39FFD319B}"/>
              </a:ext>
            </a:extLst>
          </p:cNvPr>
          <p:cNvSpPr txBox="1"/>
          <p:nvPr/>
        </p:nvSpPr>
        <p:spPr>
          <a:xfrm>
            <a:off x="4041714" y="1543647"/>
            <a:ext cx="5487297" cy="900846"/>
          </a:xfrm>
          <a:prstGeom prst="rect">
            <a:avLst/>
          </a:prstGeom>
          <a:noFill/>
          <a:ln w="12700" cap="sq">
            <a:noFill/>
            <a:miter lim="800000"/>
          </a:ln>
        </p:spPr>
        <p:txBody>
          <a:bodyPr wrap="square" lIns="0" tIns="0" rIns="0" bIns="0" rtlCol="0">
            <a:noAutofit/>
          </a:bodyPr>
          <a:lstStyle/>
          <a:p>
            <a:pPr defTabSz="685434">
              <a:spcAft>
                <a:spcPts val="600"/>
              </a:spcAft>
              <a:buClr>
                <a:srgbClr val="FFE600"/>
              </a:buClr>
              <a:buSzPct val="80000"/>
            </a:pPr>
            <a:r>
              <a:rPr lang="en-US" dirty="0">
                <a:solidFill>
                  <a:schemeClr val="bg1"/>
                </a:solidFill>
                <a:latin typeface="Georgia" panose="02040502050405020303" pitchFamily="18" charset="0"/>
              </a:rPr>
              <a:t>The challenge of the </a:t>
            </a:r>
            <a:r>
              <a:rPr lang="en-US" dirty="0" err="1">
                <a:solidFill>
                  <a:schemeClr val="bg1"/>
                </a:solidFill>
                <a:latin typeface="Georgia" panose="02040502050405020303" pitchFamily="18" charset="0"/>
              </a:rPr>
              <a:t>UNcode</a:t>
            </a:r>
            <a:r>
              <a:rPr lang="en-US" dirty="0">
                <a:solidFill>
                  <a:schemeClr val="bg1"/>
                </a:solidFill>
                <a:latin typeface="Georgia" panose="02040502050405020303" pitchFamily="18" charset="0"/>
              </a:rPr>
              <a:t> Hackathon is to develop an LLM-based solution leading to a comprehensive classification system for UNIDO’s project portfolio.</a:t>
            </a:r>
          </a:p>
          <a:p>
            <a:pPr algn="l" defTabSz="685434">
              <a:spcAft>
                <a:spcPts val="600"/>
              </a:spcAft>
              <a:buClr>
                <a:srgbClr val="FFE600"/>
              </a:buClr>
              <a:buSzPct val="80000"/>
            </a:pPr>
            <a:endParaRPr lang="de-AT" sz="1400" kern="0" dirty="0">
              <a:solidFill>
                <a:schemeClr val="bg1"/>
              </a:solidFill>
            </a:endParaRPr>
          </a:p>
        </p:txBody>
      </p:sp>
    </p:spTree>
    <p:extLst>
      <p:ext uri="{BB962C8B-B14F-4D97-AF65-F5344CB8AC3E}">
        <p14:creationId xmlns:p14="http://schemas.microsoft.com/office/powerpoint/2010/main" val="2078861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D082126-EE3F-4348-9037-580CFC768C5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663" imgH="664" progId="TCLayout.ActiveDocument.1">
                  <p:embed/>
                </p:oleObj>
              </mc:Choice>
              <mc:Fallback>
                <p:oleObj name="think-cell Folie" r:id="rId4" imgW="663" imgH="664" progId="TCLayout.ActiveDocument.1">
                  <p:embed/>
                  <p:pic>
                    <p:nvPicPr>
                      <p:cNvPr id="4" name="Objekt 3" hidden="1">
                        <a:extLst>
                          <a:ext uri="{FF2B5EF4-FFF2-40B4-BE49-F238E27FC236}">
                            <a16:creationId xmlns:a16="http://schemas.microsoft.com/office/drawing/2014/main" id="{2D082126-EE3F-4348-9037-580CFC768C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hteck 4" hidden="1">
            <a:extLst>
              <a:ext uri="{FF2B5EF4-FFF2-40B4-BE49-F238E27FC236}">
                <a16:creationId xmlns:a16="http://schemas.microsoft.com/office/drawing/2014/main" id="{E302D712-746F-4A3A-814E-9F04F454721D}"/>
              </a:ext>
            </a:extLst>
          </p:cNvPr>
          <p:cNvSpPr/>
          <p:nvPr>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de-DE" sz="2400" u="none" strike="noStrike" kern="0" cap="none" spc="0" normalizeH="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el 1">
            <a:extLst>
              <a:ext uri="{FF2B5EF4-FFF2-40B4-BE49-F238E27FC236}">
                <a16:creationId xmlns:a16="http://schemas.microsoft.com/office/drawing/2014/main" id="{101FE1DD-47EC-448A-BC98-B315C18F057D}"/>
              </a:ext>
            </a:extLst>
          </p:cNvPr>
          <p:cNvSpPr>
            <a:spLocks noGrp="1"/>
          </p:cNvSpPr>
          <p:nvPr>
            <p:ph type="title"/>
          </p:nvPr>
        </p:nvSpPr>
        <p:spPr/>
        <p:txBody>
          <a:bodyPr/>
          <a:lstStyle/>
          <a:p>
            <a:r>
              <a:rPr lang="en-US" dirty="0"/>
              <a:t>How does our solution help UNIDO?</a:t>
            </a:r>
          </a:p>
        </p:txBody>
      </p:sp>
      <p:sp>
        <p:nvSpPr>
          <p:cNvPr id="3" name="Foliennummernplatzhalter 2">
            <a:extLst>
              <a:ext uri="{FF2B5EF4-FFF2-40B4-BE49-F238E27FC236}">
                <a16:creationId xmlns:a16="http://schemas.microsoft.com/office/drawing/2014/main" id="{44F7701D-D6CD-4321-9179-10C2012E5637}"/>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20</a:t>
            </a:fld>
            <a:endParaRPr lang="en-US" noProof="0" dirty="0"/>
          </a:p>
        </p:txBody>
      </p:sp>
      <p:sp>
        <p:nvSpPr>
          <p:cNvPr id="6" name="Rectangle 18">
            <a:extLst>
              <a:ext uri="{FF2B5EF4-FFF2-40B4-BE49-F238E27FC236}">
                <a16:creationId xmlns:a16="http://schemas.microsoft.com/office/drawing/2014/main" id="{E6659199-03D7-4ED3-8076-8188E594CCFB}"/>
              </a:ext>
            </a:extLst>
          </p:cNvPr>
          <p:cNvSpPr/>
          <p:nvPr/>
        </p:nvSpPr>
        <p:spPr>
          <a:xfrm>
            <a:off x="5708651" y="3175"/>
            <a:ext cx="6553948" cy="6854825"/>
          </a:xfrm>
          <a:prstGeom prst="rect">
            <a:avLst/>
          </a:prstGeom>
          <a:solidFill>
            <a:srgbClr val="747480">
              <a:alpha val="2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200" dirty="0">
              <a:solidFill>
                <a:schemeClr val="tx1"/>
              </a:solidFill>
            </a:endParaRPr>
          </a:p>
        </p:txBody>
      </p:sp>
      <p:sp>
        <p:nvSpPr>
          <p:cNvPr id="7" name="Content Placeholder 3">
            <a:extLst>
              <a:ext uri="{FF2B5EF4-FFF2-40B4-BE49-F238E27FC236}">
                <a16:creationId xmlns:a16="http://schemas.microsoft.com/office/drawing/2014/main" id="{02764946-86F2-4846-AD03-C175457C7123}"/>
              </a:ext>
            </a:extLst>
          </p:cNvPr>
          <p:cNvSpPr txBox="1">
            <a:spLocks/>
          </p:cNvSpPr>
          <p:nvPr/>
        </p:nvSpPr>
        <p:spPr>
          <a:xfrm>
            <a:off x="1135496" y="1718197"/>
            <a:ext cx="4233314" cy="316323"/>
          </a:xfrm>
          <a:prstGeom prst="rect">
            <a:avLst/>
          </a:prstGeom>
          <a:ln>
            <a:noFill/>
          </a:ln>
        </p:spPr>
        <p:txBody>
          <a:bodyPr vert="horz" lIns="0" tIns="0" rIns="0" bIns="0" rtlCol="0" anchor="ctr" anchorCtr="0">
            <a:noAutofit/>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US" sz="1400" dirty="0">
                <a:solidFill>
                  <a:srgbClr val="FFFFFF"/>
                </a:solidFill>
                <a:latin typeface="+mn-lt"/>
              </a:rPr>
              <a:t>How many projects tackle which SDGs, focus area, or priority within a country, a region and globally? </a:t>
            </a:r>
          </a:p>
        </p:txBody>
      </p:sp>
      <p:sp>
        <p:nvSpPr>
          <p:cNvPr id="8" name="Rectangle 20">
            <a:extLst>
              <a:ext uri="{FF2B5EF4-FFF2-40B4-BE49-F238E27FC236}">
                <a16:creationId xmlns:a16="http://schemas.microsoft.com/office/drawing/2014/main" id="{84CCEC5D-45A2-48E5-A66F-140754A676F6}"/>
              </a:ext>
            </a:extLst>
          </p:cNvPr>
          <p:cNvSpPr/>
          <p:nvPr/>
        </p:nvSpPr>
        <p:spPr>
          <a:xfrm>
            <a:off x="590550" y="1568582"/>
            <a:ext cx="466725" cy="615553"/>
          </a:xfrm>
          <a:prstGeom prst="rect">
            <a:avLst/>
          </a:prstGeom>
        </p:spPr>
        <p:txBody>
          <a:bodyPr wrap="square" lIns="0" tIns="0" rIns="0" bIns="0" anchor="t">
            <a:spAutoFit/>
          </a:bodyPr>
          <a:lstStyle/>
          <a:p>
            <a:pPr marL="45720"/>
            <a:r>
              <a:rPr lang="en-US" sz="4000" dirty="0">
                <a:solidFill>
                  <a:srgbClr val="00A1D9"/>
                </a:solidFill>
              </a:rPr>
              <a:t>1</a:t>
            </a:r>
            <a:endParaRPr lang="en-US" sz="4000">
              <a:solidFill>
                <a:srgbClr val="00A1D9"/>
              </a:solidFill>
              <a:latin typeface="EYInterstate" panose="02000503020000020004" pitchFamily="2" charset="0"/>
              <a:ea typeface="Times New Roman" panose="02020603050405020304" pitchFamily="18" charset="0"/>
              <a:cs typeface="Times New Roman" panose="02020603050405020304" pitchFamily="18" charset="0"/>
            </a:endParaRPr>
          </a:p>
        </p:txBody>
      </p:sp>
      <p:sp>
        <p:nvSpPr>
          <p:cNvPr id="9" name="Rectangle 21">
            <a:extLst>
              <a:ext uri="{FF2B5EF4-FFF2-40B4-BE49-F238E27FC236}">
                <a16:creationId xmlns:a16="http://schemas.microsoft.com/office/drawing/2014/main" id="{C7ED0E25-4DE9-4218-880C-E6F9F050C712}"/>
              </a:ext>
            </a:extLst>
          </p:cNvPr>
          <p:cNvSpPr/>
          <p:nvPr/>
        </p:nvSpPr>
        <p:spPr>
          <a:xfrm>
            <a:off x="590550" y="3676049"/>
            <a:ext cx="466725" cy="615553"/>
          </a:xfrm>
          <a:prstGeom prst="rect">
            <a:avLst/>
          </a:prstGeom>
        </p:spPr>
        <p:txBody>
          <a:bodyPr wrap="square" lIns="0" tIns="0" rIns="0" bIns="0" anchor="t">
            <a:spAutoFit/>
          </a:bodyPr>
          <a:lstStyle/>
          <a:p>
            <a:pPr marL="45720"/>
            <a:r>
              <a:rPr lang="en-US" sz="4000" dirty="0">
                <a:solidFill>
                  <a:srgbClr val="00A1D9"/>
                </a:solidFill>
              </a:rPr>
              <a:t>4</a:t>
            </a:r>
            <a:endParaRPr lang="en-US" sz="4000">
              <a:solidFill>
                <a:srgbClr val="00A1D9"/>
              </a:solidFill>
              <a:latin typeface="EYInterstate" panose="02000503020000020004" pitchFamily="2" charset="0"/>
              <a:ea typeface="Times New Roman" panose="02020603050405020304" pitchFamily="18" charset="0"/>
              <a:cs typeface="Times New Roman" panose="02020603050405020304" pitchFamily="18" charset="0"/>
            </a:endParaRPr>
          </a:p>
        </p:txBody>
      </p:sp>
      <p:sp>
        <p:nvSpPr>
          <p:cNvPr id="10" name="Content Placeholder 3">
            <a:extLst>
              <a:ext uri="{FF2B5EF4-FFF2-40B4-BE49-F238E27FC236}">
                <a16:creationId xmlns:a16="http://schemas.microsoft.com/office/drawing/2014/main" id="{860D9DFD-A37A-4C75-B8CF-D4B62B8AA984}"/>
              </a:ext>
            </a:extLst>
          </p:cNvPr>
          <p:cNvSpPr txBox="1">
            <a:spLocks/>
          </p:cNvSpPr>
          <p:nvPr/>
        </p:nvSpPr>
        <p:spPr>
          <a:xfrm>
            <a:off x="1135496" y="3720300"/>
            <a:ext cx="3693679" cy="492443"/>
          </a:xfrm>
          <a:prstGeom prst="rect">
            <a:avLst/>
          </a:prstGeom>
          <a:ln>
            <a:noFill/>
          </a:ln>
        </p:spPr>
        <p:txBody>
          <a:bodyPr vert="horz" lIns="0" tIns="0" rIns="0" bIns="0" rtlCol="0" anchor="ctr" anchorCtr="0">
            <a:noAutofit/>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US" sz="1400" dirty="0">
                <a:solidFill>
                  <a:srgbClr val="FFFFFF"/>
                </a:solidFill>
                <a:latin typeface="+mn-lt"/>
              </a:rPr>
              <a:t>To what degree is the budget currently allocated in all projects relating to a certain SDG already spent?</a:t>
            </a:r>
          </a:p>
        </p:txBody>
      </p:sp>
      <p:sp>
        <p:nvSpPr>
          <p:cNvPr id="11" name="Rectangle 23">
            <a:extLst>
              <a:ext uri="{FF2B5EF4-FFF2-40B4-BE49-F238E27FC236}">
                <a16:creationId xmlns:a16="http://schemas.microsoft.com/office/drawing/2014/main" id="{92C4A024-CA8C-4CA8-9FF2-6481A801B97D}"/>
              </a:ext>
            </a:extLst>
          </p:cNvPr>
          <p:cNvSpPr/>
          <p:nvPr/>
        </p:nvSpPr>
        <p:spPr>
          <a:xfrm>
            <a:off x="590550" y="4378538"/>
            <a:ext cx="466725" cy="615553"/>
          </a:xfrm>
          <a:prstGeom prst="rect">
            <a:avLst/>
          </a:prstGeom>
        </p:spPr>
        <p:txBody>
          <a:bodyPr wrap="square" lIns="0" tIns="0" rIns="0" bIns="0" anchor="t">
            <a:spAutoFit/>
          </a:bodyPr>
          <a:lstStyle/>
          <a:p>
            <a:pPr marL="45720"/>
            <a:r>
              <a:rPr lang="en-US" sz="4000" dirty="0">
                <a:solidFill>
                  <a:srgbClr val="00A1D9"/>
                </a:solidFill>
              </a:rPr>
              <a:t>5</a:t>
            </a:r>
            <a:endParaRPr lang="en-US" sz="4000">
              <a:solidFill>
                <a:srgbClr val="00A1D9"/>
              </a:solidFill>
              <a:latin typeface="EYInterstate" panose="02000503020000020004" pitchFamily="2" charset="0"/>
              <a:ea typeface="Times New Roman" panose="02020603050405020304" pitchFamily="18" charset="0"/>
              <a:cs typeface="Times New Roman" panose="02020603050405020304" pitchFamily="18" charset="0"/>
            </a:endParaRPr>
          </a:p>
        </p:txBody>
      </p:sp>
      <p:sp>
        <p:nvSpPr>
          <p:cNvPr id="12" name="Content Placeholder 3">
            <a:extLst>
              <a:ext uri="{FF2B5EF4-FFF2-40B4-BE49-F238E27FC236}">
                <a16:creationId xmlns:a16="http://schemas.microsoft.com/office/drawing/2014/main" id="{F0789FC0-BAA0-47DC-9766-FCE7B0913D96}"/>
              </a:ext>
            </a:extLst>
          </p:cNvPr>
          <p:cNvSpPr txBox="1">
            <a:spLocks/>
          </p:cNvSpPr>
          <p:nvPr/>
        </p:nvSpPr>
        <p:spPr>
          <a:xfrm>
            <a:off x="1135496" y="4439078"/>
            <a:ext cx="3693679" cy="492442"/>
          </a:xfrm>
          <a:prstGeom prst="rect">
            <a:avLst/>
          </a:prstGeom>
          <a:ln>
            <a:noFill/>
          </a:ln>
        </p:spPr>
        <p:txBody>
          <a:bodyPr vert="horz" lIns="0" tIns="0" rIns="0" bIns="0" rtlCol="0" anchor="ctr" anchorCtr="0">
            <a:noAutofit/>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US" sz="1400" kern="0" dirty="0">
                <a:solidFill>
                  <a:srgbClr val="FFFFFF"/>
                </a:solidFill>
                <a:latin typeface="+mn-lt"/>
              </a:rPr>
              <a:t>Is a disproportionate investment amount allocated to a specific SDG, focus or priority?</a:t>
            </a:r>
            <a:endParaRPr lang="en-US" sz="1400" dirty="0">
              <a:solidFill>
                <a:srgbClr val="FFFFFF"/>
              </a:solidFill>
              <a:latin typeface="+mn-lt"/>
            </a:endParaRPr>
          </a:p>
        </p:txBody>
      </p:sp>
      <p:sp>
        <p:nvSpPr>
          <p:cNvPr id="13" name="Rectangle 25">
            <a:extLst>
              <a:ext uri="{FF2B5EF4-FFF2-40B4-BE49-F238E27FC236}">
                <a16:creationId xmlns:a16="http://schemas.microsoft.com/office/drawing/2014/main" id="{B8CB9619-C59A-4D0C-B636-F720100A08DD}"/>
              </a:ext>
            </a:extLst>
          </p:cNvPr>
          <p:cNvSpPr/>
          <p:nvPr/>
        </p:nvSpPr>
        <p:spPr>
          <a:xfrm>
            <a:off x="590550" y="5081026"/>
            <a:ext cx="466725" cy="615553"/>
          </a:xfrm>
          <a:prstGeom prst="rect">
            <a:avLst/>
          </a:prstGeom>
        </p:spPr>
        <p:txBody>
          <a:bodyPr wrap="square" lIns="0" tIns="0" rIns="0" bIns="0" anchor="t">
            <a:spAutoFit/>
          </a:bodyPr>
          <a:lstStyle/>
          <a:p>
            <a:pPr marL="45720"/>
            <a:r>
              <a:rPr lang="en-US" sz="4000" dirty="0">
                <a:solidFill>
                  <a:srgbClr val="00A1D9"/>
                </a:solidFill>
              </a:rPr>
              <a:t>6</a:t>
            </a:r>
            <a:endParaRPr lang="en-US" sz="4000">
              <a:solidFill>
                <a:srgbClr val="00A1D9"/>
              </a:solidFill>
              <a:latin typeface="EYInterstate" panose="02000503020000020004" pitchFamily="2" charset="0"/>
              <a:ea typeface="Times New Roman" panose="02020603050405020304" pitchFamily="18" charset="0"/>
              <a:cs typeface="Times New Roman" panose="02020603050405020304" pitchFamily="18" charset="0"/>
            </a:endParaRPr>
          </a:p>
        </p:txBody>
      </p:sp>
      <p:sp>
        <p:nvSpPr>
          <p:cNvPr id="14" name="Content Placeholder 3">
            <a:extLst>
              <a:ext uri="{FF2B5EF4-FFF2-40B4-BE49-F238E27FC236}">
                <a16:creationId xmlns:a16="http://schemas.microsoft.com/office/drawing/2014/main" id="{F0B0D454-C4C8-405D-9D0D-300B594ACA29}"/>
              </a:ext>
            </a:extLst>
          </p:cNvPr>
          <p:cNvSpPr txBox="1">
            <a:spLocks/>
          </p:cNvSpPr>
          <p:nvPr/>
        </p:nvSpPr>
        <p:spPr>
          <a:xfrm>
            <a:off x="1135496" y="5123791"/>
            <a:ext cx="3693679" cy="492443"/>
          </a:xfrm>
          <a:prstGeom prst="rect">
            <a:avLst/>
          </a:prstGeom>
          <a:ln>
            <a:noFill/>
          </a:ln>
        </p:spPr>
        <p:txBody>
          <a:bodyPr vert="horz" lIns="0" tIns="0" rIns="0" bIns="0" rtlCol="0" anchor="ctr" anchorCtr="0">
            <a:noAutofit/>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US" sz="1400" dirty="0">
                <a:solidFill>
                  <a:srgbClr val="FFFFFF"/>
                </a:solidFill>
                <a:latin typeface="+mn-lt"/>
              </a:rPr>
              <a:t>How does the distribution of projects classified by SDG, focus area, or priority and investment amount differ between two or more countries?</a:t>
            </a:r>
          </a:p>
        </p:txBody>
      </p:sp>
      <p:cxnSp>
        <p:nvCxnSpPr>
          <p:cNvPr id="15" name="Straight Connector 27">
            <a:extLst>
              <a:ext uri="{FF2B5EF4-FFF2-40B4-BE49-F238E27FC236}">
                <a16:creationId xmlns:a16="http://schemas.microsoft.com/office/drawing/2014/main" id="{C4492C62-70D1-4703-91D3-982F0493DDEC}"/>
              </a:ext>
            </a:extLst>
          </p:cNvPr>
          <p:cNvCxnSpPr>
            <a:cxnSpLocks/>
          </p:cNvCxnSpPr>
          <p:nvPr/>
        </p:nvCxnSpPr>
        <p:spPr>
          <a:xfrm flipH="1">
            <a:off x="5696354" y="1344267"/>
            <a:ext cx="12296" cy="4652234"/>
          </a:xfrm>
          <a:prstGeom prst="line">
            <a:avLst/>
          </a:prstGeom>
          <a:ln w="9525">
            <a:solidFill>
              <a:schemeClr val="bg1"/>
            </a:solidFill>
            <a:tailEnd type="none"/>
          </a:ln>
        </p:spPr>
        <p:style>
          <a:lnRef idx="1">
            <a:schemeClr val="accent1"/>
          </a:lnRef>
          <a:fillRef idx="0">
            <a:schemeClr val="accent1"/>
          </a:fillRef>
          <a:effectRef idx="0">
            <a:schemeClr val="accent1"/>
          </a:effectRef>
          <a:fontRef idx="minor">
            <a:schemeClr val="tx1"/>
          </a:fontRef>
        </p:style>
      </p:cxnSp>
      <p:sp>
        <p:nvSpPr>
          <p:cNvPr id="16" name="Content Placeholder 4">
            <a:extLst>
              <a:ext uri="{FF2B5EF4-FFF2-40B4-BE49-F238E27FC236}">
                <a16:creationId xmlns:a16="http://schemas.microsoft.com/office/drawing/2014/main" id="{F45A8F07-9B12-4878-A7AC-668D3C204723}"/>
              </a:ext>
            </a:extLst>
          </p:cNvPr>
          <p:cNvSpPr txBox="1">
            <a:spLocks/>
          </p:cNvSpPr>
          <p:nvPr/>
        </p:nvSpPr>
        <p:spPr>
          <a:xfrm>
            <a:off x="6022975" y="659814"/>
            <a:ext cx="2460279" cy="4692893"/>
          </a:xfrm>
          <a:prstGeom prst="rect">
            <a:avLst/>
          </a:prstGeom>
        </p:spPr>
        <p:txBody>
          <a:bodyPr vert="horz" lIns="0" tIns="0" rIns="0" bIns="0" numCol="1" rtlCol="0" anchor="t" anchorCtr="0">
            <a:noAutofit/>
          </a:bodyPr>
          <a:lstStyle>
            <a:defPPr>
              <a:defRPr lang="en-US"/>
            </a:defPPr>
            <a:lvl1pPr marL="356616"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1pPr>
            <a:lvl2pPr marL="356616" indent="0">
              <a:spcBef>
                <a:spcPct val="20000"/>
              </a:spcBef>
              <a:buClr>
                <a:schemeClr val="tx2"/>
              </a:buClr>
              <a:buSzPct val="110000"/>
              <a:buFont typeface="EYInterstate Light" panose="02000506000000020004" pitchFamily="2" charset="0"/>
              <a:buNone/>
              <a:defRPr>
                <a:solidFill>
                  <a:schemeClr val="bg1"/>
                </a:solidFill>
                <a:latin typeface="EYInterstate Light" panose="02000506000000020004" pitchFamily="2" charset="0"/>
              </a:defRPr>
            </a:lvl2pPr>
            <a:lvl3pPr marL="713232" indent="0">
              <a:spcBef>
                <a:spcPct val="20000"/>
              </a:spcBef>
              <a:buClr>
                <a:schemeClr val="tx2"/>
              </a:buClr>
              <a:buSzPct val="110000"/>
              <a:buFont typeface="EYInterstate Light" panose="02000506000000020004" pitchFamily="2" charset="0"/>
              <a:buNone/>
              <a:defRPr sz="1600">
                <a:solidFill>
                  <a:schemeClr val="bg1"/>
                </a:solidFill>
                <a:latin typeface="EYInterstate Light" panose="02000506000000020004" pitchFamily="2" charset="0"/>
              </a:defRPr>
            </a:lvl3pPr>
            <a:lvl4pPr marL="1069848" indent="0">
              <a:spcBef>
                <a:spcPct val="20000"/>
              </a:spcBef>
              <a:buClr>
                <a:schemeClr val="tx2"/>
              </a:buClr>
              <a:buSzPct val="110000"/>
              <a:buFont typeface="EYInterstate Light" panose="02000506000000020004" pitchFamily="2" charset="0"/>
              <a:buNone/>
              <a:defRPr sz="1400">
                <a:solidFill>
                  <a:schemeClr val="bg1"/>
                </a:solidFill>
                <a:latin typeface="EYInterstate Light" panose="02000506000000020004" pitchFamily="2" charset="0"/>
              </a:defRPr>
            </a:lvl4pPr>
            <a:lvl5pPr marL="1426464" indent="0">
              <a:spcBef>
                <a:spcPct val="20000"/>
              </a:spcBef>
              <a:buClr>
                <a:schemeClr val="tx2"/>
              </a:buClr>
              <a:buSzPct val="110000"/>
              <a:buFont typeface="EYInterstate Light" panose="02000506000000020004" pitchFamily="2" charset="0"/>
              <a:buNone/>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177800" indent="-177800">
              <a:lnSpc>
                <a:spcPct val="110000"/>
              </a:lnSpc>
              <a:spcBef>
                <a:spcPts val="700"/>
              </a:spcBef>
              <a:buClr>
                <a:srgbClr val="FFE600"/>
              </a:buClr>
              <a:buSzPct val="70000"/>
              <a:buFont typeface="Arial" panose="020B0604020202020204" pitchFamily="34" charset="0"/>
              <a:buChar char="►"/>
              <a:defRPr/>
            </a:pPr>
            <a:r>
              <a:rPr lang="en-US" sz="1200" dirty="0">
                <a:latin typeface="+mn-lt"/>
              </a:rPr>
              <a:t>Firstly, our solution provides judges and users with an easily customizable and adaptable user interface</a:t>
            </a:r>
            <a:r>
              <a:rPr lang="en-US" sz="1200">
                <a:latin typeface="+mn-lt"/>
              </a:rPr>
              <a:t>. </a:t>
            </a:r>
            <a:endParaRPr lang="en-US"/>
          </a:p>
          <a:p>
            <a:pPr marL="177800" indent="-177800">
              <a:lnSpc>
                <a:spcPct val="110000"/>
              </a:lnSpc>
              <a:spcBef>
                <a:spcPts val="700"/>
              </a:spcBef>
              <a:buClr>
                <a:srgbClr val="FFE600"/>
              </a:buClr>
              <a:buSzPct val="70000"/>
              <a:buFont typeface="Arial" panose="020B0604020202020204" pitchFamily="34" charset="0"/>
              <a:buChar char="►"/>
              <a:defRPr/>
            </a:pPr>
            <a:r>
              <a:rPr lang="en-US" sz="1200">
                <a:latin typeface="+mn-lt"/>
              </a:rPr>
              <a:t>Our solution</a:t>
            </a:r>
            <a:r>
              <a:rPr lang="en-US" sz="1200" dirty="0">
                <a:latin typeface="+mn-lt"/>
              </a:rPr>
              <a:t> includes an accessible note of justification embedded in our </a:t>
            </a:r>
            <a:r>
              <a:rPr lang="en-US" sz="1200">
                <a:latin typeface="+mn-lt"/>
              </a:rPr>
              <a:t>data output</a:t>
            </a:r>
            <a:r>
              <a:rPr lang="en-US" sz="1200" dirty="0">
                <a:latin typeface="+mn-lt"/>
              </a:rPr>
              <a:t> for every classification of every project in our subset. </a:t>
            </a:r>
          </a:p>
          <a:p>
            <a:pPr marL="177800" indent="-177800">
              <a:lnSpc>
                <a:spcPct val="110000"/>
              </a:lnSpc>
              <a:spcBef>
                <a:spcPts val="700"/>
              </a:spcBef>
              <a:buClr>
                <a:srgbClr val="FFE600"/>
              </a:buClr>
              <a:buSzPct val="70000"/>
              <a:buFont typeface="Arial" panose="020B0604020202020204" pitchFamily="34" charset="0"/>
              <a:buChar char="►"/>
              <a:defRPr/>
            </a:pPr>
            <a:r>
              <a:rPr lang="en-US" sz="1200" dirty="0">
                <a:latin typeface="+mn-lt"/>
              </a:rPr>
              <a:t>By assigning SDGs to projects, our solution can visualize investment amounts, number of projects and further data by SDG, focus area, and priority. </a:t>
            </a:r>
          </a:p>
          <a:p>
            <a:pPr marL="177800" indent="-177800">
              <a:lnSpc>
                <a:spcPct val="110000"/>
              </a:lnSpc>
              <a:spcBef>
                <a:spcPts val="700"/>
              </a:spcBef>
              <a:buClr>
                <a:srgbClr val="FFE600"/>
              </a:buClr>
              <a:buSzPct val="70000"/>
              <a:buFont typeface="Arial" panose="020B0604020202020204" pitchFamily="34" charset="0"/>
              <a:buChar char="►"/>
              <a:defRPr/>
            </a:pPr>
            <a:r>
              <a:rPr lang="en-US" sz="1200" dirty="0">
                <a:latin typeface="+mn-lt"/>
              </a:rPr>
              <a:t>The user interface allows for an intuitive selection of projects by country and region.</a:t>
            </a:r>
            <a:r>
              <a:rPr lang="en-US" sz="1200">
                <a:latin typeface="+mn-lt"/>
              </a:rPr>
              <a:t> This helps to better understand UNIDOs project portfolio.</a:t>
            </a:r>
            <a:endParaRPr lang="en-US" sz="1200" dirty="0">
              <a:latin typeface="+mn-lt"/>
            </a:endParaRPr>
          </a:p>
          <a:p>
            <a:pPr marL="177800" indent="-177800">
              <a:lnSpc>
                <a:spcPct val="110000"/>
              </a:lnSpc>
              <a:spcBef>
                <a:spcPts val="700"/>
              </a:spcBef>
              <a:buClr>
                <a:srgbClr val="FFE600"/>
              </a:buClr>
              <a:buSzPct val="70000"/>
              <a:buFont typeface="Arial" panose="020B0604020202020204" pitchFamily="34" charset="0"/>
              <a:buChar char="►"/>
              <a:defRPr/>
            </a:pPr>
            <a:r>
              <a:rPr lang="en-US" sz="1200" dirty="0">
                <a:latin typeface="+mn-lt"/>
              </a:rPr>
              <a:t>Our </a:t>
            </a:r>
            <a:r>
              <a:rPr lang="en-US" sz="1200">
                <a:latin typeface="+mn-lt"/>
              </a:rPr>
              <a:t>project is built modularly to ensure project sustainability</a:t>
            </a:r>
            <a:endParaRPr lang="en-US" sz="1200" dirty="0">
              <a:latin typeface="+mn-lt"/>
            </a:endParaRPr>
          </a:p>
          <a:p>
            <a:pPr marL="177800" lvl="0" indent="-177800">
              <a:lnSpc>
                <a:spcPct val="110000"/>
              </a:lnSpc>
              <a:spcBef>
                <a:spcPts val="700"/>
              </a:spcBef>
              <a:buClr>
                <a:srgbClr val="FFE600"/>
              </a:buClr>
              <a:buSzPct val="70000"/>
              <a:buFont typeface="Arial" panose="020B0604020202020204" pitchFamily="34" charset="0"/>
              <a:buChar char="►"/>
              <a:defRPr/>
            </a:pPr>
            <a:r>
              <a:rPr lang="en-US" sz="1200" dirty="0">
                <a:latin typeface="+mn-lt"/>
              </a:rPr>
              <a:t>Lastly, our solution was purposefully designed with further expansion in mind and is therefore uniquely capable to be adapted for a wide array of possible further uses.</a:t>
            </a:r>
          </a:p>
          <a:p>
            <a:pPr marL="177800" lvl="0" indent="-177800">
              <a:lnSpc>
                <a:spcPct val="110000"/>
              </a:lnSpc>
              <a:spcBef>
                <a:spcPts val="700"/>
              </a:spcBef>
              <a:buClr>
                <a:srgbClr val="FFE600"/>
              </a:buClr>
              <a:buSzPct val="70000"/>
              <a:buFont typeface="Arial" panose="020B0604020202020204" pitchFamily="34" charset="0"/>
              <a:buChar char="►"/>
              <a:defRPr/>
            </a:pPr>
            <a:endParaRPr lang="en-US" sz="1200" dirty="0">
              <a:latin typeface="+mn-lt"/>
            </a:endParaRPr>
          </a:p>
        </p:txBody>
      </p:sp>
      <p:sp>
        <p:nvSpPr>
          <p:cNvPr id="17" name="Content Placeholder 4">
            <a:extLst>
              <a:ext uri="{FF2B5EF4-FFF2-40B4-BE49-F238E27FC236}">
                <a16:creationId xmlns:a16="http://schemas.microsoft.com/office/drawing/2014/main" id="{CA86ABCF-CE66-4017-BDF8-1FFFF06F944D}"/>
              </a:ext>
            </a:extLst>
          </p:cNvPr>
          <p:cNvSpPr txBox="1">
            <a:spLocks/>
          </p:cNvSpPr>
          <p:nvPr/>
        </p:nvSpPr>
        <p:spPr>
          <a:xfrm>
            <a:off x="8778877" y="659813"/>
            <a:ext cx="3419473" cy="6195011"/>
          </a:xfrm>
          <a:prstGeom prst="rect">
            <a:avLst/>
          </a:prstGeom>
        </p:spPr>
        <p:txBody>
          <a:bodyPr vert="horz" lIns="0" tIns="0" rIns="0" bIns="0" numCol="1" rtlCol="0" anchor="t" anchorCtr="0">
            <a:noAutofit/>
          </a:bodyPr>
          <a:lstStyle>
            <a:defPPr>
              <a:defRPr lang="en-US"/>
            </a:defPPr>
            <a:lvl1pPr marL="177800" lvl="0" indent="-177800">
              <a:lnSpc>
                <a:spcPct val="110000"/>
              </a:lnSpc>
              <a:spcBef>
                <a:spcPts val="1800"/>
              </a:spcBef>
              <a:buClr>
                <a:srgbClr val="FFE600"/>
              </a:buClr>
              <a:buSzPct val="70000"/>
              <a:buFont typeface="Arial" panose="020B0604020202020204" pitchFamily="34" charset="0"/>
              <a:buChar char="►"/>
              <a:defRPr sz="1200">
                <a:solidFill>
                  <a:schemeClr val="bg1"/>
                </a:solidFill>
              </a:defRPr>
            </a:lvl1pPr>
            <a:lvl2pPr marL="356616" indent="0">
              <a:spcBef>
                <a:spcPct val="20000"/>
              </a:spcBef>
              <a:buClr>
                <a:schemeClr val="tx2"/>
              </a:buClr>
              <a:buSzPct val="110000"/>
              <a:buFont typeface="EYInterstate Light" panose="02000506000000020004" pitchFamily="2" charset="0"/>
              <a:buNone/>
              <a:defRPr>
                <a:solidFill>
                  <a:schemeClr val="bg1"/>
                </a:solidFill>
                <a:latin typeface="EYInterstate Light" panose="02000506000000020004" pitchFamily="2" charset="0"/>
              </a:defRPr>
            </a:lvl2pPr>
            <a:lvl3pPr marL="713232" indent="0">
              <a:spcBef>
                <a:spcPct val="20000"/>
              </a:spcBef>
              <a:buClr>
                <a:schemeClr val="tx2"/>
              </a:buClr>
              <a:buSzPct val="110000"/>
              <a:buFont typeface="EYInterstate Light" panose="02000506000000020004" pitchFamily="2" charset="0"/>
              <a:buNone/>
              <a:defRPr sz="1600">
                <a:solidFill>
                  <a:schemeClr val="bg1"/>
                </a:solidFill>
                <a:latin typeface="EYInterstate Light" panose="02000506000000020004" pitchFamily="2" charset="0"/>
              </a:defRPr>
            </a:lvl3pPr>
            <a:lvl4pPr marL="1069848" indent="0">
              <a:spcBef>
                <a:spcPct val="20000"/>
              </a:spcBef>
              <a:buClr>
                <a:schemeClr val="tx2"/>
              </a:buClr>
              <a:buSzPct val="110000"/>
              <a:buFont typeface="EYInterstate Light" panose="02000506000000020004" pitchFamily="2" charset="0"/>
              <a:buNone/>
              <a:defRPr sz="1400">
                <a:solidFill>
                  <a:schemeClr val="bg1"/>
                </a:solidFill>
                <a:latin typeface="EYInterstate Light" panose="02000506000000020004" pitchFamily="2" charset="0"/>
              </a:defRPr>
            </a:lvl4pPr>
            <a:lvl5pPr marL="1426464" indent="0">
              <a:spcBef>
                <a:spcPct val="20000"/>
              </a:spcBef>
              <a:buClr>
                <a:schemeClr val="tx2"/>
              </a:buClr>
              <a:buSzPct val="110000"/>
              <a:buFont typeface="EYInterstate Light" panose="02000506000000020004" pitchFamily="2" charset="0"/>
              <a:buNone/>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a:lnSpc>
                <a:spcPct val="100000"/>
              </a:lnSpc>
              <a:spcBef>
                <a:spcPts val="700"/>
              </a:spcBef>
            </a:pPr>
            <a:r>
              <a:rPr lang="en-US" dirty="0"/>
              <a:t>Firstly, our analysis currently includes only the first result from the classification, further adaptation will permit us to include the second or even third best result, this is especially relevant for SDGs.</a:t>
            </a:r>
            <a:endParaRPr lang="en-US"/>
          </a:p>
          <a:p>
            <a:pPr>
              <a:lnSpc>
                <a:spcPct val="100000"/>
              </a:lnSpc>
              <a:spcBef>
                <a:spcPts val="700"/>
              </a:spcBef>
            </a:pPr>
            <a:r>
              <a:rPr lang="en-US" dirty="0"/>
              <a:t>Further time and resource commitments will allow us to classify all 634 projects</a:t>
            </a:r>
            <a:r>
              <a:rPr lang="en-US"/>
              <a:t> and create a true end-to-end solution, that does not require two different files.</a:t>
            </a:r>
            <a:endParaRPr lang="en-US" dirty="0"/>
          </a:p>
          <a:p>
            <a:pPr>
              <a:lnSpc>
                <a:spcPct val="100000"/>
              </a:lnSpc>
              <a:spcBef>
                <a:spcPts val="700"/>
              </a:spcBef>
            </a:pPr>
            <a:r>
              <a:rPr lang="en-US" dirty="0"/>
              <a:t>Building on existing capabilities the visualization will be able to include the comparison of the classified data within two or more countries and regions.</a:t>
            </a:r>
          </a:p>
          <a:p>
            <a:pPr>
              <a:lnSpc>
                <a:spcPct val="100000"/>
              </a:lnSpc>
              <a:spcBef>
                <a:spcPts val="700"/>
              </a:spcBef>
            </a:pPr>
            <a:r>
              <a:rPr lang="en-US" dirty="0"/>
              <a:t>Our existing systems can be further developed to determine the part of the budget, allocated to a project, that has already been spent. This will give UNIDO the opportunity to determine when projects related to a certain SDG, focus area, or priority are likely to run out and therefore provide the opportunity to look for further projects in time. </a:t>
            </a:r>
          </a:p>
          <a:p>
            <a:pPr>
              <a:lnSpc>
                <a:spcPct val="100000"/>
              </a:lnSpc>
              <a:spcBef>
                <a:spcPts val="700"/>
              </a:spcBef>
            </a:pPr>
            <a:r>
              <a:rPr lang="en-US" dirty="0"/>
              <a:t>Generally, there are plenty of possibilities for further visualization, ranging from a map of the world to dedicated pages for  each project.</a:t>
            </a:r>
          </a:p>
          <a:p>
            <a:pPr>
              <a:lnSpc>
                <a:spcPct val="100000"/>
              </a:lnSpc>
              <a:spcBef>
                <a:spcPts val="700"/>
              </a:spcBef>
            </a:pPr>
            <a:r>
              <a:rPr lang="en-US" dirty="0"/>
              <a:t>Further, a classification by donors is possible, to find potential donors more easily for instance by comparing similar </a:t>
            </a:r>
            <a:r>
              <a:rPr lang="en-US"/>
              <a:t>projects and seeing how they were previously funded. This could allow project manager to more easily identify sources for funding. Furthermore, </a:t>
            </a:r>
            <a:r>
              <a:rPr lang="en-US" dirty="0"/>
              <a:t>donors can receive feedback on how their funds are used.</a:t>
            </a:r>
          </a:p>
        </p:txBody>
      </p:sp>
      <p:sp>
        <p:nvSpPr>
          <p:cNvPr id="18" name="Rectangle 30">
            <a:extLst>
              <a:ext uri="{FF2B5EF4-FFF2-40B4-BE49-F238E27FC236}">
                <a16:creationId xmlns:a16="http://schemas.microsoft.com/office/drawing/2014/main" id="{5725A0F6-F011-4A29-887F-A7EB7C947BFD}"/>
              </a:ext>
            </a:extLst>
          </p:cNvPr>
          <p:cNvSpPr/>
          <p:nvPr/>
        </p:nvSpPr>
        <p:spPr>
          <a:xfrm>
            <a:off x="590550" y="2973560"/>
            <a:ext cx="466725" cy="615553"/>
          </a:xfrm>
          <a:prstGeom prst="rect">
            <a:avLst/>
          </a:prstGeom>
        </p:spPr>
        <p:txBody>
          <a:bodyPr wrap="square" lIns="0" tIns="0" rIns="0" bIns="0" anchor="t">
            <a:spAutoFit/>
          </a:bodyPr>
          <a:lstStyle/>
          <a:p>
            <a:pPr marL="45720"/>
            <a:r>
              <a:rPr lang="en-US" sz="4000" dirty="0">
                <a:solidFill>
                  <a:srgbClr val="00A1D9"/>
                </a:solidFill>
              </a:rPr>
              <a:t>3</a:t>
            </a:r>
            <a:endParaRPr lang="en-US" sz="4000">
              <a:solidFill>
                <a:srgbClr val="00A1D9"/>
              </a:solidFill>
              <a:latin typeface="EYInterstate" panose="02000503020000020004" pitchFamily="2" charset="0"/>
              <a:ea typeface="Times New Roman" panose="02020603050405020304" pitchFamily="18" charset="0"/>
              <a:cs typeface="Times New Roman" panose="02020603050405020304" pitchFamily="18" charset="0"/>
            </a:endParaRPr>
          </a:p>
        </p:txBody>
      </p:sp>
      <p:sp>
        <p:nvSpPr>
          <p:cNvPr id="19" name="Content Placeholder 3">
            <a:extLst>
              <a:ext uri="{FF2B5EF4-FFF2-40B4-BE49-F238E27FC236}">
                <a16:creationId xmlns:a16="http://schemas.microsoft.com/office/drawing/2014/main" id="{F97BCEA7-AE06-44A6-8F77-606F5004C0BE}"/>
              </a:ext>
            </a:extLst>
          </p:cNvPr>
          <p:cNvSpPr txBox="1">
            <a:spLocks/>
          </p:cNvSpPr>
          <p:nvPr/>
        </p:nvSpPr>
        <p:spPr>
          <a:xfrm>
            <a:off x="1135496" y="3017811"/>
            <a:ext cx="4335028" cy="492443"/>
          </a:xfrm>
          <a:prstGeom prst="rect">
            <a:avLst/>
          </a:prstGeom>
          <a:ln>
            <a:noFill/>
          </a:ln>
        </p:spPr>
        <p:txBody>
          <a:bodyPr vert="horz" lIns="0" tIns="0" rIns="0" bIns="0" rtlCol="0" anchor="ctr" anchorCtr="0">
            <a:noAutofit/>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US" sz="1400" kern="0" dirty="0">
                <a:solidFill>
                  <a:srgbClr val="FFFFFF"/>
                </a:solidFill>
                <a:latin typeface="+mn-lt"/>
              </a:rPr>
              <a:t>Within a country, what is the amount invested in projects related to a certain SDG, focus, or priority?</a:t>
            </a:r>
            <a:endParaRPr lang="en-US" sz="1400" dirty="0">
              <a:solidFill>
                <a:srgbClr val="FFFFFF"/>
              </a:solidFill>
              <a:latin typeface="+mn-lt"/>
            </a:endParaRPr>
          </a:p>
        </p:txBody>
      </p:sp>
      <p:sp>
        <p:nvSpPr>
          <p:cNvPr id="20" name="Rectangle 32">
            <a:extLst>
              <a:ext uri="{FF2B5EF4-FFF2-40B4-BE49-F238E27FC236}">
                <a16:creationId xmlns:a16="http://schemas.microsoft.com/office/drawing/2014/main" id="{0FEDF704-FF5A-47B3-A6A2-B70139D41662}"/>
              </a:ext>
            </a:extLst>
          </p:cNvPr>
          <p:cNvSpPr/>
          <p:nvPr/>
        </p:nvSpPr>
        <p:spPr>
          <a:xfrm>
            <a:off x="590550" y="2271071"/>
            <a:ext cx="466725" cy="615553"/>
          </a:xfrm>
          <a:prstGeom prst="rect">
            <a:avLst/>
          </a:prstGeom>
        </p:spPr>
        <p:txBody>
          <a:bodyPr wrap="square" lIns="0" tIns="0" rIns="0" bIns="0" anchor="t">
            <a:spAutoFit/>
          </a:bodyPr>
          <a:lstStyle/>
          <a:p>
            <a:pPr marL="45720"/>
            <a:r>
              <a:rPr lang="en-US" sz="4000" dirty="0">
                <a:solidFill>
                  <a:srgbClr val="00A1D9"/>
                </a:solidFill>
              </a:rPr>
              <a:t>2</a:t>
            </a:r>
            <a:endParaRPr lang="en-US" sz="4000">
              <a:solidFill>
                <a:srgbClr val="00A1D9"/>
              </a:solidFill>
              <a:latin typeface="EYInterstate" panose="02000503020000020004" pitchFamily="2" charset="0"/>
              <a:ea typeface="Times New Roman" panose="02020603050405020304" pitchFamily="18" charset="0"/>
              <a:cs typeface="Times New Roman" panose="02020603050405020304" pitchFamily="18" charset="0"/>
            </a:endParaRPr>
          </a:p>
        </p:txBody>
      </p:sp>
      <p:sp>
        <p:nvSpPr>
          <p:cNvPr id="21" name="Content Placeholder 3">
            <a:extLst>
              <a:ext uri="{FF2B5EF4-FFF2-40B4-BE49-F238E27FC236}">
                <a16:creationId xmlns:a16="http://schemas.microsoft.com/office/drawing/2014/main" id="{6A000ACD-153D-4F84-B3C3-82B95345FBD2}"/>
              </a:ext>
            </a:extLst>
          </p:cNvPr>
          <p:cNvSpPr txBox="1">
            <a:spLocks/>
          </p:cNvSpPr>
          <p:nvPr/>
        </p:nvSpPr>
        <p:spPr>
          <a:xfrm>
            <a:off x="1135496" y="2315322"/>
            <a:ext cx="4233314" cy="492443"/>
          </a:xfrm>
          <a:prstGeom prst="rect">
            <a:avLst/>
          </a:prstGeom>
          <a:ln>
            <a:noFill/>
          </a:ln>
        </p:spPr>
        <p:txBody>
          <a:bodyPr vert="horz" lIns="0" tIns="0" rIns="0" bIns="0" rtlCol="0" anchor="ctr" anchorCtr="0">
            <a:noAutofit/>
          </a:bodyPr>
          <a:lstStyle>
            <a:lvl1pPr marL="356616" indent="-356616" algn="l" defTabSz="914400" rtl="0" eaLnBrk="1" latinLnBrk="0" hangingPunct="1">
              <a:spcBef>
                <a:spcPct val="20000"/>
              </a:spcBef>
              <a:buClr>
                <a:schemeClr val="tx2"/>
              </a:buClr>
              <a:buSzPct val="110000"/>
              <a:buFont typeface="EYInterstate Light" panose="02000506000000020004" pitchFamily="2" charset="0"/>
              <a:buChar char="•"/>
              <a:defRPr sz="2000" kern="1200">
                <a:solidFill>
                  <a:schemeClr val="bg1"/>
                </a:solidFill>
                <a:latin typeface="EYInterstate Light" panose="02000506000000020004" pitchFamily="2" charset="0"/>
                <a:ea typeface="+mn-ea"/>
                <a:cs typeface="+mn-cs"/>
              </a:defRPr>
            </a:lvl1pPr>
            <a:lvl2pPr marL="713232" indent="-356616" algn="l" defTabSz="914400" rtl="0" eaLnBrk="1" latinLnBrk="0" hangingPunct="1">
              <a:spcBef>
                <a:spcPct val="20000"/>
              </a:spcBef>
              <a:buClr>
                <a:schemeClr val="tx2"/>
              </a:buClr>
              <a:buSzPct val="110000"/>
              <a:buFont typeface="EYInterstate Light" panose="02000506000000020004" pitchFamily="2" charset="0"/>
              <a:buChar char="•"/>
              <a:defRPr sz="1800" kern="1200">
                <a:solidFill>
                  <a:schemeClr val="bg1"/>
                </a:solidFill>
                <a:latin typeface="EYInterstate Light" panose="02000506000000020004" pitchFamily="2" charset="0"/>
                <a:ea typeface="+mn-ea"/>
                <a:cs typeface="+mn-cs"/>
              </a:defRPr>
            </a:lvl2pPr>
            <a:lvl3pPr marL="1069848" indent="-356616" algn="l" defTabSz="914400" rtl="0" eaLnBrk="1" latinLnBrk="0" hangingPunct="1">
              <a:spcBef>
                <a:spcPct val="20000"/>
              </a:spcBef>
              <a:buClr>
                <a:schemeClr val="tx2"/>
              </a:buClr>
              <a:buSzPct val="110000"/>
              <a:buFont typeface="EYInterstate Light" panose="02000506000000020004" pitchFamily="2" charset="0"/>
              <a:buChar char="•"/>
              <a:defRPr sz="1600" kern="1200">
                <a:solidFill>
                  <a:schemeClr val="bg1"/>
                </a:solidFill>
                <a:latin typeface="EYInterstate Light" panose="02000506000000020004" pitchFamily="2" charset="0"/>
                <a:ea typeface="+mn-ea"/>
                <a:cs typeface="+mn-cs"/>
              </a:defRPr>
            </a:lvl3pPr>
            <a:lvl4pPr marL="1426464" indent="-356616" algn="l" defTabSz="914400" rtl="0" eaLnBrk="1" latinLnBrk="0" hangingPunct="1">
              <a:spcBef>
                <a:spcPct val="20000"/>
              </a:spcBef>
              <a:buClr>
                <a:schemeClr val="tx2"/>
              </a:buClr>
              <a:buSzPct val="110000"/>
              <a:buFont typeface="EYInterstate Light" panose="02000506000000020004" pitchFamily="2" charset="0"/>
              <a:buChar char="•"/>
              <a:defRPr sz="1400" kern="1200">
                <a:solidFill>
                  <a:schemeClr val="bg1"/>
                </a:solidFill>
                <a:latin typeface="EYInterstate Light" panose="02000506000000020004" pitchFamily="2" charset="0"/>
                <a:ea typeface="+mn-ea"/>
                <a:cs typeface="+mn-cs"/>
              </a:defRPr>
            </a:lvl4pPr>
            <a:lvl5pPr marL="1783080" indent="-356616" algn="l" defTabSz="914400" rtl="0" eaLnBrk="1" latinLnBrk="0" hangingPunct="1">
              <a:spcBef>
                <a:spcPct val="20000"/>
              </a:spcBef>
              <a:buClr>
                <a:schemeClr val="tx2"/>
              </a:buClr>
              <a:buSzPct val="110000"/>
              <a:buFont typeface="EYInterstate Light" panose="02000506000000020004" pitchFamily="2" charset="0"/>
              <a:buChar char="•"/>
              <a:defRPr sz="1200" kern="1200">
                <a:solidFill>
                  <a:schemeClr val="bg1"/>
                </a:solidFill>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spcBef>
                <a:spcPts val="600"/>
              </a:spcBef>
              <a:spcAft>
                <a:spcPts val="600"/>
              </a:spcAft>
              <a:buNone/>
            </a:pPr>
            <a:r>
              <a:rPr lang="en-US" sz="1400" dirty="0">
                <a:solidFill>
                  <a:srgbClr val="FFFFFF"/>
                </a:solidFill>
                <a:latin typeface="+mn-lt"/>
              </a:rPr>
              <a:t>How do projects classified in two different SDGs compare amongst various data points?  </a:t>
            </a:r>
          </a:p>
        </p:txBody>
      </p:sp>
      <p:sp>
        <p:nvSpPr>
          <p:cNvPr id="23" name="Titel 1">
            <a:extLst>
              <a:ext uri="{FF2B5EF4-FFF2-40B4-BE49-F238E27FC236}">
                <a16:creationId xmlns:a16="http://schemas.microsoft.com/office/drawing/2014/main" id="{C28D1169-78A7-8C9C-44B3-7408687B6A5F}"/>
              </a:ext>
            </a:extLst>
          </p:cNvPr>
          <p:cNvSpPr txBox="1">
            <a:spLocks/>
          </p:cNvSpPr>
          <p:nvPr/>
        </p:nvSpPr>
        <p:spPr bwMode="gray">
          <a:xfrm>
            <a:off x="6099175" y="265399"/>
            <a:ext cx="2753652" cy="276999"/>
          </a:xfrm>
          <a:prstGeom prst="rect">
            <a:avLst/>
          </a:prstGeom>
        </p:spPr>
        <p:txBody>
          <a:bodyPr vert="horz" wrap="square" lIns="0" tIns="0" rIns="0" bIns="0" rtlCol="0" anchor="t">
            <a:spAutoFit/>
          </a:bodyPr>
          <a:lstStyle>
            <a:lvl1pPr marL="0" marR="0" indent="0" algn="l" defTabSz="1042342" rtl="0" eaLnBrk="1" fontAlgn="auto" latinLnBrk="0" hangingPunct="1">
              <a:lnSpc>
                <a:spcPct val="100000"/>
              </a:lnSpc>
              <a:spcBef>
                <a:spcPct val="0"/>
              </a:spcBef>
              <a:spcAft>
                <a:spcPts val="0"/>
              </a:spcAft>
              <a:buClrTx/>
              <a:buSzTx/>
              <a:buFontTx/>
              <a:buNone/>
              <a:tabLst/>
              <a:defRPr kumimoji="0" lang="de-DE" sz="2800" b="0" i="0" u="none" strike="noStrike" kern="1200" cap="none" spc="0" normalizeH="0" baseline="0" noProof="0" dirty="0">
                <a:ln>
                  <a:noFill/>
                </a:ln>
                <a:solidFill>
                  <a:schemeClr val="tx1"/>
                </a:solidFill>
                <a:effectLst/>
                <a:uLnTx/>
                <a:uFillTx/>
                <a:latin typeface="EYInterstate Light"/>
                <a:ea typeface="+mj-ea"/>
                <a:cs typeface="+mj-cs"/>
              </a:defRPr>
            </a:lvl1pPr>
          </a:lstStyle>
          <a:p>
            <a:pPr marL="0" marR="0" lvl="0" indent="0" algn="l" defTabSz="1042342" rtl="0" eaLnBrk="1" fontAlgn="auto" latinLnBrk="0" hangingPunct="1">
              <a:lnSpc>
                <a:spcPct val="100000"/>
              </a:lnSpc>
              <a:spcBef>
                <a:spcPct val="0"/>
              </a:spcBef>
              <a:spcAft>
                <a:spcPts val="0"/>
              </a:spcAft>
              <a:buClrTx/>
              <a:buSzTx/>
              <a:buFontTx/>
              <a:buNone/>
              <a:tabLst/>
              <a:defRPr/>
            </a:pPr>
            <a:r>
              <a:rPr lang="en-US" sz="1800" b="1" dirty="0">
                <a:solidFill>
                  <a:srgbClr val="00A1D9"/>
                </a:solidFill>
              </a:rPr>
              <a:t>Current solution</a:t>
            </a:r>
            <a:endParaRPr lang="en-US" sz="1800" b="1" i="0" u="none" strike="noStrike" kern="1200" cap="none" spc="0" normalizeH="0" baseline="0" noProof="0" dirty="0">
              <a:ln>
                <a:noFill/>
              </a:ln>
              <a:solidFill>
                <a:srgbClr val="00A1D9"/>
              </a:solidFill>
              <a:effectLst/>
              <a:uLnTx/>
              <a:uFillTx/>
            </a:endParaRPr>
          </a:p>
        </p:txBody>
      </p:sp>
      <p:sp>
        <p:nvSpPr>
          <p:cNvPr id="24" name="Titel 1">
            <a:extLst>
              <a:ext uri="{FF2B5EF4-FFF2-40B4-BE49-F238E27FC236}">
                <a16:creationId xmlns:a16="http://schemas.microsoft.com/office/drawing/2014/main" id="{57F9B5A1-073A-84A4-4D27-3981E2E2E66B}"/>
              </a:ext>
            </a:extLst>
          </p:cNvPr>
          <p:cNvSpPr txBox="1">
            <a:spLocks/>
          </p:cNvSpPr>
          <p:nvPr/>
        </p:nvSpPr>
        <p:spPr bwMode="gray">
          <a:xfrm>
            <a:off x="8778877" y="265399"/>
            <a:ext cx="2753652" cy="215444"/>
          </a:xfrm>
          <a:prstGeom prst="rect">
            <a:avLst/>
          </a:prstGeom>
        </p:spPr>
        <p:txBody>
          <a:bodyPr vert="horz" wrap="square" lIns="0" tIns="0" rIns="0" bIns="0" rtlCol="0" anchor="t">
            <a:spAutoFit/>
          </a:bodyPr>
          <a:lstStyle>
            <a:lvl1pPr marL="0" marR="0" indent="0" algn="l" defTabSz="1042342" rtl="0" eaLnBrk="1" fontAlgn="auto" latinLnBrk="0" hangingPunct="1">
              <a:lnSpc>
                <a:spcPct val="100000"/>
              </a:lnSpc>
              <a:spcBef>
                <a:spcPct val="0"/>
              </a:spcBef>
              <a:spcAft>
                <a:spcPts val="0"/>
              </a:spcAft>
              <a:buClrTx/>
              <a:buSzTx/>
              <a:buFontTx/>
              <a:buNone/>
              <a:tabLst/>
              <a:defRPr kumimoji="0" lang="de-DE" sz="2800" b="0" i="0" u="none" strike="noStrike" kern="1200" cap="none" spc="0" normalizeH="0" baseline="0" noProof="0" dirty="0">
                <a:ln>
                  <a:noFill/>
                </a:ln>
                <a:solidFill>
                  <a:schemeClr val="tx1"/>
                </a:solidFill>
                <a:effectLst/>
                <a:uLnTx/>
                <a:uFillTx/>
                <a:latin typeface="EYInterstate Light"/>
                <a:ea typeface="+mj-ea"/>
                <a:cs typeface="+mj-cs"/>
              </a:defRPr>
            </a:lvl1pPr>
          </a:lstStyle>
          <a:p>
            <a:pPr marL="0" marR="0" lvl="0" indent="0" algn="l" defTabSz="1042342" rtl="0" eaLnBrk="1" fontAlgn="auto" latinLnBrk="0" hangingPunct="1">
              <a:lnSpc>
                <a:spcPct val="100000"/>
              </a:lnSpc>
              <a:spcBef>
                <a:spcPct val="0"/>
              </a:spcBef>
              <a:spcAft>
                <a:spcPts val="0"/>
              </a:spcAft>
              <a:buClrTx/>
              <a:buSzTx/>
              <a:buFontTx/>
              <a:buNone/>
              <a:tabLst/>
              <a:defRPr/>
            </a:pPr>
            <a:r>
              <a:rPr kumimoji="0" lang="en-US" sz="1400" b="1" i="0" u="none" strike="noStrike" kern="1200" cap="none" spc="0" normalizeH="0" baseline="0" noProof="0" dirty="0">
                <a:ln>
                  <a:noFill/>
                </a:ln>
                <a:solidFill>
                  <a:srgbClr val="00A1D9"/>
                </a:solidFill>
                <a:effectLst/>
                <a:uLnTx/>
                <a:uFillTx/>
              </a:rPr>
              <a:t>Future version</a:t>
            </a:r>
            <a:endParaRPr lang="en-US" sz="1400" b="1" i="0" u="none" strike="noStrike" kern="1200" cap="none" spc="0" normalizeH="0" baseline="0" noProof="0" dirty="0">
              <a:ln>
                <a:noFill/>
              </a:ln>
              <a:solidFill>
                <a:srgbClr val="00A1D9"/>
              </a:solidFill>
              <a:effectLst/>
              <a:uLnTx/>
              <a:uFillTx/>
            </a:endParaRPr>
          </a:p>
        </p:txBody>
      </p:sp>
      <p:sp>
        <p:nvSpPr>
          <p:cNvPr id="22" name="Titel 1">
            <a:extLst>
              <a:ext uri="{FF2B5EF4-FFF2-40B4-BE49-F238E27FC236}">
                <a16:creationId xmlns:a16="http://schemas.microsoft.com/office/drawing/2014/main" id="{6DFA107B-745B-F8F2-97C2-C122E587571C}"/>
              </a:ext>
            </a:extLst>
          </p:cNvPr>
          <p:cNvSpPr txBox="1">
            <a:spLocks/>
          </p:cNvSpPr>
          <p:nvPr/>
        </p:nvSpPr>
        <p:spPr bwMode="gray">
          <a:xfrm>
            <a:off x="590550" y="1241766"/>
            <a:ext cx="4578754" cy="246221"/>
          </a:xfrm>
          <a:prstGeom prst="rect">
            <a:avLst/>
          </a:prstGeom>
        </p:spPr>
        <p:txBody>
          <a:bodyPr vert="horz" wrap="square" lIns="0" tIns="0" rIns="0" bIns="0" rtlCol="0" anchor="t">
            <a:spAutoFit/>
          </a:bodyPr>
          <a:lstStyle>
            <a:lvl1pPr marL="0" marR="0" indent="0" algn="l" defTabSz="1042342" rtl="0" eaLnBrk="1" fontAlgn="auto" latinLnBrk="0" hangingPunct="1">
              <a:lnSpc>
                <a:spcPct val="100000"/>
              </a:lnSpc>
              <a:spcBef>
                <a:spcPct val="0"/>
              </a:spcBef>
              <a:spcAft>
                <a:spcPts val="0"/>
              </a:spcAft>
              <a:buClrTx/>
              <a:buSzTx/>
              <a:buFontTx/>
              <a:buNone/>
              <a:tabLst/>
              <a:defRPr kumimoji="0" lang="de-DE" sz="2800" b="0" i="0" u="none" strike="noStrike" kern="1200" cap="none" spc="0" normalizeH="0" baseline="0" noProof="0" dirty="0">
                <a:ln>
                  <a:noFill/>
                </a:ln>
                <a:solidFill>
                  <a:schemeClr val="tx1"/>
                </a:solidFill>
                <a:effectLst/>
                <a:uLnTx/>
                <a:uFillTx/>
                <a:latin typeface="EYInterstate Light"/>
                <a:ea typeface="+mj-ea"/>
                <a:cs typeface="+mj-cs"/>
              </a:defRPr>
            </a:lvl1pPr>
          </a:lstStyle>
          <a:p>
            <a:pPr>
              <a:defRPr/>
            </a:pPr>
            <a:r>
              <a:rPr lang="en-US" sz="1600" b="1">
                <a:solidFill>
                  <a:srgbClr val="00A1D9"/>
                </a:solidFill>
              </a:rPr>
              <a:t>Question </a:t>
            </a:r>
            <a:r>
              <a:rPr lang="en-US" sz="1600" b="1" dirty="0">
                <a:solidFill>
                  <a:srgbClr val="00A1D9"/>
                </a:solidFill>
              </a:rPr>
              <a:t>that </a:t>
            </a:r>
            <a:r>
              <a:rPr lang="en-US" sz="1600" b="1">
                <a:solidFill>
                  <a:srgbClr val="00A1D9"/>
                </a:solidFill>
              </a:rPr>
              <a:t>UNIDO cannot yet answer</a:t>
            </a:r>
            <a:r>
              <a:rPr lang="en-US" sz="1600" b="1" dirty="0">
                <a:solidFill>
                  <a:srgbClr val="00A1D9"/>
                </a:solidFill>
              </a:rPr>
              <a:t>:</a:t>
            </a:r>
            <a:endParaRPr lang="en-US"/>
          </a:p>
        </p:txBody>
      </p:sp>
    </p:spTree>
    <p:extLst>
      <p:ext uri="{BB962C8B-B14F-4D97-AF65-F5344CB8AC3E}">
        <p14:creationId xmlns:p14="http://schemas.microsoft.com/office/powerpoint/2010/main" val="240468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6" name="Objekt 45" hidden="1">
            <a:extLst>
              <a:ext uri="{FF2B5EF4-FFF2-40B4-BE49-F238E27FC236}">
                <a16:creationId xmlns:a16="http://schemas.microsoft.com/office/drawing/2014/main" id="{432DE716-CFD1-4856-9892-8366367C080A}"/>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2" imgH="318" progId="TCLayout.ActiveDocument.1">
                  <p:embed/>
                </p:oleObj>
              </mc:Choice>
              <mc:Fallback>
                <p:oleObj name="think-cell Folie" r:id="rId3" imgW="352" imgH="318" progId="TCLayout.ActiveDocument.1">
                  <p:embed/>
                  <p:pic>
                    <p:nvPicPr>
                      <p:cNvPr id="46" name="Objekt 45" hidden="1">
                        <a:extLst>
                          <a:ext uri="{FF2B5EF4-FFF2-40B4-BE49-F238E27FC236}">
                            <a16:creationId xmlns:a16="http://schemas.microsoft.com/office/drawing/2014/main" id="{432DE716-CFD1-4856-9892-8366367C080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7" name="Freeform: Shape 6">
            <a:extLst>
              <a:ext uri="{FF2B5EF4-FFF2-40B4-BE49-F238E27FC236}">
                <a16:creationId xmlns:a16="http://schemas.microsoft.com/office/drawing/2014/main" id="{18A2575A-213B-4A2E-818C-DF1A5A55DCB4}"/>
              </a:ext>
            </a:extLst>
          </p:cNvPr>
          <p:cNvSpPr/>
          <p:nvPr/>
        </p:nvSpPr>
        <p:spPr>
          <a:xfrm>
            <a:off x="-1" y="2934824"/>
            <a:ext cx="12191998" cy="3939218"/>
          </a:xfrm>
          <a:custGeom>
            <a:avLst/>
            <a:gdLst>
              <a:gd name="connsiteX0" fmla="*/ 11686551 w 12192000"/>
              <a:gd name="connsiteY0" fmla="*/ 0 h 3939218"/>
              <a:gd name="connsiteX1" fmla="*/ 12192000 w 12192000"/>
              <a:gd name="connsiteY1" fmla="*/ 229078 h 3939218"/>
              <a:gd name="connsiteX2" fmla="*/ 12192000 w 12192000"/>
              <a:gd name="connsiteY2" fmla="*/ 237340 h 3939218"/>
              <a:gd name="connsiteX3" fmla="*/ 12192000 w 12192000"/>
              <a:gd name="connsiteY3" fmla="*/ 541847 h 3939218"/>
              <a:gd name="connsiteX4" fmla="*/ 12192000 w 12192000"/>
              <a:gd name="connsiteY4" fmla="*/ 801174 h 3939218"/>
              <a:gd name="connsiteX5" fmla="*/ 12192000 w 12192000"/>
              <a:gd name="connsiteY5" fmla="*/ 809436 h 3939218"/>
              <a:gd name="connsiteX6" fmla="*/ 12192000 w 12192000"/>
              <a:gd name="connsiteY6" fmla="*/ 1113943 h 3939218"/>
              <a:gd name="connsiteX7" fmla="*/ 12192000 w 12192000"/>
              <a:gd name="connsiteY7" fmla="*/ 2519036 h 3939218"/>
              <a:gd name="connsiteX8" fmla="*/ 12192000 w 12192000"/>
              <a:gd name="connsiteY8" fmla="*/ 3091132 h 3939218"/>
              <a:gd name="connsiteX9" fmla="*/ 12192000 w 12192000"/>
              <a:gd name="connsiteY9" fmla="*/ 3224769 h 3939218"/>
              <a:gd name="connsiteX10" fmla="*/ 12192000 w 12192000"/>
              <a:gd name="connsiteY10" fmla="*/ 3367122 h 3939218"/>
              <a:gd name="connsiteX11" fmla="*/ 12192000 w 12192000"/>
              <a:gd name="connsiteY11" fmla="*/ 3796865 h 3939218"/>
              <a:gd name="connsiteX12" fmla="*/ 12192000 w 12192000"/>
              <a:gd name="connsiteY12" fmla="*/ 3939218 h 3939218"/>
              <a:gd name="connsiteX13" fmla="*/ 0 w 12192000"/>
              <a:gd name="connsiteY13" fmla="*/ 3939218 h 3939218"/>
              <a:gd name="connsiteX14" fmla="*/ 0 w 12192000"/>
              <a:gd name="connsiteY14" fmla="*/ 3367122 h 3939218"/>
              <a:gd name="connsiteX15" fmla="*/ 0 w 12192000"/>
              <a:gd name="connsiteY15" fmla="*/ 3091132 h 3939218"/>
              <a:gd name="connsiteX16" fmla="*/ 0 w 12192000"/>
              <a:gd name="connsiteY16" fmla="*/ 2519036 h 3939218"/>
              <a:gd name="connsiteX17" fmla="*/ 1 w 12192000"/>
              <a:gd name="connsiteY17" fmla="*/ 2519036 h 3939218"/>
              <a:gd name="connsiteX18" fmla="*/ 1 w 12192000"/>
              <a:gd name="connsiteY18" fmla="*/ 847204 h 3939218"/>
              <a:gd name="connsiteX19" fmla="*/ 1 w 12192000"/>
              <a:gd name="connsiteY19" fmla="*/ 275108 h 3939218"/>
              <a:gd name="connsiteX20" fmla="*/ 3 w 12192000"/>
              <a:gd name="connsiteY20" fmla="*/ 275108 h 3939218"/>
              <a:gd name="connsiteX21" fmla="*/ 3 w 12192000"/>
              <a:gd name="connsiteY21" fmla="*/ 241498 h 3939218"/>
              <a:gd name="connsiteX22" fmla="*/ 375242 w 12192000"/>
              <a:gd name="connsiteY22" fmla="*/ 72201 h 3939218"/>
              <a:gd name="connsiteX23" fmla="*/ 1411592 w 12192000"/>
              <a:gd name="connsiteY23" fmla="*/ 106156 h 3939218"/>
              <a:gd name="connsiteX24" fmla="*/ 2584071 w 12192000"/>
              <a:gd name="connsiteY24" fmla="*/ 76983 h 3939218"/>
              <a:gd name="connsiteX25" fmla="*/ 3002517 w 12192000"/>
              <a:gd name="connsiteY25" fmla="*/ 199892 h 3939218"/>
              <a:gd name="connsiteX26" fmla="*/ 3663036 w 12192000"/>
              <a:gd name="connsiteY26" fmla="*/ 57375 h 3939218"/>
              <a:gd name="connsiteX27" fmla="*/ 4195120 w 12192000"/>
              <a:gd name="connsiteY27" fmla="*/ 199892 h 3939218"/>
              <a:gd name="connsiteX28" fmla="*/ 4940273 w 12192000"/>
              <a:gd name="connsiteY28" fmla="*/ 42551 h 3939218"/>
              <a:gd name="connsiteX29" fmla="*/ 5394823 w 12192000"/>
              <a:gd name="connsiteY29" fmla="*/ 199892 h 3939218"/>
              <a:gd name="connsiteX30" fmla="*/ 6022790 w 12192000"/>
              <a:gd name="connsiteY30" fmla="*/ 37768 h 3939218"/>
              <a:gd name="connsiteX31" fmla="*/ 6039003 w 12192000"/>
              <a:gd name="connsiteY31" fmla="*/ 34434 h 3939218"/>
              <a:gd name="connsiteX32" fmla="*/ 7075355 w 12192000"/>
              <a:gd name="connsiteY32" fmla="*/ 68389 h 3939218"/>
              <a:gd name="connsiteX33" fmla="*/ 8247833 w 12192000"/>
              <a:gd name="connsiteY33" fmla="*/ 39215 h 3939218"/>
              <a:gd name="connsiteX34" fmla="*/ 8666278 w 12192000"/>
              <a:gd name="connsiteY34" fmla="*/ 162124 h 3939218"/>
              <a:gd name="connsiteX35" fmla="*/ 9326797 w 12192000"/>
              <a:gd name="connsiteY35" fmla="*/ 19608 h 3939218"/>
              <a:gd name="connsiteX36" fmla="*/ 9858881 w 12192000"/>
              <a:gd name="connsiteY36" fmla="*/ 162124 h 3939218"/>
              <a:gd name="connsiteX37" fmla="*/ 10604035 w 12192000"/>
              <a:gd name="connsiteY37" fmla="*/ 4783 h 3939218"/>
              <a:gd name="connsiteX38" fmla="*/ 11058584 w 12192000"/>
              <a:gd name="connsiteY38" fmla="*/ 162124 h 3939218"/>
              <a:gd name="connsiteX39" fmla="*/ 11686551 w 12192000"/>
              <a:gd name="connsiteY39" fmla="*/ 0 h 39392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2192000" h="3939218">
                <a:moveTo>
                  <a:pt x="11686551" y="0"/>
                </a:moveTo>
                <a:cubicBezTo>
                  <a:pt x="11674120" y="108560"/>
                  <a:pt x="11930989" y="231948"/>
                  <a:pt x="12192000" y="229078"/>
                </a:cubicBezTo>
                <a:lnTo>
                  <a:pt x="12192000" y="237340"/>
                </a:lnTo>
                <a:lnTo>
                  <a:pt x="12192000" y="541847"/>
                </a:lnTo>
                <a:lnTo>
                  <a:pt x="12192000" y="801174"/>
                </a:lnTo>
                <a:lnTo>
                  <a:pt x="12192000" y="809436"/>
                </a:lnTo>
                <a:lnTo>
                  <a:pt x="12192000" y="1113943"/>
                </a:lnTo>
                <a:lnTo>
                  <a:pt x="12192000" y="2519036"/>
                </a:lnTo>
                <a:lnTo>
                  <a:pt x="12192000" y="3091132"/>
                </a:lnTo>
                <a:lnTo>
                  <a:pt x="12192000" y="3224769"/>
                </a:lnTo>
                <a:lnTo>
                  <a:pt x="12192000" y="3367122"/>
                </a:lnTo>
                <a:lnTo>
                  <a:pt x="12192000" y="3796865"/>
                </a:lnTo>
                <a:lnTo>
                  <a:pt x="12192000" y="3939218"/>
                </a:lnTo>
                <a:lnTo>
                  <a:pt x="0" y="3939218"/>
                </a:lnTo>
                <a:lnTo>
                  <a:pt x="0" y="3367122"/>
                </a:lnTo>
                <a:lnTo>
                  <a:pt x="0" y="3091132"/>
                </a:lnTo>
                <a:lnTo>
                  <a:pt x="0" y="2519036"/>
                </a:lnTo>
                <a:lnTo>
                  <a:pt x="1" y="2519036"/>
                </a:lnTo>
                <a:lnTo>
                  <a:pt x="1" y="847204"/>
                </a:lnTo>
                <a:lnTo>
                  <a:pt x="1" y="275108"/>
                </a:lnTo>
                <a:lnTo>
                  <a:pt x="3" y="275108"/>
                </a:lnTo>
                <a:lnTo>
                  <a:pt x="3" y="241498"/>
                </a:lnTo>
                <a:cubicBezTo>
                  <a:pt x="169275" y="189848"/>
                  <a:pt x="267524" y="146328"/>
                  <a:pt x="375242" y="72201"/>
                </a:cubicBezTo>
                <a:cubicBezTo>
                  <a:pt x="574108" y="346712"/>
                  <a:pt x="1125131" y="314670"/>
                  <a:pt x="1411592" y="106156"/>
                </a:cubicBezTo>
                <a:cubicBezTo>
                  <a:pt x="1766710" y="304148"/>
                  <a:pt x="2233098" y="248194"/>
                  <a:pt x="2584071" y="76983"/>
                </a:cubicBezTo>
                <a:cubicBezTo>
                  <a:pt x="2584071" y="76983"/>
                  <a:pt x="2640890" y="155416"/>
                  <a:pt x="3002517" y="199892"/>
                </a:cubicBezTo>
                <a:cubicBezTo>
                  <a:pt x="3364737" y="243890"/>
                  <a:pt x="3663036" y="57375"/>
                  <a:pt x="3663036" y="57375"/>
                </a:cubicBezTo>
                <a:cubicBezTo>
                  <a:pt x="3663036" y="57375"/>
                  <a:pt x="3847696" y="165458"/>
                  <a:pt x="4195120" y="199892"/>
                </a:cubicBezTo>
                <a:cubicBezTo>
                  <a:pt x="4543135" y="233846"/>
                  <a:pt x="4940273" y="42551"/>
                  <a:pt x="4940273" y="42551"/>
                </a:cubicBezTo>
                <a:cubicBezTo>
                  <a:pt x="4940273" y="42551"/>
                  <a:pt x="5011297" y="199892"/>
                  <a:pt x="5394823" y="199892"/>
                </a:cubicBezTo>
                <a:cubicBezTo>
                  <a:pt x="5778350" y="199892"/>
                  <a:pt x="6022790" y="37768"/>
                  <a:pt x="6022790" y="37768"/>
                </a:cubicBezTo>
                <a:lnTo>
                  <a:pt x="6039003" y="34434"/>
                </a:lnTo>
                <a:cubicBezTo>
                  <a:pt x="6237870" y="308944"/>
                  <a:pt x="6788893" y="276902"/>
                  <a:pt x="7075355" y="68389"/>
                </a:cubicBezTo>
                <a:cubicBezTo>
                  <a:pt x="7430471" y="266380"/>
                  <a:pt x="7896859" y="210427"/>
                  <a:pt x="8247833" y="39215"/>
                </a:cubicBezTo>
                <a:cubicBezTo>
                  <a:pt x="8247833" y="39215"/>
                  <a:pt x="8304652" y="117648"/>
                  <a:pt x="8666278" y="162124"/>
                </a:cubicBezTo>
                <a:cubicBezTo>
                  <a:pt x="9028499" y="206122"/>
                  <a:pt x="9326797" y="19608"/>
                  <a:pt x="9326797" y="19608"/>
                </a:cubicBezTo>
                <a:cubicBezTo>
                  <a:pt x="9326797" y="19608"/>
                  <a:pt x="9511457" y="127690"/>
                  <a:pt x="9858881" y="162124"/>
                </a:cubicBezTo>
                <a:cubicBezTo>
                  <a:pt x="10206896" y="196079"/>
                  <a:pt x="10604035" y="4783"/>
                  <a:pt x="10604035" y="4783"/>
                </a:cubicBezTo>
                <a:cubicBezTo>
                  <a:pt x="10604035" y="4783"/>
                  <a:pt x="10675058" y="162124"/>
                  <a:pt x="11058584" y="162124"/>
                </a:cubicBezTo>
                <a:cubicBezTo>
                  <a:pt x="11442111" y="162124"/>
                  <a:pt x="11686551" y="0"/>
                  <a:pt x="11686551" y="0"/>
                </a:cubicBezTo>
                <a:close/>
              </a:path>
            </a:pathLst>
          </a:custGeom>
          <a:solidFill>
            <a:schemeClr val="accent3">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el 1">
            <a:extLst>
              <a:ext uri="{FF2B5EF4-FFF2-40B4-BE49-F238E27FC236}">
                <a16:creationId xmlns:a16="http://schemas.microsoft.com/office/drawing/2014/main" id="{448D4A27-952C-44EE-8AF4-F5F48FDAED2D}"/>
              </a:ext>
            </a:extLst>
          </p:cNvPr>
          <p:cNvSpPr>
            <a:spLocks noGrp="1"/>
          </p:cNvSpPr>
          <p:nvPr>
            <p:ph type="title"/>
          </p:nvPr>
        </p:nvSpPr>
        <p:spPr/>
        <p:txBody>
          <a:bodyPr/>
          <a:lstStyle/>
          <a:p>
            <a:r>
              <a:rPr lang="en-US" dirty="0"/>
              <a:t>Initial overview of model, outputs, and goals</a:t>
            </a:r>
          </a:p>
        </p:txBody>
      </p:sp>
      <p:cxnSp>
        <p:nvCxnSpPr>
          <p:cNvPr id="10" name="Straight Arrow Connector 5">
            <a:extLst>
              <a:ext uri="{FF2B5EF4-FFF2-40B4-BE49-F238E27FC236}">
                <a16:creationId xmlns:a16="http://schemas.microsoft.com/office/drawing/2014/main" id="{32107879-6500-497E-B77B-D1D5A135877B}"/>
              </a:ext>
            </a:extLst>
          </p:cNvPr>
          <p:cNvCxnSpPr>
            <a:cxnSpLocks/>
          </p:cNvCxnSpPr>
          <p:nvPr/>
        </p:nvCxnSpPr>
        <p:spPr>
          <a:xfrm flipV="1">
            <a:off x="7639124" y="1572950"/>
            <a:ext cx="0" cy="1420129"/>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27">
            <a:extLst>
              <a:ext uri="{FF2B5EF4-FFF2-40B4-BE49-F238E27FC236}">
                <a16:creationId xmlns:a16="http://schemas.microsoft.com/office/drawing/2014/main" id="{9BB1D22B-4616-40FE-9732-8D500DEA87BE}"/>
              </a:ext>
            </a:extLst>
          </p:cNvPr>
          <p:cNvCxnSpPr>
            <a:cxnSpLocks/>
          </p:cNvCxnSpPr>
          <p:nvPr/>
        </p:nvCxnSpPr>
        <p:spPr>
          <a:xfrm flipV="1">
            <a:off x="7639124" y="3018539"/>
            <a:ext cx="0" cy="3228487"/>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2" name="Group 46">
            <a:extLst>
              <a:ext uri="{FF2B5EF4-FFF2-40B4-BE49-F238E27FC236}">
                <a16:creationId xmlns:a16="http://schemas.microsoft.com/office/drawing/2014/main" id="{C5B66388-F709-42E7-9712-4E277D758B5D}"/>
              </a:ext>
            </a:extLst>
          </p:cNvPr>
          <p:cNvGrpSpPr/>
          <p:nvPr/>
        </p:nvGrpSpPr>
        <p:grpSpPr>
          <a:xfrm>
            <a:off x="4442991" y="1599764"/>
            <a:ext cx="2796647" cy="4722902"/>
            <a:chOff x="4500067" y="1639644"/>
            <a:chExt cx="2796647" cy="4722902"/>
          </a:xfrm>
        </p:grpSpPr>
        <p:sp>
          <p:nvSpPr>
            <p:cNvPr id="13" name="Shape">
              <a:extLst>
                <a:ext uri="{FF2B5EF4-FFF2-40B4-BE49-F238E27FC236}">
                  <a16:creationId xmlns:a16="http://schemas.microsoft.com/office/drawing/2014/main" id="{BD762449-01F4-4FB1-A6B0-558DE615A3A9}"/>
                </a:ext>
              </a:extLst>
            </p:cNvPr>
            <p:cNvSpPr/>
            <p:nvPr/>
          </p:nvSpPr>
          <p:spPr>
            <a:xfrm>
              <a:off x="4506204" y="1639644"/>
              <a:ext cx="2790510" cy="1606471"/>
            </a:xfrm>
            <a:custGeom>
              <a:avLst/>
              <a:gdLst>
                <a:gd name="connsiteX0" fmla="*/ 21198 w 21600"/>
                <a:gd name="connsiteY0" fmla="*/ 19722 h 21600"/>
                <a:gd name="connsiteX1" fmla="*/ 20676 w 21600"/>
                <a:gd name="connsiteY1" fmla="*/ 19290 h 21600"/>
                <a:gd name="connsiteX2" fmla="*/ 20340 w 21600"/>
                <a:gd name="connsiteY2" fmla="*/ 18170 h 21600"/>
                <a:gd name="connsiteX3" fmla="*/ 20038 w 21600"/>
                <a:gd name="connsiteY3" fmla="*/ 18638 h 21600"/>
                <a:gd name="connsiteX4" fmla="*/ 19600 w 21600"/>
                <a:gd name="connsiteY4" fmla="*/ 18422 h 21600"/>
                <a:gd name="connsiteX5" fmla="*/ 18812 w 21600"/>
                <a:gd name="connsiteY5" fmla="*/ 17123 h 21600"/>
                <a:gd name="connsiteX6" fmla="*/ 18728 w 21600"/>
                <a:gd name="connsiteY6" fmla="*/ 16076 h 21600"/>
                <a:gd name="connsiteX7" fmla="*/ 17469 w 21600"/>
                <a:gd name="connsiteY7" fmla="*/ 16618 h 21600"/>
                <a:gd name="connsiteX8" fmla="*/ 17318 w 21600"/>
                <a:gd name="connsiteY8" fmla="*/ 15171 h 21600"/>
                <a:gd name="connsiteX9" fmla="*/ 17030 w 21600"/>
                <a:gd name="connsiteY9" fmla="*/ 15135 h 21600"/>
                <a:gd name="connsiteX10" fmla="*/ 16477 w 21600"/>
                <a:gd name="connsiteY10" fmla="*/ 15787 h 21600"/>
                <a:gd name="connsiteX11" fmla="*/ 15720 w 21600"/>
                <a:gd name="connsiteY11" fmla="*/ 15103 h 21600"/>
                <a:gd name="connsiteX12" fmla="*/ 15570 w 21600"/>
                <a:gd name="connsiteY12" fmla="*/ 14051 h 21600"/>
                <a:gd name="connsiteX13" fmla="*/ 15301 w 21600"/>
                <a:gd name="connsiteY13" fmla="*/ 13330 h 21600"/>
                <a:gd name="connsiteX14" fmla="*/ 14580 w 21600"/>
                <a:gd name="connsiteY14" fmla="*/ 12825 h 21600"/>
                <a:gd name="connsiteX15" fmla="*/ 14580 w 21600"/>
                <a:gd name="connsiteY15" fmla="*/ 11668 h 21600"/>
                <a:gd name="connsiteX16" fmla="*/ 14109 w 21600"/>
                <a:gd name="connsiteY16" fmla="*/ 11489 h 21600"/>
                <a:gd name="connsiteX17" fmla="*/ 14293 w 21600"/>
                <a:gd name="connsiteY17" fmla="*/ 10511 h 21600"/>
                <a:gd name="connsiteX18" fmla="*/ 14125 w 21600"/>
                <a:gd name="connsiteY18" fmla="*/ 9969 h 21600"/>
                <a:gd name="connsiteX19" fmla="*/ 14025 w 21600"/>
                <a:gd name="connsiteY19" fmla="*/ 9285 h 21600"/>
                <a:gd name="connsiteX20" fmla="*/ 13723 w 21600"/>
                <a:gd name="connsiteY20" fmla="*/ 9032 h 21600"/>
                <a:gd name="connsiteX21" fmla="*/ 13723 w 21600"/>
                <a:gd name="connsiteY21" fmla="*/ 8059 h 21600"/>
                <a:gd name="connsiteX22" fmla="*/ 12866 w 21600"/>
                <a:gd name="connsiteY22" fmla="*/ 8022 h 21600"/>
                <a:gd name="connsiteX23" fmla="*/ 12463 w 21600"/>
                <a:gd name="connsiteY23" fmla="*/ 6144 h 21600"/>
                <a:gd name="connsiteX24" fmla="*/ 11726 w 21600"/>
                <a:gd name="connsiteY24" fmla="*/ 4652 h 21600"/>
                <a:gd name="connsiteX25" fmla="*/ 11908 w 21600"/>
                <a:gd name="connsiteY25" fmla="*/ 3747 h 21600"/>
                <a:gd name="connsiteX26" fmla="*/ 11908 w 21600"/>
                <a:gd name="connsiteY26" fmla="*/ 2783 h 21600"/>
                <a:gd name="connsiteX27" fmla="*/ 11563 w 21600"/>
                <a:gd name="connsiteY27" fmla="*/ 2783 h 21600"/>
                <a:gd name="connsiteX28" fmla="*/ 11235 w 21600"/>
                <a:gd name="connsiteY28" fmla="*/ 3003 h 21600"/>
                <a:gd name="connsiteX29" fmla="*/ 11170 w 21600"/>
                <a:gd name="connsiteY29" fmla="*/ 2457 h 21600"/>
                <a:gd name="connsiteX30" fmla="*/ 10547 w 21600"/>
                <a:gd name="connsiteY30" fmla="*/ 0 h 21600"/>
                <a:gd name="connsiteX31" fmla="*/ 10061 w 21600"/>
                <a:gd name="connsiteY31" fmla="*/ 1304 h 21600"/>
                <a:gd name="connsiteX32" fmla="*/ 9458 w 21600"/>
                <a:gd name="connsiteY32" fmla="*/ 1736 h 21600"/>
                <a:gd name="connsiteX33" fmla="*/ 8583 w 21600"/>
                <a:gd name="connsiteY33" fmla="*/ 3471 h 21600"/>
                <a:gd name="connsiteX34" fmla="*/ 6905 w 21600"/>
                <a:gd name="connsiteY34" fmla="*/ 6865 h 21600"/>
                <a:gd name="connsiteX35" fmla="*/ 5913 w 21600"/>
                <a:gd name="connsiteY35" fmla="*/ 9753 h 21600"/>
                <a:gd name="connsiteX36" fmla="*/ 5494 w 21600"/>
                <a:gd name="connsiteY36" fmla="*/ 9753 h 21600"/>
                <a:gd name="connsiteX37" fmla="*/ 4720 w 21600"/>
                <a:gd name="connsiteY37" fmla="*/ 10658 h 21600"/>
                <a:gd name="connsiteX38" fmla="*/ 4570 w 21600"/>
                <a:gd name="connsiteY38" fmla="*/ 12031 h 21600"/>
                <a:gd name="connsiteX39" fmla="*/ 2991 w 21600"/>
                <a:gd name="connsiteY39" fmla="*/ 12462 h 21600"/>
                <a:gd name="connsiteX40" fmla="*/ 2402 w 21600"/>
                <a:gd name="connsiteY40" fmla="*/ 15318 h 21600"/>
                <a:gd name="connsiteX41" fmla="*/ 1360 w 21600"/>
                <a:gd name="connsiteY41" fmla="*/ 16691 h 21600"/>
                <a:gd name="connsiteX42" fmla="*/ 1360 w 21600"/>
                <a:gd name="connsiteY42" fmla="*/ 18675 h 21600"/>
                <a:gd name="connsiteX43" fmla="*/ 455 w 21600"/>
                <a:gd name="connsiteY43" fmla="*/ 19759 h 21600"/>
                <a:gd name="connsiteX44" fmla="*/ 0 w 21600"/>
                <a:gd name="connsiteY44" fmla="*/ 21600 h 21600"/>
                <a:gd name="connsiteX45" fmla="*/ 2814 w 21600"/>
                <a:gd name="connsiteY45" fmla="*/ 21507 h 21600"/>
                <a:gd name="connsiteX46" fmla="*/ 21600 w 21600"/>
                <a:gd name="connsiteY46" fmla="*/ 21600 h 21600"/>
                <a:gd name="connsiteX47" fmla="*/ 21198 w 21600"/>
                <a:gd name="connsiteY47" fmla="*/ 19722 h 21600"/>
                <a:gd name="connsiteX0" fmla="*/ 21198 w 21600"/>
                <a:gd name="connsiteY0" fmla="*/ 19722 h 21600"/>
                <a:gd name="connsiteX1" fmla="*/ 20676 w 21600"/>
                <a:gd name="connsiteY1" fmla="*/ 19290 h 21600"/>
                <a:gd name="connsiteX2" fmla="*/ 20340 w 21600"/>
                <a:gd name="connsiteY2" fmla="*/ 18170 h 21600"/>
                <a:gd name="connsiteX3" fmla="*/ 20038 w 21600"/>
                <a:gd name="connsiteY3" fmla="*/ 18638 h 21600"/>
                <a:gd name="connsiteX4" fmla="*/ 19600 w 21600"/>
                <a:gd name="connsiteY4" fmla="*/ 18422 h 21600"/>
                <a:gd name="connsiteX5" fmla="*/ 18812 w 21600"/>
                <a:gd name="connsiteY5" fmla="*/ 17123 h 21600"/>
                <a:gd name="connsiteX6" fmla="*/ 18728 w 21600"/>
                <a:gd name="connsiteY6" fmla="*/ 16076 h 21600"/>
                <a:gd name="connsiteX7" fmla="*/ 17469 w 21600"/>
                <a:gd name="connsiteY7" fmla="*/ 16618 h 21600"/>
                <a:gd name="connsiteX8" fmla="*/ 17318 w 21600"/>
                <a:gd name="connsiteY8" fmla="*/ 15171 h 21600"/>
                <a:gd name="connsiteX9" fmla="*/ 17030 w 21600"/>
                <a:gd name="connsiteY9" fmla="*/ 15135 h 21600"/>
                <a:gd name="connsiteX10" fmla="*/ 16477 w 21600"/>
                <a:gd name="connsiteY10" fmla="*/ 15787 h 21600"/>
                <a:gd name="connsiteX11" fmla="*/ 15720 w 21600"/>
                <a:gd name="connsiteY11" fmla="*/ 15103 h 21600"/>
                <a:gd name="connsiteX12" fmla="*/ 15570 w 21600"/>
                <a:gd name="connsiteY12" fmla="*/ 14051 h 21600"/>
                <a:gd name="connsiteX13" fmla="*/ 15301 w 21600"/>
                <a:gd name="connsiteY13" fmla="*/ 13330 h 21600"/>
                <a:gd name="connsiteX14" fmla="*/ 14580 w 21600"/>
                <a:gd name="connsiteY14" fmla="*/ 12825 h 21600"/>
                <a:gd name="connsiteX15" fmla="*/ 14580 w 21600"/>
                <a:gd name="connsiteY15" fmla="*/ 11668 h 21600"/>
                <a:gd name="connsiteX16" fmla="*/ 14109 w 21600"/>
                <a:gd name="connsiteY16" fmla="*/ 11489 h 21600"/>
                <a:gd name="connsiteX17" fmla="*/ 14293 w 21600"/>
                <a:gd name="connsiteY17" fmla="*/ 10511 h 21600"/>
                <a:gd name="connsiteX18" fmla="*/ 14125 w 21600"/>
                <a:gd name="connsiteY18" fmla="*/ 9969 h 21600"/>
                <a:gd name="connsiteX19" fmla="*/ 14025 w 21600"/>
                <a:gd name="connsiteY19" fmla="*/ 9285 h 21600"/>
                <a:gd name="connsiteX20" fmla="*/ 13723 w 21600"/>
                <a:gd name="connsiteY20" fmla="*/ 9032 h 21600"/>
                <a:gd name="connsiteX21" fmla="*/ 13723 w 21600"/>
                <a:gd name="connsiteY21" fmla="*/ 8059 h 21600"/>
                <a:gd name="connsiteX22" fmla="*/ 12866 w 21600"/>
                <a:gd name="connsiteY22" fmla="*/ 8022 h 21600"/>
                <a:gd name="connsiteX23" fmla="*/ 12463 w 21600"/>
                <a:gd name="connsiteY23" fmla="*/ 6144 h 21600"/>
                <a:gd name="connsiteX24" fmla="*/ 11726 w 21600"/>
                <a:gd name="connsiteY24" fmla="*/ 4652 h 21600"/>
                <a:gd name="connsiteX25" fmla="*/ 11908 w 21600"/>
                <a:gd name="connsiteY25" fmla="*/ 3747 h 21600"/>
                <a:gd name="connsiteX26" fmla="*/ 11908 w 21600"/>
                <a:gd name="connsiteY26" fmla="*/ 2783 h 21600"/>
                <a:gd name="connsiteX27" fmla="*/ 11563 w 21600"/>
                <a:gd name="connsiteY27" fmla="*/ 2783 h 21600"/>
                <a:gd name="connsiteX28" fmla="*/ 11235 w 21600"/>
                <a:gd name="connsiteY28" fmla="*/ 3003 h 21600"/>
                <a:gd name="connsiteX29" fmla="*/ 11170 w 21600"/>
                <a:gd name="connsiteY29" fmla="*/ 2457 h 21600"/>
                <a:gd name="connsiteX30" fmla="*/ 10547 w 21600"/>
                <a:gd name="connsiteY30" fmla="*/ 0 h 21600"/>
                <a:gd name="connsiteX31" fmla="*/ 10061 w 21600"/>
                <a:gd name="connsiteY31" fmla="*/ 1304 h 21600"/>
                <a:gd name="connsiteX32" fmla="*/ 9458 w 21600"/>
                <a:gd name="connsiteY32" fmla="*/ 1736 h 21600"/>
                <a:gd name="connsiteX33" fmla="*/ 8583 w 21600"/>
                <a:gd name="connsiteY33" fmla="*/ 3471 h 21600"/>
                <a:gd name="connsiteX34" fmla="*/ 6905 w 21600"/>
                <a:gd name="connsiteY34" fmla="*/ 6865 h 21600"/>
                <a:gd name="connsiteX35" fmla="*/ 5913 w 21600"/>
                <a:gd name="connsiteY35" fmla="*/ 9753 h 21600"/>
                <a:gd name="connsiteX36" fmla="*/ 5494 w 21600"/>
                <a:gd name="connsiteY36" fmla="*/ 9753 h 21600"/>
                <a:gd name="connsiteX37" fmla="*/ 4720 w 21600"/>
                <a:gd name="connsiteY37" fmla="*/ 10658 h 21600"/>
                <a:gd name="connsiteX38" fmla="*/ 4570 w 21600"/>
                <a:gd name="connsiteY38" fmla="*/ 12031 h 21600"/>
                <a:gd name="connsiteX39" fmla="*/ 2991 w 21600"/>
                <a:gd name="connsiteY39" fmla="*/ 12462 h 21600"/>
                <a:gd name="connsiteX40" fmla="*/ 2402 w 21600"/>
                <a:gd name="connsiteY40" fmla="*/ 15318 h 21600"/>
                <a:gd name="connsiteX41" fmla="*/ 1360 w 21600"/>
                <a:gd name="connsiteY41" fmla="*/ 16691 h 21600"/>
                <a:gd name="connsiteX42" fmla="*/ 1360 w 21600"/>
                <a:gd name="connsiteY42" fmla="*/ 18675 h 21600"/>
                <a:gd name="connsiteX43" fmla="*/ 455 w 21600"/>
                <a:gd name="connsiteY43" fmla="*/ 19759 h 21600"/>
                <a:gd name="connsiteX44" fmla="*/ 0 w 21600"/>
                <a:gd name="connsiteY44" fmla="*/ 21600 h 21600"/>
                <a:gd name="connsiteX45" fmla="*/ 2814 w 21600"/>
                <a:gd name="connsiteY45" fmla="*/ 21507 h 21600"/>
                <a:gd name="connsiteX46" fmla="*/ 11338 w 21600"/>
                <a:gd name="connsiteY46" fmla="*/ 21394 h 21600"/>
                <a:gd name="connsiteX47" fmla="*/ 21600 w 21600"/>
                <a:gd name="connsiteY47" fmla="*/ 21600 h 21600"/>
                <a:gd name="connsiteX48" fmla="*/ 21198 w 21600"/>
                <a:gd name="connsiteY48" fmla="*/ 19722 h 21600"/>
                <a:gd name="connsiteX0" fmla="*/ 21198 w 21600"/>
                <a:gd name="connsiteY0" fmla="*/ 19722 h 21600"/>
                <a:gd name="connsiteX1" fmla="*/ 20676 w 21600"/>
                <a:gd name="connsiteY1" fmla="*/ 19290 h 21600"/>
                <a:gd name="connsiteX2" fmla="*/ 20340 w 21600"/>
                <a:gd name="connsiteY2" fmla="*/ 18170 h 21600"/>
                <a:gd name="connsiteX3" fmla="*/ 20038 w 21600"/>
                <a:gd name="connsiteY3" fmla="*/ 18638 h 21600"/>
                <a:gd name="connsiteX4" fmla="*/ 19600 w 21600"/>
                <a:gd name="connsiteY4" fmla="*/ 18422 h 21600"/>
                <a:gd name="connsiteX5" fmla="*/ 18812 w 21600"/>
                <a:gd name="connsiteY5" fmla="*/ 17123 h 21600"/>
                <a:gd name="connsiteX6" fmla="*/ 18728 w 21600"/>
                <a:gd name="connsiteY6" fmla="*/ 16076 h 21600"/>
                <a:gd name="connsiteX7" fmla="*/ 17469 w 21600"/>
                <a:gd name="connsiteY7" fmla="*/ 16618 h 21600"/>
                <a:gd name="connsiteX8" fmla="*/ 17318 w 21600"/>
                <a:gd name="connsiteY8" fmla="*/ 15171 h 21600"/>
                <a:gd name="connsiteX9" fmla="*/ 17030 w 21600"/>
                <a:gd name="connsiteY9" fmla="*/ 15135 h 21600"/>
                <a:gd name="connsiteX10" fmla="*/ 16477 w 21600"/>
                <a:gd name="connsiteY10" fmla="*/ 15787 h 21600"/>
                <a:gd name="connsiteX11" fmla="*/ 15720 w 21600"/>
                <a:gd name="connsiteY11" fmla="*/ 15103 h 21600"/>
                <a:gd name="connsiteX12" fmla="*/ 15570 w 21600"/>
                <a:gd name="connsiteY12" fmla="*/ 14051 h 21600"/>
                <a:gd name="connsiteX13" fmla="*/ 15301 w 21600"/>
                <a:gd name="connsiteY13" fmla="*/ 13330 h 21600"/>
                <a:gd name="connsiteX14" fmla="*/ 14580 w 21600"/>
                <a:gd name="connsiteY14" fmla="*/ 12825 h 21600"/>
                <a:gd name="connsiteX15" fmla="*/ 14580 w 21600"/>
                <a:gd name="connsiteY15" fmla="*/ 11668 h 21600"/>
                <a:gd name="connsiteX16" fmla="*/ 14109 w 21600"/>
                <a:gd name="connsiteY16" fmla="*/ 11489 h 21600"/>
                <a:gd name="connsiteX17" fmla="*/ 14293 w 21600"/>
                <a:gd name="connsiteY17" fmla="*/ 10511 h 21600"/>
                <a:gd name="connsiteX18" fmla="*/ 14125 w 21600"/>
                <a:gd name="connsiteY18" fmla="*/ 9969 h 21600"/>
                <a:gd name="connsiteX19" fmla="*/ 14025 w 21600"/>
                <a:gd name="connsiteY19" fmla="*/ 9285 h 21600"/>
                <a:gd name="connsiteX20" fmla="*/ 13723 w 21600"/>
                <a:gd name="connsiteY20" fmla="*/ 9032 h 21600"/>
                <a:gd name="connsiteX21" fmla="*/ 13723 w 21600"/>
                <a:gd name="connsiteY21" fmla="*/ 8059 h 21600"/>
                <a:gd name="connsiteX22" fmla="*/ 12866 w 21600"/>
                <a:gd name="connsiteY22" fmla="*/ 8022 h 21600"/>
                <a:gd name="connsiteX23" fmla="*/ 12463 w 21600"/>
                <a:gd name="connsiteY23" fmla="*/ 6144 h 21600"/>
                <a:gd name="connsiteX24" fmla="*/ 11726 w 21600"/>
                <a:gd name="connsiteY24" fmla="*/ 4652 h 21600"/>
                <a:gd name="connsiteX25" fmla="*/ 11908 w 21600"/>
                <a:gd name="connsiteY25" fmla="*/ 3747 h 21600"/>
                <a:gd name="connsiteX26" fmla="*/ 11908 w 21600"/>
                <a:gd name="connsiteY26" fmla="*/ 2783 h 21600"/>
                <a:gd name="connsiteX27" fmla="*/ 11563 w 21600"/>
                <a:gd name="connsiteY27" fmla="*/ 2783 h 21600"/>
                <a:gd name="connsiteX28" fmla="*/ 11235 w 21600"/>
                <a:gd name="connsiteY28" fmla="*/ 3003 h 21600"/>
                <a:gd name="connsiteX29" fmla="*/ 11170 w 21600"/>
                <a:gd name="connsiteY29" fmla="*/ 2457 h 21600"/>
                <a:gd name="connsiteX30" fmla="*/ 10547 w 21600"/>
                <a:gd name="connsiteY30" fmla="*/ 0 h 21600"/>
                <a:gd name="connsiteX31" fmla="*/ 10061 w 21600"/>
                <a:gd name="connsiteY31" fmla="*/ 1304 h 21600"/>
                <a:gd name="connsiteX32" fmla="*/ 9458 w 21600"/>
                <a:gd name="connsiteY32" fmla="*/ 1736 h 21600"/>
                <a:gd name="connsiteX33" fmla="*/ 8583 w 21600"/>
                <a:gd name="connsiteY33" fmla="*/ 3471 h 21600"/>
                <a:gd name="connsiteX34" fmla="*/ 6905 w 21600"/>
                <a:gd name="connsiteY34" fmla="*/ 6865 h 21600"/>
                <a:gd name="connsiteX35" fmla="*/ 5913 w 21600"/>
                <a:gd name="connsiteY35" fmla="*/ 9753 h 21600"/>
                <a:gd name="connsiteX36" fmla="*/ 5494 w 21600"/>
                <a:gd name="connsiteY36" fmla="*/ 9753 h 21600"/>
                <a:gd name="connsiteX37" fmla="*/ 4720 w 21600"/>
                <a:gd name="connsiteY37" fmla="*/ 10658 h 21600"/>
                <a:gd name="connsiteX38" fmla="*/ 4570 w 21600"/>
                <a:gd name="connsiteY38" fmla="*/ 12031 h 21600"/>
                <a:gd name="connsiteX39" fmla="*/ 2991 w 21600"/>
                <a:gd name="connsiteY39" fmla="*/ 12462 h 21600"/>
                <a:gd name="connsiteX40" fmla="*/ 2402 w 21600"/>
                <a:gd name="connsiteY40" fmla="*/ 15318 h 21600"/>
                <a:gd name="connsiteX41" fmla="*/ 1360 w 21600"/>
                <a:gd name="connsiteY41" fmla="*/ 16691 h 21600"/>
                <a:gd name="connsiteX42" fmla="*/ 1360 w 21600"/>
                <a:gd name="connsiteY42" fmla="*/ 18675 h 21600"/>
                <a:gd name="connsiteX43" fmla="*/ 455 w 21600"/>
                <a:gd name="connsiteY43" fmla="*/ 19759 h 21600"/>
                <a:gd name="connsiteX44" fmla="*/ 0 w 21600"/>
                <a:gd name="connsiteY44" fmla="*/ 21600 h 21600"/>
                <a:gd name="connsiteX45" fmla="*/ 2814 w 21600"/>
                <a:gd name="connsiteY45" fmla="*/ 21507 h 21600"/>
                <a:gd name="connsiteX46" fmla="*/ 11338 w 21600"/>
                <a:gd name="connsiteY46" fmla="*/ 21394 h 21600"/>
                <a:gd name="connsiteX47" fmla="*/ 19920 w 21600"/>
                <a:gd name="connsiteY47" fmla="*/ 21507 h 21600"/>
                <a:gd name="connsiteX48" fmla="*/ 21600 w 21600"/>
                <a:gd name="connsiteY48" fmla="*/ 21600 h 21600"/>
                <a:gd name="connsiteX49" fmla="*/ 21198 w 21600"/>
                <a:gd name="connsiteY49" fmla="*/ 19722 h 21600"/>
                <a:gd name="connsiteX0" fmla="*/ 21198 w 21600"/>
                <a:gd name="connsiteY0" fmla="*/ 19722 h 23761"/>
                <a:gd name="connsiteX1" fmla="*/ 20676 w 21600"/>
                <a:gd name="connsiteY1" fmla="*/ 19290 h 23761"/>
                <a:gd name="connsiteX2" fmla="*/ 20340 w 21600"/>
                <a:gd name="connsiteY2" fmla="*/ 18170 h 23761"/>
                <a:gd name="connsiteX3" fmla="*/ 20038 w 21600"/>
                <a:gd name="connsiteY3" fmla="*/ 18638 h 23761"/>
                <a:gd name="connsiteX4" fmla="*/ 19600 w 21600"/>
                <a:gd name="connsiteY4" fmla="*/ 18422 h 23761"/>
                <a:gd name="connsiteX5" fmla="*/ 18812 w 21600"/>
                <a:gd name="connsiteY5" fmla="*/ 17123 h 23761"/>
                <a:gd name="connsiteX6" fmla="*/ 18728 w 21600"/>
                <a:gd name="connsiteY6" fmla="*/ 16076 h 23761"/>
                <a:gd name="connsiteX7" fmla="*/ 17469 w 21600"/>
                <a:gd name="connsiteY7" fmla="*/ 16618 h 23761"/>
                <a:gd name="connsiteX8" fmla="*/ 17318 w 21600"/>
                <a:gd name="connsiteY8" fmla="*/ 15171 h 23761"/>
                <a:gd name="connsiteX9" fmla="*/ 17030 w 21600"/>
                <a:gd name="connsiteY9" fmla="*/ 15135 h 23761"/>
                <a:gd name="connsiteX10" fmla="*/ 16477 w 21600"/>
                <a:gd name="connsiteY10" fmla="*/ 15787 h 23761"/>
                <a:gd name="connsiteX11" fmla="*/ 15720 w 21600"/>
                <a:gd name="connsiteY11" fmla="*/ 15103 h 23761"/>
                <a:gd name="connsiteX12" fmla="*/ 15570 w 21600"/>
                <a:gd name="connsiteY12" fmla="*/ 14051 h 23761"/>
                <a:gd name="connsiteX13" fmla="*/ 15301 w 21600"/>
                <a:gd name="connsiteY13" fmla="*/ 13330 h 23761"/>
                <a:gd name="connsiteX14" fmla="*/ 14580 w 21600"/>
                <a:gd name="connsiteY14" fmla="*/ 12825 h 23761"/>
                <a:gd name="connsiteX15" fmla="*/ 14580 w 21600"/>
                <a:gd name="connsiteY15" fmla="*/ 11668 h 23761"/>
                <a:gd name="connsiteX16" fmla="*/ 14109 w 21600"/>
                <a:gd name="connsiteY16" fmla="*/ 11489 h 23761"/>
                <a:gd name="connsiteX17" fmla="*/ 14293 w 21600"/>
                <a:gd name="connsiteY17" fmla="*/ 10511 h 23761"/>
                <a:gd name="connsiteX18" fmla="*/ 14125 w 21600"/>
                <a:gd name="connsiteY18" fmla="*/ 9969 h 23761"/>
                <a:gd name="connsiteX19" fmla="*/ 14025 w 21600"/>
                <a:gd name="connsiteY19" fmla="*/ 9285 h 23761"/>
                <a:gd name="connsiteX20" fmla="*/ 13723 w 21600"/>
                <a:gd name="connsiteY20" fmla="*/ 9032 h 23761"/>
                <a:gd name="connsiteX21" fmla="*/ 13723 w 21600"/>
                <a:gd name="connsiteY21" fmla="*/ 8059 h 23761"/>
                <a:gd name="connsiteX22" fmla="*/ 12866 w 21600"/>
                <a:gd name="connsiteY22" fmla="*/ 8022 h 23761"/>
                <a:gd name="connsiteX23" fmla="*/ 12463 w 21600"/>
                <a:gd name="connsiteY23" fmla="*/ 6144 h 23761"/>
                <a:gd name="connsiteX24" fmla="*/ 11726 w 21600"/>
                <a:gd name="connsiteY24" fmla="*/ 4652 h 23761"/>
                <a:gd name="connsiteX25" fmla="*/ 11908 w 21600"/>
                <a:gd name="connsiteY25" fmla="*/ 3747 h 23761"/>
                <a:gd name="connsiteX26" fmla="*/ 11908 w 21600"/>
                <a:gd name="connsiteY26" fmla="*/ 2783 h 23761"/>
                <a:gd name="connsiteX27" fmla="*/ 11563 w 21600"/>
                <a:gd name="connsiteY27" fmla="*/ 2783 h 23761"/>
                <a:gd name="connsiteX28" fmla="*/ 11235 w 21600"/>
                <a:gd name="connsiteY28" fmla="*/ 3003 h 23761"/>
                <a:gd name="connsiteX29" fmla="*/ 11170 w 21600"/>
                <a:gd name="connsiteY29" fmla="*/ 2457 h 23761"/>
                <a:gd name="connsiteX30" fmla="*/ 10547 w 21600"/>
                <a:gd name="connsiteY30" fmla="*/ 0 h 23761"/>
                <a:gd name="connsiteX31" fmla="*/ 10061 w 21600"/>
                <a:gd name="connsiteY31" fmla="*/ 1304 h 23761"/>
                <a:gd name="connsiteX32" fmla="*/ 9458 w 21600"/>
                <a:gd name="connsiteY32" fmla="*/ 1736 h 23761"/>
                <a:gd name="connsiteX33" fmla="*/ 8583 w 21600"/>
                <a:gd name="connsiteY33" fmla="*/ 3471 h 23761"/>
                <a:gd name="connsiteX34" fmla="*/ 6905 w 21600"/>
                <a:gd name="connsiteY34" fmla="*/ 6865 h 23761"/>
                <a:gd name="connsiteX35" fmla="*/ 5913 w 21600"/>
                <a:gd name="connsiteY35" fmla="*/ 9753 h 23761"/>
                <a:gd name="connsiteX36" fmla="*/ 5494 w 21600"/>
                <a:gd name="connsiteY36" fmla="*/ 9753 h 23761"/>
                <a:gd name="connsiteX37" fmla="*/ 4720 w 21600"/>
                <a:gd name="connsiteY37" fmla="*/ 10658 h 23761"/>
                <a:gd name="connsiteX38" fmla="*/ 4570 w 21600"/>
                <a:gd name="connsiteY38" fmla="*/ 12031 h 23761"/>
                <a:gd name="connsiteX39" fmla="*/ 2991 w 21600"/>
                <a:gd name="connsiteY39" fmla="*/ 12462 h 23761"/>
                <a:gd name="connsiteX40" fmla="*/ 2402 w 21600"/>
                <a:gd name="connsiteY40" fmla="*/ 15318 h 23761"/>
                <a:gd name="connsiteX41" fmla="*/ 1360 w 21600"/>
                <a:gd name="connsiteY41" fmla="*/ 16691 h 23761"/>
                <a:gd name="connsiteX42" fmla="*/ 1360 w 21600"/>
                <a:gd name="connsiteY42" fmla="*/ 18675 h 23761"/>
                <a:gd name="connsiteX43" fmla="*/ 455 w 21600"/>
                <a:gd name="connsiteY43" fmla="*/ 19759 h 23761"/>
                <a:gd name="connsiteX44" fmla="*/ 0 w 21600"/>
                <a:gd name="connsiteY44" fmla="*/ 21600 h 23761"/>
                <a:gd name="connsiteX45" fmla="*/ 7634 w 21600"/>
                <a:gd name="connsiteY45" fmla="*/ 23761 h 23761"/>
                <a:gd name="connsiteX46" fmla="*/ 11338 w 21600"/>
                <a:gd name="connsiteY46" fmla="*/ 21394 h 23761"/>
                <a:gd name="connsiteX47" fmla="*/ 19920 w 21600"/>
                <a:gd name="connsiteY47" fmla="*/ 21507 h 23761"/>
                <a:gd name="connsiteX48" fmla="*/ 21600 w 21600"/>
                <a:gd name="connsiteY48" fmla="*/ 21600 h 23761"/>
                <a:gd name="connsiteX49" fmla="*/ 21198 w 21600"/>
                <a:gd name="connsiteY49" fmla="*/ 19722 h 23761"/>
                <a:gd name="connsiteX0" fmla="*/ 21198 w 21600"/>
                <a:gd name="connsiteY0" fmla="*/ 19722 h 23761"/>
                <a:gd name="connsiteX1" fmla="*/ 20676 w 21600"/>
                <a:gd name="connsiteY1" fmla="*/ 19290 h 23761"/>
                <a:gd name="connsiteX2" fmla="*/ 20340 w 21600"/>
                <a:gd name="connsiteY2" fmla="*/ 18170 h 23761"/>
                <a:gd name="connsiteX3" fmla="*/ 20038 w 21600"/>
                <a:gd name="connsiteY3" fmla="*/ 18638 h 23761"/>
                <a:gd name="connsiteX4" fmla="*/ 19600 w 21600"/>
                <a:gd name="connsiteY4" fmla="*/ 18422 h 23761"/>
                <a:gd name="connsiteX5" fmla="*/ 18812 w 21600"/>
                <a:gd name="connsiteY5" fmla="*/ 17123 h 23761"/>
                <a:gd name="connsiteX6" fmla="*/ 18728 w 21600"/>
                <a:gd name="connsiteY6" fmla="*/ 16076 h 23761"/>
                <a:gd name="connsiteX7" fmla="*/ 17469 w 21600"/>
                <a:gd name="connsiteY7" fmla="*/ 16618 h 23761"/>
                <a:gd name="connsiteX8" fmla="*/ 17318 w 21600"/>
                <a:gd name="connsiteY8" fmla="*/ 15171 h 23761"/>
                <a:gd name="connsiteX9" fmla="*/ 17030 w 21600"/>
                <a:gd name="connsiteY9" fmla="*/ 15135 h 23761"/>
                <a:gd name="connsiteX10" fmla="*/ 16477 w 21600"/>
                <a:gd name="connsiteY10" fmla="*/ 15787 h 23761"/>
                <a:gd name="connsiteX11" fmla="*/ 15720 w 21600"/>
                <a:gd name="connsiteY11" fmla="*/ 15103 h 23761"/>
                <a:gd name="connsiteX12" fmla="*/ 15570 w 21600"/>
                <a:gd name="connsiteY12" fmla="*/ 14051 h 23761"/>
                <a:gd name="connsiteX13" fmla="*/ 15301 w 21600"/>
                <a:gd name="connsiteY13" fmla="*/ 13330 h 23761"/>
                <a:gd name="connsiteX14" fmla="*/ 14580 w 21600"/>
                <a:gd name="connsiteY14" fmla="*/ 12825 h 23761"/>
                <a:gd name="connsiteX15" fmla="*/ 14580 w 21600"/>
                <a:gd name="connsiteY15" fmla="*/ 11668 h 23761"/>
                <a:gd name="connsiteX16" fmla="*/ 14109 w 21600"/>
                <a:gd name="connsiteY16" fmla="*/ 11489 h 23761"/>
                <a:gd name="connsiteX17" fmla="*/ 14293 w 21600"/>
                <a:gd name="connsiteY17" fmla="*/ 10511 h 23761"/>
                <a:gd name="connsiteX18" fmla="*/ 14125 w 21600"/>
                <a:gd name="connsiteY18" fmla="*/ 9969 h 23761"/>
                <a:gd name="connsiteX19" fmla="*/ 14025 w 21600"/>
                <a:gd name="connsiteY19" fmla="*/ 9285 h 23761"/>
                <a:gd name="connsiteX20" fmla="*/ 13723 w 21600"/>
                <a:gd name="connsiteY20" fmla="*/ 9032 h 23761"/>
                <a:gd name="connsiteX21" fmla="*/ 13723 w 21600"/>
                <a:gd name="connsiteY21" fmla="*/ 8059 h 23761"/>
                <a:gd name="connsiteX22" fmla="*/ 12866 w 21600"/>
                <a:gd name="connsiteY22" fmla="*/ 8022 h 23761"/>
                <a:gd name="connsiteX23" fmla="*/ 12463 w 21600"/>
                <a:gd name="connsiteY23" fmla="*/ 6144 h 23761"/>
                <a:gd name="connsiteX24" fmla="*/ 11726 w 21600"/>
                <a:gd name="connsiteY24" fmla="*/ 4652 h 23761"/>
                <a:gd name="connsiteX25" fmla="*/ 11908 w 21600"/>
                <a:gd name="connsiteY25" fmla="*/ 3747 h 23761"/>
                <a:gd name="connsiteX26" fmla="*/ 11908 w 21600"/>
                <a:gd name="connsiteY26" fmla="*/ 2783 h 23761"/>
                <a:gd name="connsiteX27" fmla="*/ 11563 w 21600"/>
                <a:gd name="connsiteY27" fmla="*/ 2783 h 23761"/>
                <a:gd name="connsiteX28" fmla="*/ 11235 w 21600"/>
                <a:gd name="connsiteY28" fmla="*/ 3003 h 23761"/>
                <a:gd name="connsiteX29" fmla="*/ 11170 w 21600"/>
                <a:gd name="connsiteY29" fmla="*/ 2457 h 23761"/>
                <a:gd name="connsiteX30" fmla="*/ 10547 w 21600"/>
                <a:gd name="connsiteY30" fmla="*/ 0 h 23761"/>
                <a:gd name="connsiteX31" fmla="*/ 10061 w 21600"/>
                <a:gd name="connsiteY31" fmla="*/ 1304 h 23761"/>
                <a:gd name="connsiteX32" fmla="*/ 9458 w 21600"/>
                <a:gd name="connsiteY32" fmla="*/ 1736 h 23761"/>
                <a:gd name="connsiteX33" fmla="*/ 8583 w 21600"/>
                <a:gd name="connsiteY33" fmla="*/ 3471 h 23761"/>
                <a:gd name="connsiteX34" fmla="*/ 6905 w 21600"/>
                <a:gd name="connsiteY34" fmla="*/ 6865 h 23761"/>
                <a:gd name="connsiteX35" fmla="*/ 5913 w 21600"/>
                <a:gd name="connsiteY35" fmla="*/ 9753 h 23761"/>
                <a:gd name="connsiteX36" fmla="*/ 5494 w 21600"/>
                <a:gd name="connsiteY36" fmla="*/ 9753 h 23761"/>
                <a:gd name="connsiteX37" fmla="*/ 4720 w 21600"/>
                <a:gd name="connsiteY37" fmla="*/ 10658 h 23761"/>
                <a:gd name="connsiteX38" fmla="*/ 4570 w 21600"/>
                <a:gd name="connsiteY38" fmla="*/ 12031 h 23761"/>
                <a:gd name="connsiteX39" fmla="*/ 2991 w 21600"/>
                <a:gd name="connsiteY39" fmla="*/ 12462 h 23761"/>
                <a:gd name="connsiteX40" fmla="*/ 2402 w 21600"/>
                <a:gd name="connsiteY40" fmla="*/ 15318 h 23761"/>
                <a:gd name="connsiteX41" fmla="*/ 1360 w 21600"/>
                <a:gd name="connsiteY41" fmla="*/ 16691 h 23761"/>
                <a:gd name="connsiteX42" fmla="*/ 1360 w 21600"/>
                <a:gd name="connsiteY42" fmla="*/ 18675 h 23761"/>
                <a:gd name="connsiteX43" fmla="*/ 455 w 21600"/>
                <a:gd name="connsiteY43" fmla="*/ 19759 h 23761"/>
                <a:gd name="connsiteX44" fmla="*/ 0 w 21600"/>
                <a:gd name="connsiteY44" fmla="*/ 21600 h 23761"/>
                <a:gd name="connsiteX45" fmla="*/ 7634 w 21600"/>
                <a:gd name="connsiteY45" fmla="*/ 23761 h 23761"/>
                <a:gd name="connsiteX46" fmla="*/ 11338 w 21600"/>
                <a:gd name="connsiteY46" fmla="*/ 21394 h 23761"/>
                <a:gd name="connsiteX47" fmla="*/ 18274 w 21600"/>
                <a:gd name="connsiteY47" fmla="*/ 23423 h 23761"/>
                <a:gd name="connsiteX48" fmla="*/ 21600 w 21600"/>
                <a:gd name="connsiteY48" fmla="*/ 21600 h 23761"/>
                <a:gd name="connsiteX49" fmla="*/ 21198 w 21600"/>
                <a:gd name="connsiteY49" fmla="*/ 19722 h 23761"/>
                <a:gd name="connsiteX0" fmla="*/ 21198 w 21600"/>
                <a:gd name="connsiteY0" fmla="*/ 19722 h 23761"/>
                <a:gd name="connsiteX1" fmla="*/ 20676 w 21600"/>
                <a:gd name="connsiteY1" fmla="*/ 19290 h 23761"/>
                <a:gd name="connsiteX2" fmla="*/ 20340 w 21600"/>
                <a:gd name="connsiteY2" fmla="*/ 18170 h 23761"/>
                <a:gd name="connsiteX3" fmla="*/ 20038 w 21600"/>
                <a:gd name="connsiteY3" fmla="*/ 18638 h 23761"/>
                <a:gd name="connsiteX4" fmla="*/ 19600 w 21600"/>
                <a:gd name="connsiteY4" fmla="*/ 18422 h 23761"/>
                <a:gd name="connsiteX5" fmla="*/ 18812 w 21600"/>
                <a:gd name="connsiteY5" fmla="*/ 17123 h 23761"/>
                <a:gd name="connsiteX6" fmla="*/ 18728 w 21600"/>
                <a:gd name="connsiteY6" fmla="*/ 16076 h 23761"/>
                <a:gd name="connsiteX7" fmla="*/ 17469 w 21600"/>
                <a:gd name="connsiteY7" fmla="*/ 16618 h 23761"/>
                <a:gd name="connsiteX8" fmla="*/ 17318 w 21600"/>
                <a:gd name="connsiteY8" fmla="*/ 15171 h 23761"/>
                <a:gd name="connsiteX9" fmla="*/ 17030 w 21600"/>
                <a:gd name="connsiteY9" fmla="*/ 15135 h 23761"/>
                <a:gd name="connsiteX10" fmla="*/ 16477 w 21600"/>
                <a:gd name="connsiteY10" fmla="*/ 15787 h 23761"/>
                <a:gd name="connsiteX11" fmla="*/ 15720 w 21600"/>
                <a:gd name="connsiteY11" fmla="*/ 15103 h 23761"/>
                <a:gd name="connsiteX12" fmla="*/ 15570 w 21600"/>
                <a:gd name="connsiteY12" fmla="*/ 14051 h 23761"/>
                <a:gd name="connsiteX13" fmla="*/ 15301 w 21600"/>
                <a:gd name="connsiteY13" fmla="*/ 13330 h 23761"/>
                <a:gd name="connsiteX14" fmla="*/ 14580 w 21600"/>
                <a:gd name="connsiteY14" fmla="*/ 12825 h 23761"/>
                <a:gd name="connsiteX15" fmla="*/ 14580 w 21600"/>
                <a:gd name="connsiteY15" fmla="*/ 11668 h 23761"/>
                <a:gd name="connsiteX16" fmla="*/ 14109 w 21600"/>
                <a:gd name="connsiteY16" fmla="*/ 11489 h 23761"/>
                <a:gd name="connsiteX17" fmla="*/ 14293 w 21600"/>
                <a:gd name="connsiteY17" fmla="*/ 10511 h 23761"/>
                <a:gd name="connsiteX18" fmla="*/ 14125 w 21600"/>
                <a:gd name="connsiteY18" fmla="*/ 9969 h 23761"/>
                <a:gd name="connsiteX19" fmla="*/ 14025 w 21600"/>
                <a:gd name="connsiteY19" fmla="*/ 9285 h 23761"/>
                <a:gd name="connsiteX20" fmla="*/ 13723 w 21600"/>
                <a:gd name="connsiteY20" fmla="*/ 9032 h 23761"/>
                <a:gd name="connsiteX21" fmla="*/ 13723 w 21600"/>
                <a:gd name="connsiteY21" fmla="*/ 8059 h 23761"/>
                <a:gd name="connsiteX22" fmla="*/ 12866 w 21600"/>
                <a:gd name="connsiteY22" fmla="*/ 8022 h 23761"/>
                <a:gd name="connsiteX23" fmla="*/ 12463 w 21600"/>
                <a:gd name="connsiteY23" fmla="*/ 6144 h 23761"/>
                <a:gd name="connsiteX24" fmla="*/ 11726 w 21600"/>
                <a:gd name="connsiteY24" fmla="*/ 4652 h 23761"/>
                <a:gd name="connsiteX25" fmla="*/ 11908 w 21600"/>
                <a:gd name="connsiteY25" fmla="*/ 3747 h 23761"/>
                <a:gd name="connsiteX26" fmla="*/ 11908 w 21600"/>
                <a:gd name="connsiteY26" fmla="*/ 2783 h 23761"/>
                <a:gd name="connsiteX27" fmla="*/ 11563 w 21600"/>
                <a:gd name="connsiteY27" fmla="*/ 2783 h 23761"/>
                <a:gd name="connsiteX28" fmla="*/ 11235 w 21600"/>
                <a:gd name="connsiteY28" fmla="*/ 3003 h 23761"/>
                <a:gd name="connsiteX29" fmla="*/ 11170 w 21600"/>
                <a:gd name="connsiteY29" fmla="*/ 2457 h 23761"/>
                <a:gd name="connsiteX30" fmla="*/ 10547 w 21600"/>
                <a:gd name="connsiteY30" fmla="*/ 0 h 23761"/>
                <a:gd name="connsiteX31" fmla="*/ 10061 w 21600"/>
                <a:gd name="connsiteY31" fmla="*/ 1304 h 23761"/>
                <a:gd name="connsiteX32" fmla="*/ 9458 w 21600"/>
                <a:gd name="connsiteY32" fmla="*/ 1736 h 23761"/>
                <a:gd name="connsiteX33" fmla="*/ 8583 w 21600"/>
                <a:gd name="connsiteY33" fmla="*/ 3471 h 23761"/>
                <a:gd name="connsiteX34" fmla="*/ 6905 w 21600"/>
                <a:gd name="connsiteY34" fmla="*/ 6865 h 23761"/>
                <a:gd name="connsiteX35" fmla="*/ 5913 w 21600"/>
                <a:gd name="connsiteY35" fmla="*/ 9753 h 23761"/>
                <a:gd name="connsiteX36" fmla="*/ 5494 w 21600"/>
                <a:gd name="connsiteY36" fmla="*/ 9753 h 23761"/>
                <a:gd name="connsiteX37" fmla="*/ 4720 w 21600"/>
                <a:gd name="connsiteY37" fmla="*/ 10658 h 23761"/>
                <a:gd name="connsiteX38" fmla="*/ 4570 w 21600"/>
                <a:gd name="connsiteY38" fmla="*/ 12031 h 23761"/>
                <a:gd name="connsiteX39" fmla="*/ 2991 w 21600"/>
                <a:gd name="connsiteY39" fmla="*/ 12462 h 23761"/>
                <a:gd name="connsiteX40" fmla="*/ 2402 w 21600"/>
                <a:gd name="connsiteY40" fmla="*/ 15318 h 23761"/>
                <a:gd name="connsiteX41" fmla="*/ 1360 w 21600"/>
                <a:gd name="connsiteY41" fmla="*/ 16691 h 23761"/>
                <a:gd name="connsiteX42" fmla="*/ 1360 w 21600"/>
                <a:gd name="connsiteY42" fmla="*/ 18675 h 23761"/>
                <a:gd name="connsiteX43" fmla="*/ 455 w 21600"/>
                <a:gd name="connsiteY43" fmla="*/ 19759 h 23761"/>
                <a:gd name="connsiteX44" fmla="*/ 0 w 21600"/>
                <a:gd name="connsiteY44" fmla="*/ 21600 h 23761"/>
                <a:gd name="connsiteX45" fmla="*/ 7634 w 21600"/>
                <a:gd name="connsiteY45" fmla="*/ 23761 h 23761"/>
                <a:gd name="connsiteX46" fmla="*/ 11338 w 21600"/>
                <a:gd name="connsiteY46" fmla="*/ 21394 h 23761"/>
                <a:gd name="connsiteX47" fmla="*/ 18274 w 21600"/>
                <a:gd name="connsiteY47" fmla="*/ 23423 h 23761"/>
                <a:gd name="connsiteX48" fmla="*/ 21600 w 21600"/>
                <a:gd name="connsiteY48" fmla="*/ 21600 h 23761"/>
                <a:gd name="connsiteX49" fmla="*/ 21198 w 21600"/>
                <a:gd name="connsiteY49" fmla="*/ 19722 h 23761"/>
                <a:gd name="connsiteX0" fmla="*/ 21198 w 21600"/>
                <a:gd name="connsiteY0" fmla="*/ 19722 h 23761"/>
                <a:gd name="connsiteX1" fmla="*/ 20676 w 21600"/>
                <a:gd name="connsiteY1" fmla="*/ 19290 h 23761"/>
                <a:gd name="connsiteX2" fmla="*/ 20340 w 21600"/>
                <a:gd name="connsiteY2" fmla="*/ 18170 h 23761"/>
                <a:gd name="connsiteX3" fmla="*/ 20038 w 21600"/>
                <a:gd name="connsiteY3" fmla="*/ 18638 h 23761"/>
                <a:gd name="connsiteX4" fmla="*/ 19600 w 21600"/>
                <a:gd name="connsiteY4" fmla="*/ 18422 h 23761"/>
                <a:gd name="connsiteX5" fmla="*/ 18812 w 21600"/>
                <a:gd name="connsiteY5" fmla="*/ 17123 h 23761"/>
                <a:gd name="connsiteX6" fmla="*/ 18728 w 21600"/>
                <a:gd name="connsiteY6" fmla="*/ 16076 h 23761"/>
                <a:gd name="connsiteX7" fmla="*/ 17469 w 21600"/>
                <a:gd name="connsiteY7" fmla="*/ 16618 h 23761"/>
                <a:gd name="connsiteX8" fmla="*/ 17318 w 21600"/>
                <a:gd name="connsiteY8" fmla="*/ 15171 h 23761"/>
                <a:gd name="connsiteX9" fmla="*/ 17030 w 21600"/>
                <a:gd name="connsiteY9" fmla="*/ 15135 h 23761"/>
                <a:gd name="connsiteX10" fmla="*/ 16477 w 21600"/>
                <a:gd name="connsiteY10" fmla="*/ 15787 h 23761"/>
                <a:gd name="connsiteX11" fmla="*/ 15720 w 21600"/>
                <a:gd name="connsiteY11" fmla="*/ 15103 h 23761"/>
                <a:gd name="connsiteX12" fmla="*/ 15570 w 21600"/>
                <a:gd name="connsiteY12" fmla="*/ 14051 h 23761"/>
                <a:gd name="connsiteX13" fmla="*/ 15301 w 21600"/>
                <a:gd name="connsiteY13" fmla="*/ 13330 h 23761"/>
                <a:gd name="connsiteX14" fmla="*/ 14580 w 21600"/>
                <a:gd name="connsiteY14" fmla="*/ 12825 h 23761"/>
                <a:gd name="connsiteX15" fmla="*/ 14580 w 21600"/>
                <a:gd name="connsiteY15" fmla="*/ 11668 h 23761"/>
                <a:gd name="connsiteX16" fmla="*/ 14109 w 21600"/>
                <a:gd name="connsiteY16" fmla="*/ 11489 h 23761"/>
                <a:gd name="connsiteX17" fmla="*/ 14293 w 21600"/>
                <a:gd name="connsiteY17" fmla="*/ 10511 h 23761"/>
                <a:gd name="connsiteX18" fmla="*/ 14125 w 21600"/>
                <a:gd name="connsiteY18" fmla="*/ 9969 h 23761"/>
                <a:gd name="connsiteX19" fmla="*/ 14025 w 21600"/>
                <a:gd name="connsiteY19" fmla="*/ 9285 h 23761"/>
                <a:gd name="connsiteX20" fmla="*/ 13723 w 21600"/>
                <a:gd name="connsiteY20" fmla="*/ 9032 h 23761"/>
                <a:gd name="connsiteX21" fmla="*/ 13723 w 21600"/>
                <a:gd name="connsiteY21" fmla="*/ 8059 h 23761"/>
                <a:gd name="connsiteX22" fmla="*/ 12866 w 21600"/>
                <a:gd name="connsiteY22" fmla="*/ 8022 h 23761"/>
                <a:gd name="connsiteX23" fmla="*/ 12463 w 21600"/>
                <a:gd name="connsiteY23" fmla="*/ 6144 h 23761"/>
                <a:gd name="connsiteX24" fmla="*/ 11726 w 21600"/>
                <a:gd name="connsiteY24" fmla="*/ 4652 h 23761"/>
                <a:gd name="connsiteX25" fmla="*/ 11908 w 21600"/>
                <a:gd name="connsiteY25" fmla="*/ 3747 h 23761"/>
                <a:gd name="connsiteX26" fmla="*/ 11908 w 21600"/>
                <a:gd name="connsiteY26" fmla="*/ 2783 h 23761"/>
                <a:gd name="connsiteX27" fmla="*/ 11563 w 21600"/>
                <a:gd name="connsiteY27" fmla="*/ 2783 h 23761"/>
                <a:gd name="connsiteX28" fmla="*/ 11235 w 21600"/>
                <a:gd name="connsiteY28" fmla="*/ 3003 h 23761"/>
                <a:gd name="connsiteX29" fmla="*/ 11170 w 21600"/>
                <a:gd name="connsiteY29" fmla="*/ 2457 h 23761"/>
                <a:gd name="connsiteX30" fmla="*/ 10547 w 21600"/>
                <a:gd name="connsiteY30" fmla="*/ 0 h 23761"/>
                <a:gd name="connsiteX31" fmla="*/ 10061 w 21600"/>
                <a:gd name="connsiteY31" fmla="*/ 1304 h 23761"/>
                <a:gd name="connsiteX32" fmla="*/ 9458 w 21600"/>
                <a:gd name="connsiteY32" fmla="*/ 1736 h 23761"/>
                <a:gd name="connsiteX33" fmla="*/ 8583 w 21600"/>
                <a:gd name="connsiteY33" fmla="*/ 3471 h 23761"/>
                <a:gd name="connsiteX34" fmla="*/ 6905 w 21600"/>
                <a:gd name="connsiteY34" fmla="*/ 6865 h 23761"/>
                <a:gd name="connsiteX35" fmla="*/ 5913 w 21600"/>
                <a:gd name="connsiteY35" fmla="*/ 9753 h 23761"/>
                <a:gd name="connsiteX36" fmla="*/ 5494 w 21600"/>
                <a:gd name="connsiteY36" fmla="*/ 9753 h 23761"/>
                <a:gd name="connsiteX37" fmla="*/ 4720 w 21600"/>
                <a:gd name="connsiteY37" fmla="*/ 10658 h 23761"/>
                <a:gd name="connsiteX38" fmla="*/ 4570 w 21600"/>
                <a:gd name="connsiteY38" fmla="*/ 12031 h 23761"/>
                <a:gd name="connsiteX39" fmla="*/ 2991 w 21600"/>
                <a:gd name="connsiteY39" fmla="*/ 12462 h 23761"/>
                <a:gd name="connsiteX40" fmla="*/ 2402 w 21600"/>
                <a:gd name="connsiteY40" fmla="*/ 15318 h 23761"/>
                <a:gd name="connsiteX41" fmla="*/ 1360 w 21600"/>
                <a:gd name="connsiteY41" fmla="*/ 16691 h 23761"/>
                <a:gd name="connsiteX42" fmla="*/ 1360 w 21600"/>
                <a:gd name="connsiteY42" fmla="*/ 18675 h 23761"/>
                <a:gd name="connsiteX43" fmla="*/ 455 w 21600"/>
                <a:gd name="connsiteY43" fmla="*/ 19759 h 23761"/>
                <a:gd name="connsiteX44" fmla="*/ 0 w 21600"/>
                <a:gd name="connsiteY44" fmla="*/ 21600 h 23761"/>
                <a:gd name="connsiteX45" fmla="*/ 7634 w 21600"/>
                <a:gd name="connsiteY45" fmla="*/ 23761 h 23761"/>
                <a:gd name="connsiteX46" fmla="*/ 11514 w 21600"/>
                <a:gd name="connsiteY46" fmla="*/ 21732 h 23761"/>
                <a:gd name="connsiteX47" fmla="*/ 18274 w 21600"/>
                <a:gd name="connsiteY47" fmla="*/ 23423 h 23761"/>
                <a:gd name="connsiteX48" fmla="*/ 21600 w 21600"/>
                <a:gd name="connsiteY48" fmla="*/ 21600 h 23761"/>
                <a:gd name="connsiteX49" fmla="*/ 21198 w 21600"/>
                <a:gd name="connsiteY49" fmla="*/ 19722 h 23761"/>
                <a:gd name="connsiteX0" fmla="*/ 21125 w 21527"/>
                <a:gd name="connsiteY0" fmla="*/ 19722 h 23761"/>
                <a:gd name="connsiteX1" fmla="*/ 20603 w 21527"/>
                <a:gd name="connsiteY1" fmla="*/ 19290 h 23761"/>
                <a:gd name="connsiteX2" fmla="*/ 20267 w 21527"/>
                <a:gd name="connsiteY2" fmla="*/ 18170 h 23761"/>
                <a:gd name="connsiteX3" fmla="*/ 19965 w 21527"/>
                <a:gd name="connsiteY3" fmla="*/ 18638 h 23761"/>
                <a:gd name="connsiteX4" fmla="*/ 19527 w 21527"/>
                <a:gd name="connsiteY4" fmla="*/ 18422 h 23761"/>
                <a:gd name="connsiteX5" fmla="*/ 18739 w 21527"/>
                <a:gd name="connsiteY5" fmla="*/ 17123 h 23761"/>
                <a:gd name="connsiteX6" fmla="*/ 18655 w 21527"/>
                <a:gd name="connsiteY6" fmla="*/ 16076 h 23761"/>
                <a:gd name="connsiteX7" fmla="*/ 17396 w 21527"/>
                <a:gd name="connsiteY7" fmla="*/ 16618 h 23761"/>
                <a:gd name="connsiteX8" fmla="*/ 17245 w 21527"/>
                <a:gd name="connsiteY8" fmla="*/ 15171 h 23761"/>
                <a:gd name="connsiteX9" fmla="*/ 16957 w 21527"/>
                <a:gd name="connsiteY9" fmla="*/ 15135 h 23761"/>
                <a:gd name="connsiteX10" fmla="*/ 16404 w 21527"/>
                <a:gd name="connsiteY10" fmla="*/ 15787 h 23761"/>
                <a:gd name="connsiteX11" fmla="*/ 15647 w 21527"/>
                <a:gd name="connsiteY11" fmla="*/ 15103 h 23761"/>
                <a:gd name="connsiteX12" fmla="*/ 15497 w 21527"/>
                <a:gd name="connsiteY12" fmla="*/ 14051 h 23761"/>
                <a:gd name="connsiteX13" fmla="*/ 15228 w 21527"/>
                <a:gd name="connsiteY13" fmla="*/ 13330 h 23761"/>
                <a:gd name="connsiteX14" fmla="*/ 14507 w 21527"/>
                <a:gd name="connsiteY14" fmla="*/ 12825 h 23761"/>
                <a:gd name="connsiteX15" fmla="*/ 14507 w 21527"/>
                <a:gd name="connsiteY15" fmla="*/ 11668 h 23761"/>
                <a:gd name="connsiteX16" fmla="*/ 14036 w 21527"/>
                <a:gd name="connsiteY16" fmla="*/ 11489 h 23761"/>
                <a:gd name="connsiteX17" fmla="*/ 14220 w 21527"/>
                <a:gd name="connsiteY17" fmla="*/ 10511 h 23761"/>
                <a:gd name="connsiteX18" fmla="*/ 14052 w 21527"/>
                <a:gd name="connsiteY18" fmla="*/ 9969 h 23761"/>
                <a:gd name="connsiteX19" fmla="*/ 13952 w 21527"/>
                <a:gd name="connsiteY19" fmla="*/ 9285 h 23761"/>
                <a:gd name="connsiteX20" fmla="*/ 13650 w 21527"/>
                <a:gd name="connsiteY20" fmla="*/ 9032 h 23761"/>
                <a:gd name="connsiteX21" fmla="*/ 13650 w 21527"/>
                <a:gd name="connsiteY21" fmla="*/ 8059 h 23761"/>
                <a:gd name="connsiteX22" fmla="*/ 12793 w 21527"/>
                <a:gd name="connsiteY22" fmla="*/ 8022 h 23761"/>
                <a:gd name="connsiteX23" fmla="*/ 12390 w 21527"/>
                <a:gd name="connsiteY23" fmla="*/ 6144 h 23761"/>
                <a:gd name="connsiteX24" fmla="*/ 11653 w 21527"/>
                <a:gd name="connsiteY24" fmla="*/ 4652 h 23761"/>
                <a:gd name="connsiteX25" fmla="*/ 11835 w 21527"/>
                <a:gd name="connsiteY25" fmla="*/ 3747 h 23761"/>
                <a:gd name="connsiteX26" fmla="*/ 11835 w 21527"/>
                <a:gd name="connsiteY26" fmla="*/ 2783 h 23761"/>
                <a:gd name="connsiteX27" fmla="*/ 11490 w 21527"/>
                <a:gd name="connsiteY27" fmla="*/ 2783 h 23761"/>
                <a:gd name="connsiteX28" fmla="*/ 11162 w 21527"/>
                <a:gd name="connsiteY28" fmla="*/ 3003 h 23761"/>
                <a:gd name="connsiteX29" fmla="*/ 11097 w 21527"/>
                <a:gd name="connsiteY29" fmla="*/ 2457 h 23761"/>
                <a:gd name="connsiteX30" fmla="*/ 10474 w 21527"/>
                <a:gd name="connsiteY30" fmla="*/ 0 h 23761"/>
                <a:gd name="connsiteX31" fmla="*/ 9988 w 21527"/>
                <a:gd name="connsiteY31" fmla="*/ 1304 h 23761"/>
                <a:gd name="connsiteX32" fmla="*/ 9385 w 21527"/>
                <a:gd name="connsiteY32" fmla="*/ 1736 h 23761"/>
                <a:gd name="connsiteX33" fmla="*/ 8510 w 21527"/>
                <a:gd name="connsiteY33" fmla="*/ 3471 h 23761"/>
                <a:gd name="connsiteX34" fmla="*/ 6832 w 21527"/>
                <a:gd name="connsiteY34" fmla="*/ 6865 h 23761"/>
                <a:gd name="connsiteX35" fmla="*/ 5840 w 21527"/>
                <a:gd name="connsiteY35" fmla="*/ 9753 h 23761"/>
                <a:gd name="connsiteX36" fmla="*/ 5421 w 21527"/>
                <a:gd name="connsiteY36" fmla="*/ 9753 h 23761"/>
                <a:gd name="connsiteX37" fmla="*/ 4647 w 21527"/>
                <a:gd name="connsiteY37" fmla="*/ 10658 h 23761"/>
                <a:gd name="connsiteX38" fmla="*/ 4497 w 21527"/>
                <a:gd name="connsiteY38" fmla="*/ 12031 h 23761"/>
                <a:gd name="connsiteX39" fmla="*/ 2918 w 21527"/>
                <a:gd name="connsiteY39" fmla="*/ 12462 h 23761"/>
                <a:gd name="connsiteX40" fmla="*/ 2329 w 21527"/>
                <a:gd name="connsiteY40" fmla="*/ 15318 h 23761"/>
                <a:gd name="connsiteX41" fmla="*/ 1287 w 21527"/>
                <a:gd name="connsiteY41" fmla="*/ 16691 h 23761"/>
                <a:gd name="connsiteX42" fmla="*/ 1287 w 21527"/>
                <a:gd name="connsiteY42" fmla="*/ 18675 h 23761"/>
                <a:gd name="connsiteX43" fmla="*/ 382 w 21527"/>
                <a:gd name="connsiteY43" fmla="*/ 19759 h 23761"/>
                <a:gd name="connsiteX44" fmla="*/ 0 w 21527"/>
                <a:gd name="connsiteY44" fmla="*/ 21882 h 23761"/>
                <a:gd name="connsiteX45" fmla="*/ 7561 w 21527"/>
                <a:gd name="connsiteY45" fmla="*/ 23761 h 23761"/>
                <a:gd name="connsiteX46" fmla="*/ 11441 w 21527"/>
                <a:gd name="connsiteY46" fmla="*/ 21732 h 23761"/>
                <a:gd name="connsiteX47" fmla="*/ 18201 w 21527"/>
                <a:gd name="connsiteY47" fmla="*/ 23423 h 23761"/>
                <a:gd name="connsiteX48" fmla="*/ 21527 w 21527"/>
                <a:gd name="connsiteY48" fmla="*/ 21600 h 23761"/>
                <a:gd name="connsiteX49" fmla="*/ 21125 w 21527"/>
                <a:gd name="connsiteY49" fmla="*/ 19722 h 23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21527" h="23761" extrusionOk="0">
                  <a:moveTo>
                    <a:pt x="21125" y="19722"/>
                  </a:moveTo>
                  <a:lnTo>
                    <a:pt x="20603" y="19290"/>
                  </a:lnTo>
                  <a:lnTo>
                    <a:pt x="20267" y="18170"/>
                  </a:lnTo>
                  <a:lnTo>
                    <a:pt x="19965" y="18638"/>
                  </a:lnTo>
                  <a:lnTo>
                    <a:pt x="19527" y="18422"/>
                  </a:lnTo>
                  <a:lnTo>
                    <a:pt x="18739" y="17123"/>
                  </a:lnTo>
                  <a:lnTo>
                    <a:pt x="18655" y="16076"/>
                  </a:lnTo>
                  <a:lnTo>
                    <a:pt x="17396" y="16618"/>
                  </a:lnTo>
                  <a:cubicBezTo>
                    <a:pt x="17346" y="16136"/>
                    <a:pt x="17295" y="15653"/>
                    <a:pt x="17245" y="15171"/>
                  </a:cubicBezTo>
                  <a:lnTo>
                    <a:pt x="16957" y="15135"/>
                  </a:lnTo>
                  <a:lnTo>
                    <a:pt x="16404" y="15787"/>
                  </a:lnTo>
                  <a:lnTo>
                    <a:pt x="15647" y="15103"/>
                  </a:lnTo>
                  <a:lnTo>
                    <a:pt x="15497" y="14051"/>
                  </a:lnTo>
                  <a:cubicBezTo>
                    <a:pt x="15407" y="13811"/>
                    <a:pt x="15318" y="13570"/>
                    <a:pt x="15228" y="13330"/>
                  </a:cubicBezTo>
                  <a:lnTo>
                    <a:pt x="14507" y="12825"/>
                  </a:lnTo>
                  <a:lnTo>
                    <a:pt x="14507" y="11668"/>
                  </a:lnTo>
                  <a:lnTo>
                    <a:pt x="14036" y="11489"/>
                  </a:lnTo>
                  <a:cubicBezTo>
                    <a:pt x="14097" y="11163"/>
                    <a:pt x="14159" y="10837"/>
                    <a:pt x="14220" y="10511"/>
                  </a:cubicBezTo>
                  <a:lnTo>
                    <a:pt x="14052" y="9969"/>
                  </a:lnTo>
                  <a:cubicBezTo>
                    <a:pt x="14019" y="9741"/>
                    <a:pt x="13985" y="9513"/>
                    <a:pt x="13952" y="9285"/>
                  </a:cubicBezTo>
                  <a:lnTo>
                    <a:pt x="13650" y="9032"/>
                  </a:lnTo>
                  <a:lnTo>
                    <a:pt x="13650" y="8059"/>
                  </a:lnTo>
                  <a:lnTo>
                    <a:pt x="12793" y="8022"/>
                  </a:lnTo>
                  <a:cubicBezTo>
                    <a:pt x="12659" y="7396"/>
                    <a:pt x="12524" y="6770"/>
                    <a:pt x="12390" y="6144"/>
                  </a:cubicBezTo>
                  <a:lnTo>
                    <a:pt x="11653" y="4652"/>
                  </a:lnTo>
                  <a:cubicBezTo>
                    <a:pt x="11714" y="4350"/>
                    <a:pt x="11774" y="4049"/>
                    <a:pt x="11835" y="3747"/>
                  </a:cubicBezTo>
                  <a:lnTo>
                    <a:pt x="11835" y="2783"/>
                  </a:lnTo>
                  <a:lnTo>
                    <a:pt x="11490" y="2783"/>
                  </a:lnTo>
                  <a:lnTo>
                    <a:pt x="11162" y="3003"/>
                  </a:lnTo>
                  <a:cubicBezTo>
                    <a:pt x="11140" y="2821"/>
                    <a:pt x="11119" y="2639"/>
                    <a:pt x="11097" y="2457"/>
                  </a:cubicBezTo>
                  <a:lnTo>
                    <a:pt x="10474" y="0"/>
                  </a:lnTo>
                  <a:lnTo>
                    <a:pt x="9988" y="1304"/>
                  </a:lnTo>
                  <a:lnTo>
                    <a:pt x="9385" y="1736"/>
                  </a:lnTo>
                  <a:lnTo>
                    <a:pt x="8510" y="3471"/>
                  </a:lnTo>
                  <a:lnTo>
                    <a:pt x="6832" y="6865"/>
                  </a:lnTo>
                  <a:lnTo>
                    <a:pt x="5840" y="9753"/>
                  </a:lnTo>
                  <a:lnTo>
                    <a:pt x="5421" y="9753"/>
                  </a:lnTo>
                  <a:lnTo>
                    <a:pt x="4647" y="10658"/>
                  </a:lnTo>
                  <a:lnTo>
                    <a:pt x="4497" y="12031"/>
                  </a:lnTo>
                  <a:lnTo>
                    <a:pt x="2918" y="12462"/>
                  </a:lnTo>
                  <a:lnTo>
                    <a:pt x="2329" y="15318"/>
                  </a:lnTo>
                  <a:lnTo>
                    <a:pt x="1287" y="16691"/>
                  </a:lnTo>
                  <a:lnTo>
                    <a:pt x="1287" y="18675"/>
                  </a:lnTo>
                  <a:lnTo>
                    <a:pt x="382" y="19759"/>
                  </a:lnTo>
                  <a:cubicBezTo>
                    <a:pt x="255" y="20467"/>
                    <a:pt x="127" y="21174"/>
                    <a:pt x="0" y="21882"/>
                  </a:cubicBezTo>
                  <a:lnTo>
                    <a:pt x="7561" y="23761"/>
                  </a:lnTo>
                  <a:lnTo>
                    <a:pt x="11441" y="21732"/>
                  </a:lnTo>
                  <a:cubicBezTo>
                    <a:pt x="13753" y="22408"/>
                    <a:pt x="15536" y="24099"/>
                    <a:pt x="18201" y="23423"/>
                  </a:cubicBezTo>
                  <a:lnTo>
                    <a:pt x="21527" y="21600"/>
                  </a:lnTo>
                  <a:lnTo>
                    <a:pt x="21125" y="19722"/>
                  </a:lnTo>
                  <a:close/>
                </a:path>
              </a:pathLst>
            </a:custGeom>
            <a:solidFill>
              <a:srgbClr val="FFFFFF"/>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dirty="0">
                <a:solidFill>
                  <a:schemeClr val="bg1"/>
                </a:solidFill>
              </a:endParaRPr>
            </a:p>
          </p:txBody>
        </p:sp>
        <p:sp>
          <p:nvSpPr>
            <p:cNvPr id="14" name="Shape">
              <a:extLst>
                <a:ext uri="{FF2B5EF4-FFF2-40B4-BE49-F238E27FC236}">
                  <a16:creationId xmlns:a16="http://schemas.microsoft.com/office/drawing/2014/main" id="{D712966F-F262-4ACC-8455-984395925E0F}"/>
                </a:ext>
              </a:extLst>
            </p:cNvPr>
            <p:cNvSpPr/>
            <p:nvPr/>
          </p:nvSpPr>
          <p:spPr>
            <a:xfrm>
              <a:off x="5924820" y="1825918"/>
              <a:ext cx="118905" cy="162987"/>
            </a:xfrm>
            <a:custGeom>
              <a:avLst/>
              <a:gdLst/>
              <a:ahLst/>
              <a:cxnLst>
                <a:cxn ang="0">
                  <a:pos x="wd2" y="hd2"/>
                </a:cxn>
                <a:cxn ang="5400000">
                  <a:pos x="wd2" y="hd2"/>
                </a:cxn>
                <a:cxn ang="10800000">
                  <a:pos x="wd2" y="hd2"/>
                </a:cxn>
                <a:cxn ang="16200000">
                  <a:pos x="wd2" y="hd2"/>
                </a:cxn>
              </a:cxnLst>
              <a:rect l="0" t="0" r="r" b="b"/>
              <a:pathLst>
                <a:path w="21600" h="21600" extrusionOk="0">
                  <a:moveTo>
                    <a:pt x="0" y="3456"/>
                  </a:moveTo>
                  <a:lnTo>
                    <a:pt x="13479" y="0"/>
                  </a:lnTo>
                  <a:lnTo>
                    <a:pt x="21600" y="0"/>
                  </a:lnTo>
                  <a:lnTo>
                    <a:pt x="21600" y="8640"/>
                  </a:lnTo>
                  <a:lnTo>
                    <a:pt x="14720" y="21600"/>
                  </a:lnTo>
                  <a:close/>
                </a:path>
              </a:pathLst>
            </a:custGeom>
            <a:solidFill>
              <a:srgbClr val="ADDFF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bg1"/>
                </a:solidFill>
              </a:endParaRPr>
            </a:p>
          </p:txBody>
        </p:sp>
        <p:sp>
          <p:nvSpPr>
            <p:cNvPr id="15" name="Shape">
              <a:extLst>
                <a:ext uri="{FF2B5EF4-FFF2-40B4-BE49-F238E27FC236}">
                  <a16:creationId xmlns:a16="http://schemas.microsoft.com/office/drawing/2014/main" id="{21F91AD2-30E6-4D2C-A006-42C8EA73F6E0}"/>
                </a:ext>
              </a:extLst>
            </p:cNvPr>
            <p:cNvSpPr/>
            <p:nvPr/>
          </p:nvSpPr>
          <p:spPr>
            <a:xfrm>
              <a:off x="4807195" y="2633094"/>
              <a:ext cx="342739" cy="319144"/>
            </a:xfrm>
            <a:custGeom>
              <a:avLst/>
              <a:gdLst/>
              <a:ahLst/>
              <a:cxnLst>
                <a:cxn ang="0">
                  <a:pos x="wd2" y="hd2"/>
                </a:cxn>
                <a:cxn ang="5400000">
                  <a:pos x="wd2" y="hd2"/>
                </a:cxn>
                <a:cxn ang="10800000">
                  <a:pos x="wd2" y="hd2"/>
                </a:cxn>
                <a:cxn ang="16200000">
                  <a:pos x="wd2" y="hd2"/>
                </a:cxn>
              </a:cxnLst>
              <a:rect l="0" t="0" r="r" b="b"/>
              <a:pathLst>
                <a:path w="21600" h="21600" extrusionOk="0">
                  <a:moveTo>
                    <a:pt x="0" y="18511"/>
                  </a:moveTo>
                  <a:lnTo>
                    <a:pt x="7689" y="7270"/>
                  </a:lnTo>
                  <a:lnTo>
                    <a:pt x="11720" y="7270"/>
                  </a:lnTo>
                  <a:lnTo>
                    <a:pt x="13539" y="2038"/>
                  </a:lnTo>
                  <a:lnTo>
                    <a:pt x="17198" y="0"/>
                  </a:lnTo>
                  <a:lnTo>
                    <a:pt x="19761" y="5295"/>
                  </a:lnTo>
                  <a:lnTo>
                    <a:pt x="19761" y="11893"/>
                  </a:lnTo>
                  <a:lnTo>
                    <a:pt x="21600" y="18511"/>
                  </a:lnTo>
                  <a:lnTo>
                    <a:pt x="17941" y="21600"/>
                  </a:lnTo>
                  <a:lnTo>
                    <a:pt x="15007" y="19163"/>
                  </a:lnTo>
                  <a:lnTo>
                    <a:pt x="7513" y="19835"/>
                  </a:lnTo>
                  <a:lnTo>
                    <a:pt x="5126" y="16515"/>
                  </a:lnTo>
                  <a:close/>
                </a:path>
              </a:pathLst>
            </a:custGeom>
            <a:solidFill>
              <a:srgbClr val="ADDFF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dirty="0">
                <a:solidFill>
                  <a:schemeClr val="bg1"/>
                </a:solidFill>
              </a:endParaRPr>
            </a:p>
          </p:txBody>
        </p:sp>
        <p:sp>
          <p:nvSpPr>
            <p:cNvPr id="16" name="Shape">
              <a:extLst>
                <a:ext uri="{FF2B5EF4-FFF2-40B4-BE49-F238E27FC236}">
                  <a16:creationId xmlns:a16="http://schemas.microsoft.com/office/drawing/2014/main" id="{10B55714-4889-4627-A148-5D48B8C35A71}"/>
                </a:ext>
              </a:extLst>
            </p:cNvPr>
            <p:cNvSpPr/>
            <p:nvPr/>
          </p:nvSpPr>
          <p:spPr>
            <a:xfrm>
              <a:off x="5862732" y="2757272"/>
              <a:ext cx="60851" cy="11083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0"/>
                  </a:lnTo>
                  <a:lnTo>
                    <a:pt x="21600" y="10830"/>
                  </a:lnTo>
                  <a:lnTo>
                    <a:pt x="21600" y="21600"/>
                  </a:lnTo>
                  <a:close/>
                </a:path>
              </a:pathLst>
            </a:custGeom>
            <a:solidFill>
              <a:srgbClr val="B8E2F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dirty="0">
                <a:solidFill>
                  <a:schemeClr val="bg1"/>
                </a:solidFill>
              </a:endParaRPr>
            </a:p>
          </p:txBody>
        </p:sp>
        <p:sp>
          <p:nvSpPr>
            <p:cNvPr id="17" name="Shape">
              <a:extLst>
                <a:ext uri="{FF2B5EF4-FFF2-40B4-BE49-F238E27FC236}">
                  <a16:creationId xmlns:a16="http://schemas.microsoft.com/office/drawing/2014/main" id="{E60C7D4C-FD06-419C-BF11-BDCC9AFB0655}"/>
                </a:ext>
              </a:extLst>
            </p:cNvPr>
            <p:cNvSpPr/>
            <p:nvPr/>
          </p:nvSpPr>
          <p:spPr>
            <a:xfrm>
              <a:off x="6017955" y="2788320"/>
              <a:ext cx="226633" cy="15957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3876" y="12313"/>
                  </a:lnTo>
                  <a:lnTo>
                    <a:pt x="5001" y="0"/>
                  </a:lnTo>
                  <a:lnTo>
                    <a:pt x="14114" y="6177"/>
                  </a:lnTo>
                  <a:lnTo>
                    <a:pt x="19647" y="4833"/>
                  </a:lnTo>
                  <a:lnTo>
                    <a:pt x="21600" y="21600"/>
                  </a:lnTo>
                  <a:lnTo>
                    <a:pt x="10800" y="16305"/>
                  </a:lnTo>
                  <a:close/>
                </a:path>
              </a:pathLst>
            </a:custGeom>
            <a:solidFill>
              <a:srgbClr val="B8E2F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dirty="0">
                <a:solidFill>
                  <a:schemeClr val="bg1"/>
                </a:solidFill>
              </a:endParaRPr>
            </a:p>
          </p:txBody>
        </p:sp>
        <p:sp>
          <p:nvSpPr>
            <p:cNvPr id="18" name="Shape">
              <a:extLst>
                <a:ext uri="{FF2B5EF4-FFF2-40B4-BE49-F238E27FC236}">
                  <a16:creationId xmlns:a16="http://schemas.microsoft.com/office/drawing/2014/main" id="{8052BC4C-0D7E-4207-B3DF-0A46CFA1E463}"/>
                </a:ext>
              </a:extLst>
            </p:cNvPr>
            <p:cNvSpPr/>
            <p:nvPr/>
          </p:nvSpPr>
          <p:spPr>
            <a:xfrm>
              <a:off x="5583322" y="2726227"/>
              <a:ext cx="162682" cy="224772"/>
            </a:xfrm>
            <a:custGeom>
              <a:avLst/>
              <a:gdLst/>
              <a:ahLst/>
              <a:cxnLst>
                <a:cxn ang="0">
                  <a:pos x="wd2" y="hd2"/>
                </a:cxn>
                <a:cxn ang="5400000">
                  <a:pos x="wd2" y="hd2"/>
                </a:cxn>
                <a:cxn ang="10800000">
                  <a:pos x="wd2" y="hd2"/>
                </a:cxn>
                <a:cxn ang="16200000">
                  <a:pos x="wd2" y="hd2"/>
                </a:cxn>
              </a:cxnLst>
              <a:rect l="0" t="0" r="r" b="b"/>
              <a:pathLst>
                <a:path w="21600" h="21600" extrusionOk="0">
                  <a:moveTo>
                    <a:pt x="0" y="18139"/>
                  </a:moveTo>
                  <a:lnTo>
                    <a:pt x="0" y="5012"/>
                  </a:lnTo>
                  <a:lnTo>
                    <a:pt x="5812" y="1551"/>
                  </a:lnTo>
                  <a:lnTo>
                    <a:pt x="17766" y="0"/>
                  </a:lnTo>
                  <a:lnTo>
                    <a:pt x="21600" y="5012"/>
                  </a:lnTo>
                  <a:lnTo>
                    <a:pt x="10800" y="21600"/>
                  </a:lnTo>
                  <a:lnTo>
                    <a:pt x="7337" y="15335"/>
                  </a:lnTo>
                  <a:close/>
                </a:path>
              </a:pathLst>
            </a:custGeom>
            <a:solidFill>
              <a:srgbClr val="90DAF8"/>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bg1"/>
                </a:solidFill>
              </a:endParaRPr>
            </a:p>
          </p:txBody>
        </p:sp>
        <p:sp>
          <p:nvSpPr>
            <p:cNvPr id="19" name="Shape">
              <a:extLst>
                <a:ext uri="{FF2B5EF4-FFF2-40B4-BE49-F238E27FC236}">
                  <a16:creationId xmlns:a16="http://schemas.microsoft.com/office/drawing/2014/main" id="{FD74CCC1-2377-41C9-BF0F-22EDA0E784BE}"/>
                </a:ext>
              </a:extLst>
            </p:cNvPr>
            <p:cNvSpPr/>
            <p:nvPr/>
          </p:nvSpPr>
          <p:spPr>
            <a:xfrm>
              <a:off x="5986913" y="2664137"/>
              <a:ext cx="295861" cy="129458"/>
            </a:xfrm>
            <a:custGeom>
              <a:avLst/>
              <a:gdLst/>
              <a:ahLst/>
              <a:cxnLst>
                <a:cxn ang="0">
                  <a:pos x="wd2" y="hd2"/>
                </a:cxn>
                <a:cxn ang="5400000">
                  <a:pos x="wd2" y="hd2"/>
                </a:cxn>
                <a:cxn ang="10800000">
                  <a:pos x="wd2" y="hd2"/>
                </a:cxn>
                <a:cxn ang="16200000">
                  <a:pos x="wd2" y="hd2"/>
                </a:cxn>
              </a:cxnLst>
              <a:rect l="0" t="0" r="r" b="b"/>
              <a:pathLst>
                <a:path w="21600" h="21600" extrusionOk="0">
                  <a:moveTo>
                    <a:pt x="0" y="15592"/>
                  </a:moveTo>
                  <a:lnTo>
                    <a:pt x="17588" y="0"/>
                  </a:lnTo>
                  <a:lnTo>
                    <a:pt x="21600" y="12898"/>
                  </a:lnTo>
                  <a:lnTo>
                    <a:pt x="21600" y="21600"/>
                  </a:lnTo>
                  <a:lnTo>
                    <a:pt x="11854" y="15592"/>
                  </a:lnTo>
                  <a:close/>
                </a:path>
              </a:pathLst>
            </a:custGeom>
            <a:solidFill>
              <a:srgbClr val="96D7F1"/>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dirty="0">
                <a:solidFill>
                  <a:schemeClr val="bg1"/>
                </a:solidFill>
              </a:endParaRPr>
            </a:p>
          </p:txBody>
        </p:sp>
        <p:sp>
          <p:nvSpPr>
            <p:cNvPr id="20" name="Shape">
              <a:extLst>
                <a:ext uri="{FF2B5EF4-FFF2-40B4-BE49-F238E27FC236}">
                  <a16:creationId xmlns:a16="http://schemas.microsoft.com/office/drawing/2014/main" id="{55685BB9-F1BC-401A-9C35-6C768251958B}"/>
                </a:ext>
              </a:extLst>
            </p:cNvPr>
            <p:cNvSpPr/>
            <p:nvPr/>
          </p:nvSpPr>
          <p:spPr>
            <a:xfrm>
              <a:off x="6359452" y="2788320"/>
              <a:ext cx="339637" cy="270099"/>
            </a:xfrm>
            <a:custGeom>
              <a:avLst/>
              <a:gdLst/>
              <a:ahLst/>
              <a:cxnLst>
                <a:cxn ang="0">
                  <a:pos x="wd2" y="hd2"/>
                </a:cxn>
                <a:cxn ang="5400000">
                  <a:pos x="wd2" y="hd2"/>
                </a:cxn>
                <a:cxn ang="10800000">
                  <a:pos x="wd2" y="hd2"/>
                </a:cxn>
                <a:cxn ang="16200000">
                  <a:pos x="wd2" y="hd2"/>
                </a:cxn>
              </a:cxnLst>
              <a:rect l="0" t="0" r="r" b="b"/>
              <a:pathLst>
                <a:path w="21600" h="21600" extrusionOk="0">
                  <a:moveTo>
                    <a:pt x="0" y="9360"/>
                  </a:moveTo>
                  <a:lnTo>
                    <a:pt x="6456" y="1564"/>
                  </a:lnTo>
                  <a:lnTo>
                    <a:pt x="11254" y="0"/>
                  </a:lnTo>
                  <a:lnTo>
                    <a:pt x="16072" y="6381"/>
                  </a:lnTo>
                  <a:lnTo>
                    <a:pt x="18836" y="17702"/>
                  </a:lnTo>
                  <a:lnTo>
                    <a:pt x="21600" y="21600"/>
                  </a:lnTo>
                  <a:lnTo>
                    <a:pt x="9240" y="15617"/>
                  </a:lnTo>
                  <a:close/>
                </a:path>
              </a:pathLst>
            </a:custGeom>
            <a:solidFill>
              <a:srgbClr val="B8E2F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dirty="0">
                <a:solidFill>
                  <a:schemeClr val="bg1"/>
                </a:solidFill>
              </a:endParaRPr>
            </a:p>
          </p:txBody>
        </p:sp>
        <p:sp>
          <p:nvSpPr>
            <p:cNvPr id="21" name="Shape">
              <a:extLst>
                <a:ext uri="{FF2B5EF4-FFF2-40B4-BE49-F238E27FC236}">
                  <a16:creationId xmlns:a16="http://schemas.microsoft.com/office/drawing/2014/main" id="{9DFE4CF8-EF06-4F45-89F1-8C83EEFEE7ED}"/>
                </a:ext>
              </a:extLst>
            </p:cNvPr>
            <p:cNvSpPr/>
            <p:nvPr/>
          </p:nvSpPr>
          <p:spPr>
            <a:xfrm>
              <a:off x="6700950" y="2912501"/>
              <a:ext cx="284689" cy="120458"/>
            </a:xfrm>
            <a:custGeom>
              <a:avLst/>
              <a:gdLst/>
              <a:ahLst/>
              <a:cxnLst>
                <a:cxn ang="0">
                  <a:pos x="wd2" y="hd2"/>
                </a:cxn>
                <a:cxn ang="5400000">
                  <a:pos x="wd2" y="hd2"/>
                </a:cxn>
                <a:cxn ang="10800000">
                  <a:pos x="wd2" y="hd2"/>
                </a:cxn>
                <a:cxn ang="16200000">
                  <a:pos x="wd2" y="hd2"/>
                </a:cxn>
              </a:cxnLst>
              <a:rect l="0" t="0" r="r" b="b"/>
              <a:pathLst>
                <a:path w="21600" h="21600" extrusionOk="0">
                  <a:moveTo>
                    <a:pt x="0" y="7627"/>
                  </a:moveTo>
                  <a:lnTo>
                    <a:pt x="12555" y="0"/>
                  </a:lnTo>
                  <a:lnTo>
                    <a:pt x="21600" y="21600"/>
                  </a:lnTo>
                  <a:lnTo>
                    <a:pt x="13238" y="21600"/>
                  </a:lnTo>
                  <a:lnTo>
                    <a:pt x="11895" y="10800"/>
                  </a:lnTo>
                  <a:close/>
                </a:path>
              </a:pathLst>
            </a:custGeom>
            <a:solidFill>
              <a:srgbClr val="B8E2F5"/>
            </a:solidFill>
            <a:ln w="12700">
              <a:miter lim="400000"/>
            </a:ln>
          </p:spPr>
          <p:txBody>
            <a:bodyPr lIns="38100" tIns="38100" rIns="38100" bIns="3810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sz="3000"/>
              </a:pPr>
              <a:endParaRPr dirty="0">
                <a:solidFill>
                  <a:schemeClr val="bg1"/>
                </a:solidFill>
              </a:endParaRPr>
            </a:p>
          </p:txBody>
        </p:sp>
        <p:sp>
          <p:nvSpPr>
            <p:cNvPr id="22" name="Freeform: Shape 56">
              <a:extLst>
                <a:ext uri="{FF2B5EF4-FFF2-40B4-BE49-F238E27FC236}">
                  <a16:creationId xmlns:a16="http://schemas.microsoft.com/office/drawing/2014/main" id="{BEC871C6-6822-4D8E-ABF0-FA4516BDCAC0}"/>
                </a:ext>
              </a:extLst>
            </p:cNvPr>
            <p:cNvSpPr/>
            <p:nvPr/>
          </p:nvSpPr>
          <p:spPr>
            <a:xfrm>
              <a:off x="5621513" y="1639644"/>
              <a:ext cx="1010214" cy="1086896"/>
            </a:xfrm>
            <a:custGeom>
              <a:avLst/>
              <a:gdLst>
                <a:gd name="connsiteX0" fmla="*/ 241516 w 1010214"/>
                <a:gd name="connsiteY0" fmla="*/ 0 h 1086896"/>
                <a:gd name="connsiteX1" fmla="*/ 322240 w 1010214"/>
                <a:gd name="connsiteY1" fmla="*/ 166104 h 1086896"/>
                <a:gd name="connsiteX2" fmla="*/ 343987 w 1010214"/>
                <a:gd name="connsiteY2" fmla="*/ 261409 h 1086896"/>
                <a:gd name="connsiteX3" fmla="*/ 489907 w 1010214"/>
                <a:gd name="connsiteY3" fmla="*/ 415386 h 1086896"/>
                <a:gd name="connsiteX4" fmla="*/ 542055 w 1010214"/>
                <a:gd name="connsiteY4" fmla="*/ 542341 h 1086896"/>
                <a:gd name="connsiteX5" fmla="*/ 653178 w 1010214"/>
                <a:gd name="connsiteY5" fmla="*/ 544857 h 1086896"/>
                <a:gd name="connsiteX6" fmla="*/ 653178 w 1010214"/>
                <a:gd name="connsiteY6" fmla="*/ 610675 h 1086896"/>
                <a:gd name="connsiteX7" fmla="*/ 692324 w 1010214"/>
                <a:gd name="connsiteY7" fmla="*/ 627733 h 1086896"/>
                <a:gd name="connsiteX8" fmla="*/ 705326 w 1010214"/>
                <a:gd name="connsiteY8" fmla="*/ 673976 h 1086896"/>
                <a:gd name="connsiteX9" fmla="*/ 727074 w 1010214"/>
                <a:gd name="connsiteY9" fmla="*/ 710609 h 1086896"/>
                <a:gd name="connsiteX10" fmla="*/ 703175 w 1010214"/>
                <a:gd name="connsiteY10" fmla="*/ 776779 h 1086896"/>
                <a:gd name="connsiteX11" fmla="*/ 764349 w 1010214"/>
                <a:gd name="connsiteY11" fmla="*/ 788855 h 1086896"/>
                <a:gd name="connsiteX12" fmla="*/ 764349 w 1010214"/>
                <a:gd name="connsiteY12" fmla="*/ 867102 h 1086896"/>
                <a:gd name="connsiteX13" fmla="*/ 857794 w 1010214"/>
                <a:gd name="connsiteY13" fmla="*/ 901268 h 1086896"/>
                <a:gd name="connsiteX14" fmla="*/ 892543 w 1010214"/>
                <a:gd name="connsiteY14" fmla="*/ 949977 h 1086896"/>
                <a:gd name="connsiteX15" fmla="*/ 912093 w 1010214"/>
                <a:gd name="connsiteY15" fmla="*/ 1021079 h 1086896"/>
                <a:gd name="connsiteX16" fmla="*/ 1010214 w 1010214"/>
                <a:gd name="connsiteY16" fmla="*/ 1067322 h 1086896"/>
                <a:gd name="connsiteX17" fmla="*/ 870842 w 1010214"/>
                <a:gd name="connsiteY17" fmla="*/ 1086896 h 1086896"/>
                <a:gd name="connsiteX18" fmla="*/ 870842 w 1010214"/>
                <a:gd name="connsiteY18" fmla="*/ 1009606 h 1086896"/>
                <a:gd name="connsiteX19" fmla="*/ 778005 w 1010214"/>
                <a:gd name="connsiteY19" fmla="*/ 933825 h 1086896"/>
                <a:gd name="connsiteX20" fmla="*/ 647285 w 1010214"/>
                <a:gd name="connsiteY20" fmla="*/ 842546 h 1086896"/>
                <a:gd name="connsiteX21" fmla="*/ 628344 w 1010214"/>
                <a:gd name="connsiteY21" fmla="*/ 854975 h 1086896"/>
                <a:gd name="connsiteX22" fmla="*/ 627409 w 1010214"/>
                <a:gd name="connsiteY22" fmla="*/ 852143 h 1086896"/>
                <a:gd name="connsiteX23" fmla="*/ 447462 w 1010214"/>
                <a:gd name="connsiteY23" fmla="*/ 969234 h 1086896"/>
                <a:gd name="connsiteX24" fmla="*/ 340051 w 1010214"/>
                <a:gd name="connsiteY24" fmla="*/ 946254 h 1086896"/>
                <a:gd name="connsiteX25" fmla="*/ 274861 w 1010214"/>
                <a:gd name="connsiteY25" fmla="*/ 969234 h 1086896"/>
                <a:gd name="connsiteX26" fmla="*/ 186062 w 1010214"/>
                <a:gd name="connsiteY26" fmla="*/ 904035 h 1086896"/>
                <a:gd name="connsiteX27" fmla="*/ 139237 w 1010214"/>
                <a:gd name="connsiteY27" fmla="*/ 925280 h 1086896"/>
                <a:gd name="connsiteX28" fmla="*/ 135678 w 1010214"/>
                <a:gd name="connsiteY28" fmla="*/ 930403 h 1086896"/>
                <a:gd name="connsiteX29" fmla="*/ 120758 w 1010214"/>
                <a:gd name="connsiteY29" fmla="*/ 936945 h 1086896"/>
                <a:gd name="connsiteX30" fmla="*/ 78245 w 1010214"/>
                <a:gd name="connsiteY30" fmla="*/ 865542 h 1086896"/>
                <a:gd name="connsiteX31" fmla="*/ 55281 w 1010214"/>
                <a:gd name="connsiteY31" fmla="*/ 806869 h 1086896"/>
                <a:gd name="connsiteX32" fmla="*/ 0 w 1010214"/>
                <a:gd name="connsiteY32" fmla="*/ 832935 h 1086896"/>
                <a:gd name="connsiteX33" fmla="*/ 0 w 1010214"/>
                <a:gd name="connsiteY33" fmla="*/ 777684 h 1086896"/>
                <a:gd name="connsiteX34" fmla="*/ 84138 w 1010214"/>
                <a:gd name="connsiteY34" fmla="*/ 699438 h 1086896"/>
                <a:gd name="connsiteX35" fmla="*/ 136286 w 1010214"/>
                <a:gd name="connsiteY35" fmla="*/ 569061 h 1086896"/>
                <a:gd name="connsiteX36" fmla="*/ 84138 w 1010214"/>
                <a:gd name="connsiteY36" fmla="*/ 455138 h 1086896"/>
                <a:gd name="connsiteX37" fmla="*/ 153964 w 1010214"/>
                <a:gd name="connsiteY37" fmla="*/ 292456 h 1086896"/>
                <a:gd name="connsiteX38" fmla="*/ 216682 w 1010214"/>
                <a:gd name="connsiteY38" fmla="*/ 162078 h 1086896"/>
                <a:gd name="connsiteX39" fmla="*/ 191567 w 1010214"/>
                <a:gd name="connsiteY39" fmla="*/ 122930 h 1086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010214" h="1086896">
                  <a:moveTo>
                    <a:pt x="241516" y="0"/>
                  </a:moveTo>
                  <a:lnTo>
                    <a:pt x="322240" y="166104"/>
                  </a:lnTo>
                  <a:lnTo>
                    <a:pt x="343987" y="261409"/>
                  </a:lnTo>
                  <a:lnTo>
                    <a:pt x="489907" y="415386"/>
                  </a:lnTo>
                  <a:lnTo>
                    <a:pt x="542055" y="542341"/>
                  </a:lnTo>
                  <a:lnTo>
                    <a:pt x="653178" y="544857"/>
                  </a:lnTo>
                  <a:lnTo>
                    <a:pt x="653178" y="610675"/>
                  </a:lnTo>
                  <a:lnTo>
                    <a:pt x="692324" y="627733"/>
                  </a:lnTo>
                  <a:lnTo>
                    <a:pt x="705326" y="673976"/>
                  </a:lnTo>
                  <a:lnTo>
                    <a:pt x="727074" y="710609"/>
                  </a:lnTo>
                  <a:lnTo>
                    <a:pt x="703175" y="776779"/>
                  </a:lnTo>
                  <a:lnTo>
                    <a:pt x="764349" y="788855"/>
                  </a:lnTo>
                  <a:lnTo>
                    <a:pt x="764349" y="867102"/>
                  </a:lnTo>
                  <a:lnTo>
                    <a:pt x="857794" y="901268"/>
                  </a:lnTo>
                  <a:lnTo>
                    <a:pt x="892543" y="949977"/>
                  </a:lnTo>
                  <a:lnTo>
                    <a:pt x="912093" y="1021079"/>
                  </a:lnTo>
                  <a:lnTo>
                    <a:pt x="1010214" y="1067322"/>
                  </a:lnTo>
                  <a:lnTo>
                    <a:pt x="870842" y="1086896"/>
                  </a:lnTo>
                  <a:lnTo>
                    <a:pt x="870842" y="1009606"/>
                  </a:lnTo>
                  <a:lnTo>
                    <a:pt x="778005" y="933825"/>
                  </a:lnTo>
                  <a:lnTo>
                    <a:pt x="647285" y="842546"/>
                  </a:lnTo>
                  <a:lnTo>
                    <a:pt x="628344" y="854975"/>
                  </a:lnTo>
                  <a:lnTo>
                    <a:pt x="627409" y="852143"/>
                  </a:lnTo>
                  <a:lnTo>
                    <a:pt x="447462" y="969234"/>
                  </a:lnTo>
                  <a:lnTo>
                    <a:pt x="340051" y="946254"/>
                  </a:lnTo>
                  <a:lnTo>
                    <a:pt x="274861" y="969234"/>
                  </a:lnTo>
                  <a:lnTo>
                    <a:pt x="186062" y="904035"/>
                  </a:lnTo>
                  <a:lnTo>
                    <a:pt x="139237" y="925280"/>
                  </a:lnTo>
                  <a:lnTo>
                    <a:pt x="135678" y="930403"/>
                  </a:lnTo>
                  <a:lnTo>
                    <a:pt x="120758" y="936945"/>
                  </a:lnTo>
                  <a:lnTo>
                    <a:pt x="78245" y="865542"/>
                  </a:lnTo>
                  <a:lnTo>
                    <a:pt x="55281" y="806869"/>
                  </a:lnTo>
                  <a:lnTo>
                    <a:pt x="0" y="832935"/>
                  </a:lnTo>
                  <a:lnTo>
                    <a:pt x="0" y="777684"/>
                  </a:lnTo>
                  <a:lnTo>
                    <a:pt x="84138" y="699438"/>
                  </a:lnTo>
                  <a:lnTo>
                    <a:pt x="136286" y="569061"/>
                  </a:lnTo>
                  <a:lnTo>
                    <a:pt x="84138" y="455138"/>
                  </a:lnTo>
                  <a:lnTo>
                    <a:pt x="153964" y="292456"/>
                  </a:lnTo>
                  <a:lnTo>
                    <a:pt x="216682" y="162078"/>
                  </a:lnTo>
                  <a:lnTo>
                    <a:pt x="191567" y="122930"/>
                  </a:lnTo>
                  <a:close/>
                </a:path>
              </a:pathLst>
            </a:custGeom>
            <a:solidFill>
              <a:srgbClr val="DFF3FC"/>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bg1"/>
                </a:solidFill>
              </a:endParaRPr>
            </a:p>
          </p:txBody>
        </p:sp>
        <p:sp>
          <p:nvSpPr>
            <p:cNvPr id="23" name="Shape">
              <a:extLst>
                <a:ext uri="{FF2B5EF4-FFF2-40B4-BE49-F238E27FC236}">
                  <a16:creationId xmlns:a16="http://schemas.microsoft.com/office/drawing/2014/main" id="{170B54DB-E4B3-49B8-99E0-17B21DC59C6B}"/>
                </a:ext>
              </a:extLst>
            </p:cNvPr>
            <p:cNvSpPr/>
            <p:nvPr/>
          </p:nvSpPr>
          <p:spPr>
            <a:xfrm>
              <a:off x="5757599" y="2260548"/>
              <a:ext cx="492690" cy="348330"/>
            </a:xfrm>
            <a:custGeom>
              <a:avLst/>
              <a:gdLst/>
              <a:ahLst/>
              <a:cxnLst>
                <a:cxn ang="0">
                  <a:pos x="wd2" y="hd2"/>
                </a:cxn>
                <a:cxn ang="5400000">
                  <a:pos x="wd2" y="hd2"/>
                </a:cxn>
                <a:cxn ang="10800000">
                  <a:pos x="wd2" y="hd2"/>
                </a:cxn>
                <a:cxn ang="16200000">
                  <a:pos x="wd2" y="hd2"/>
                </a:cxn>
              </a:cxnLst>
              <a:rect l="0" t="0" r="r" b="b"/>
              <a:pathLst>
                <a:path w="21600" h="21600" extrusionOk="0">
                  <a:moveTo>
                    <a:pt x="19000" y="7874"/>
                  </a:moveTo>
                  <a:lnTo>
                    <a:pt x="17340" y="10492"/>
                  </a:lnTo>
                  <a:lnTo>
                    <a:pt x="14917" y="9087"/>
                  </a:lnTo>
                  <a:lnTo>
                    <a:pt x="13270" y="2811"/>
                  </a:lnTo>
                  <a:lnTo>
                    <a:pt x="10222" y="0"/>
                  </a:lnTo>
                  <a:lnTo>
                    <a:pt x="6084" y="5236"/>
                  </a:lnTo>
                  <a:lnTo>
                    <a:pt x="5254" y="11089"/>
                  </a:lnTo>
                  <a:lnTo>
                    <a:pt x="2572" y="13726"/>
                  </a:lnTo>
                  <a:lnTo>
                    <a:pt x="0" y="18963"/>
                  </a:lnTo>
                  <a:lnTo>
                    <a:pt x="2191" y="17557"/>
                  </a:lnTo>
                  <a:lnTo>
                    <a:pt x="6084" y="21600"/>
                  </a:lnTo>
                  <a:lnTo>
                    <a:pt x="8942" y="20175"/>
                  </a:lnTo>
                  <a:lnTo>
                    <a:pt x="13651" y="21600"/>
                  </a:lnTo>
                  <a:lnTo>
                    <a:pt x="21600" y="14284"/>
                  </a:lnTo>
                  <a:lnTo>
                    <a:pt x="20525" y="9684"/>
                  </a:lnTo>
                  <a:close/>
                </a:path>
              </a:pathLst>
            </a:custGeom>
            <a:solidFill>
              <a:srgbClr val="ADDFF5"/>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bg1"/>
                </a:solidFill>
              </a:endParaRPr>
            </a:p>
          </p:txBody>
        </p:sp>
        <p:sp>
          <p:nvSpPr>
            <p:cNvPr id="24" name="Freeform: Shape 58">
              <a:extLst>
                <a:ext uri="{FF2B5EF4-FFF2-40B4-BE49-F238E27FC236}">
                  <a16:creationId xmlns:a16="http://schemas.microsoft.com/office/drawing/2014/main" id="{756FE37A-DB6A-40F6-B529-3FC8F5B1935D}"/>
                </a:ext>
              </a:extLst>
            </p:cNvPr>
            <p:cNvSpPr/>
            <p:nvPr/>
          </p:nvSpPr>
          <p:spPr>
            <a:xfrm>
              <a:off x="4500067" y="2973222"/>
              <a:ext cx="2796645" cy="3389324"/>
            </a:xfrm>
            <a:custGeom>
              <a:avLst/>
              <a:gdLst>
                <a:gd name="connsiteX0" fmla="*/ 1538936 w 2796645"/>
                <a:gd name="connsiteY0" fmla="*/ 0 h 3389324"/>
                <a:gd name="connsiteX1" fmla="*/ 1628814 w 2796645"/>
                <a:gd name="connsiteY1" fmla="*/ 88826 h 3389324"/>
                <a:gd name="connsiteX2" fmla="*/ 1700082 w 2796645"/>
                <a:gd name="connsiteY2" fmla="*/ 126788 h 3389324"/>
                <a:gd name="connsiteX3" fmla="*/ 1744479 w 2796645"/>
                <a:gd name="connsiteY3" fmla="*/ 150437 h 3389324"/>
                <a:gd name="connsiteX4" fmla="*/ 2320473 w 2796645"/>
                <a:gd name="connsiteY4" fmla="*/ 155219 h 3389324"/>
                <a:gd name="connsiteX5" fmla="*/ 2395518 w 2796645"/>
                <a:gd name="connsiteY5" fmla="*/ 126788 h 3389324"/>
                <a:gd name="connsiteX6" fmla="*/ 2456668 w 2796645"/>
                <a:gd name="connsiteY6" fmla="*/ 103621 h 3389324"/>
                <a:gd name="connsiteX7" fmla="*/ 2575288 w 2796645"/>
                <a:gd name="connsiteY7" fmla="*/ 33955 h 3389324"/>
                <a:gd name="connsiteX8" fmla="*/ 2713229 w 2796645"/>
                <a:gd name="connsiteY8" fmla="*/ 96569 h 3389324"/>
                <a:gd name="connsiteX9" fmla="*/ 2796645 w 2796645"/>
                <a:gd name="connsiteY9" fmla="*/ 119714 h 3389324"/>
                <a:gd name="connsiteX10" fmla="*/ 2796645 w 2796645"/>
                <a:gd name="connsiteY10" fmla="*/ 127025 h 3389324"/>
                <a:gd name="connsiteX11" fmla="*/ 2796645 w 2796645"/>
                <a:gd name="connsiteY11" fmla="*/ 182776 h 3389324"/>
                <a:gd name="connsiteX12" fmla="*/ 2767838 w 2796645"/>
                <a:gd name="connsiteY12" fmla="*/ 330549 h 3389324"/>
                <a:gd name="connsiteX13" fmla="*/ 2748564 w 2796645"/>
                <a:gd name="connsiteY13" fmla="*/ 429422 h 3389324"/>
                <a:gd name="connsiteX14" fmla="*/ 2630534 w 2796645"/>
                <a:gd name="connsiteY14" fmla="*/ 607405 h 3389324"/>
                <a:gd name="connsiteX15" fmla="*/ 2630534 w 2796645"/>
                <a:gd name="connsiteY15" fmla="*/ 933635 h 3389324"/>
                <a:gd name="connsiteX16" fmla="*/ 2619994 w 2796645"/>
                <a:gd name="connsiteY16" fmla="*/ 951127 h 3389324"/>
                <a:gd name="connsiteX17" fmla="*/ 2494938 w 2796645"/>
                <a:gd name="connsiteY17" fmla="*/ 1159066 h 3389324"/>
                <a:gd name="connsiteX18" fmla="*/ 2418550 w 2796645"/>
                <a:gd name="connsiteY18" fmla="*/ 1627420 h 3389324"/>
                <a:gd name="connsiteX19" fmla="*/ 2212943 w 2796645"/>
                <a:gd name="connsiteY19" fmla="*/ 1698701 h 3389324"/>
                <a:gd name="connsiteX20" fmla="*/ 2193423 w 2796645"/>
                <a:gd name="connsiteY20" fmla="*/ 1923913 h 3389324"/>
                <a:gd name="connsiteX21" fmla="*/ 2092832 w 2796645"/>
                <a:gd name="connsiteY21" fmla="*/ 2072378 h 3389324"/>
                <a:gd name="connsiteX22" fmla="*/ 2038176 w 2796645"/>
                <a:gd name="connsiteY22" fmla="*/ 2072378 h 3389324"/>
                <a:gd name="connsiteX23" fmla="*/ 1909346 w 2796645"/>
                <a:gd name="connsiteY23" fmla="*/ 2547074 h 3389324"/>
                <a:gd name="connsiteX24" fmla="*/ 1690856 w 2796645"/>
                <a:gd name="connsiteY24" fmla="*/ 3104638 h 3389324"/>
                <a:gd name="connsiteX25" fmla="*/ 1577251 w 2796645"/>
                <a:gd name="connsiteY25" fmla="*/ 3389324 h 3389324"/>
                <a:gd name="connsiteX26" fmla="*/ 1093553 w 2796645"/>
                <a:gd name="connsiteY26" fmla="*/ 2955954 h 3389324"/>
                <a:gd name="connsiteX27" fmla="*/ 1037336 w 2796645"/>
                <a:gd name="connsiteY27" fmla="*/ 2666677 h 3389324"/>
                <a:gd name="connsiteX28" fmla="*/ 992050 w 2796645"/>
                <a:gd name="connsiteY28" fmla="*/ 2432718 h 3389324"/>
                <a:gd name="connsiteX29" fmla="*/ 672578 w 2796645"/>
                <a:gd name="connsiteY29" fmla="*/ 2379804 h 3389324"/>
                <a:gd name="connsiteX30" fmla="*/ 705110 w 2796645"/>
                <a:gd name="connsiteY30" fmla="*/ 1963052 h 3389324"/>
                <a:gd name="connsiteX31" fmla="*/ 511735 w 2796645"/>
                <a:gd name="connsiteY31" fmla="*/ 1559200 h 3389324"/>
                <a:gd name="connsiteX32" fmla="*/ 501195 w 2796645"/>
                <a:gd name="connsiteY32" fmla="*/ 1537554 h 3389324"/>
                <a:gd name="connsiteX33" fmla="*/ 410493 w 2796645"/>
                <a:gd name="connsiteY33" fmla="*/ 1808902 h 3389324"/>
                <a:gd name="connsiteX34" fmla="*/ 329812 w 2796645"/>
                <a:gd name="connsiteY34" fmla="*/ 1369191 h 3389324"/>
                <a:gd name="connsiteX35" fmla="*/ 168969 w 2796645"/>
                <a:gd name="connsiteY35" fmla="*/ 1395867 h 3389324"/>
                <a:gd name="connsiteX36" fmla="*/ 200071 w 2796645"/>
                <a:gd name="connsiteY36" fmla="*/ 837428 h 3389324"/>
                <a:gd name="connsiteX37" fmla="*/ 116787 w 2796645"/>
                <a:gd name="connsiteY37" fmla="*/ 507043 h 3389324"/>
                <a:gd name="connsiteX38" fmla="*/ 106636 w 2796645"/>
                <a:gd name="connsiteY38" fmla="*/ 496329 h 3389324"/>
                <a:gd name="connsiteX39" fmla="*/ 49118 w 2796645"/>
                <a:gd name="connsiteY39" fmla="*/ 435981 h 3389324"/>
                <a:gd name="connsiteX40" fmla="*/ 31197 w 2796645"/>
                <a:gd name="connsiteY40" fmla="*/ 330549 h 3389324"/>
                <a:gd name="connsiteX41" fmla="*/ 0 w 2796645"/>
                <a:gd name="connsiteY41" fmla="*/ 147021 h 3389324"/>
                <a:gd name="connsiteX42" fmla="*/ 83760 w 2796645"/>
                <a:gd name="connsiteY42" fmla="*/ 130596 h 3389324"/>
                <a:gd name="connsiteX43" fmla="*/ 97392 w 2796645"/>
                <a:gd name="connsiteY43" fmla="*/ 126788 h 3389324"/>
                <a:gd name="connsiteX44" fmla="*/ 224384 w 2796645"/>
                <a:gd name="connsiteY44" fmla="*/ 91312 h 3389324"/>
                <a:gd name="connsiteX45" fmla="*/ 440206 w 2796645"/>
                <a:gd name="connsiteY45" fmla="*/ 8117 h 3389324"/>
                <a:gd name="connsiteX46" fmla="*/ 582392 w 2796645"/>
                <a:gd name="connsiteY46" fmla="*/ 115674 h 3389324"/>
                <a:gd name="connsiteX47" fmla="*/ 617474 w 2796645"/>
                <a:gd name="connsiteY47" fmla="*/ 126788 h 3389324"/>
                <a:gd name="connsiteX48" fmla="*/ 661933 w 2796645"/>
                <a:gd name="connsiteY48" fmla="*/ 140873 h 3389324"/>
                <a:gd name="connsiteX49" fmla="*/ 894756 w 2796645"/>
                <a:gd name="connsiteY49" fmla="*/ 165458 h 3389324"/>
                <a:gd name="connsiteX50" fmla="*/ 1154676 w 2796645"/>
                <a:gd name="connsiteY50" fmla="*/ 140126 h 3389324"/>
                <a:gd name="connsiteX51" fmla="*/ 1209803 w 2796645"/>
                <a:gd name="connsiteY51" fmla="*/ 126788 h 3389324"/>
                <a:gd name="connsiteX52" fmla="*/ 1261991 w 2796645"/>
                <a:gd name="connsiteY52" fmla="*/ 114161 h 3389324"/>
                <a:gd name="connsiteX53" fmla="*/ 1522723 w 2796645"/>
                <a:gd name="connsiteY53" fmla="*/ 3334 h 3389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796645" h="3389324">
                  <a:moveTo>
                    <a:pt x="1538936" y="0"/>
                  </a:moveTo>
                  <a:cubicBezTo>
                    <a:pt x="1563795" y="34314"/>
                    <a:pt x="1594155" y="63838"/>
                    <a:pt x="1628814" y="88826"/>
                  </a:cubicBezTo>
                  <a:lnTo>
                    <a:pt x="1700082" y="126788"/>
                  </a:lnTo>
                  <a:lnTo>
                    <a:pt x="1744479" y="150437"/>
                  </a:lnTo>
                  <a:cubicBezTo>
                    <a:pt x="1912680" y="215119"/>
                    <a:pt x="2130374" y="211293"/>
                    <a:pt x="2320473" y="155219"/>
                  </a:cubicBezTo>
                  <a:lnTo>
                    <a:pt x="2395518" y="126788"/>
                  </a:lnTo>
                  <a:lnTo>
                    <a:pt x="2456668" y="103621"/>
                  </a:lnTo>
                  <a:cubicBezTo>
                    <a:pt x="2499539" y="83326"/>
                    <a:pt x="2539480" y="60019"/>
                    <a:pt x="2575288" y="33955"/>
                  </a:cubicBezTo>
                  <a:cubicBezTo>
                    <a:pt x="2619677" y="58704"/>
                    <a:pt x="2665805" y="79485"/>
                    <a:pt x="2713229" y="96569"/>
                  </a:cubicBezTo>
                  <a:lnTo>
                    <a:pt x="2796645" y="119714"/>
                  </a:lnTo>
                  <a:lnTo>
                    <a:pt x="2796645" y="127025"/>
                  </a:lnTo>
                  <a:lnTo>
                    <a:pt x="2796645" y="182776"/>
                  </a:lnTo>
                  <a:lnTo>
                    <a:pt x="2767838" y="330549"/>
                  </a:lnTo>
                  <a:lnTo>
                    <a:pt x="2748564" y="429422"/>
                  </a:lnTo>
                  <a:lnTo>
                    <a:pt x="2630534" y="607405"/>
                  </a:lnTo>
                  <a:lnTo>
                    <a:pt x="2630534" y="933635"/>
                  </a:lnTo>
                  <a:lnTo>
                    <a:pt x="2619994" y="951127"/>
                  </a:lnTo>
                  <a:lnTo>
                    <a:pt x="2494938" y="1159066"/>
                  </a:lnTo>
                  <a:lnTo>
                    <a:pt x="2418550" y="1627420"/>
                  </a:lnTo>
                  <a:lnTo>
                    <a:pt x="2212943" y="1698701"/>
                  </a:lnTo>
                  <a:lnTo>
                    <a:pt x="2193423" y="1923913"/>
                  </a:lnTo>
                  <a:lnTo>
                    <a:pt x="2092832" y="2072378"/>
                  </a:lnTo>
                  <a:lnTo>
                    <a:pt x="2038176" y="2072378"/>
                  </a:lnTo>
                  <a:lnTo>
                    <a:pt x="1909346" y="2547074"/>
                  </a:lnTo>
                  <a:lnTo>
                    <a:pt x="1690856" y="3104638"/>
                  </a:lnTo>
                  <a:lnTo>
                    <a:pt x="1577251" y="3389324"/>
                  </a:lnTo>
                  <a:lnTo>
                    <a:pt x="1093553" y="2955954"/>
                  </a:lnTo>
                  <a:lnTo>
                    <a:pt x="1037336" y="2666677"/>
                  </a:lnTo>
                  <a:lnTo>
                    <a:pt x="992050" y="2432718"/>
                  </a:lnTo>
                  <a:lnTo>
                    <a:pt x="672578" y="2379804"/>
                  </a:lnTo>
                  <a:lnTo>
                    <a:pt x="705110" y="1963052"/>
                  </a:lnTo>
                  <a:lnTo>
                    <a:pt x="511735" y="1559200"/>
                  </a:lnTo>
                  <a:lnTo>
                    <a:pt x="501195" y="1537554"/>
                  </a:lnTo>
                  <a:lnTo>
                    <a:pt x="410493" y="1808902"/>
                  </a:lnTo>
                  <a:lnTo>
                    <a:pt x="329812" y="1369191"/>
                  </a:lnTo>
                  <a:lnTo>
                    <a:pt x="168969" y="1395867"/>
                  </a:lnTo>
                  <a:lnTo>
                    <a:pt x="200071" y="837428"/>
                  </a:lnTo>
                  <a:lnTo>
                    <a:pt x="116787" y="507043"/>
                  </a:lnTo>
                  <a:lnTo>
                    <a:pt x="106636" y="496329"/>
                  </a:lnTo>
                  <a:lnTo>
                    <a:pt x="49118" y="435981"/>
                  </a:lnTo>
                  <a:lnTo>
                    <a:pt x="31197" y="330549"/>
                  </a:lnTo>
                  <a:lnTo>
                    <a:pt x="0" y="147021"/>
                  </a:lnTo>
                  <a:lnTo>
                    <a:pt x="83760" y="130596"/>
                  </a:lnTo>
                  <a:lnTo>
                    <a:pt x="97392" y="126788"/>
                  </a:lnTo>
                  <a:lnTo>
                    <a:pt x="224384" y="91312"/>
                  </a:lnTo>
                  <a:cubicBezTo>
                    <a:pt x="352944" y="50150"/>
                    <a:pt x="440206" y="8117"/>
                    <a:pt x="440206" y="8117"/>
                  </a:cubicBezTo>
                  <a:cubicBezTo>
                    <a:pt x="440206" y="8117"/>
                    <a:pt x="467950" y="69578"/>
                    <a:pt x="582392" y="115674"/>
                  </a:cubicBezTo>
                  <a:lnTo>
                    <a:pt x="617474" y="126788"/>
                  </a:lnTo>
                  <a:lnTo>
                    <a:pt x="661933" y="140873"/>
                  </a:lnTo>
                  <a:cubicBezTo>
                    <a:pt x="722525" y="155624"/>
                    <a:pt x="798875" y="165458"/>
                    <a:pt x="894756" y="165458"/>
                  </a:cubicBezTo>
                  <a:cubicBezTo>
                    <a:pt x="990638" y="165458"/>
                    <a:pt x="1077827" y="155325"/>
                    <a:pt x="1154676" y="140126"/>
                  </a:cubicBezTo>
                  <a:lnTo>
                    <a:pt x="1209803" y="126788"/>
                  </a:lnTo>
                  <a:lnTo>
                    <a:pt x="1261991" y="114161"/>
                  </a:lnTo>
                  <a:cubicBezTo>
                    <a:pt x="1427239" y="66664"/>
                    <a:pt x="1522723" y="3334"/>
                    <a:pt x="1522723" y="3334"/>
                  </a:cubicBezTo>
                  <a:close/>
                </a:path>
              </a:pathLst>
            </a:custGeom>
            <a:solidFill>
              <a:srgbClr val="3EA3DB"/>
            </a:solidFill>
            <a:ln>
              <a:noFill/>
            </a:ln>
          </p:spPr>
          <p:txBody>
            <a:bodyPr vert="horz" wrap="square" lIns="91440" tIns="45720" rIns="91440" bIns="45720" numCol="1" anchor="t"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solidFill>
                  <a:schemeClr val="bg1"/>
                </a:solidFill>
              </a:endParaRPr>
            </a:p>
          </p:txBody>
        </p:sp>
        <p:sp>
          <p:nvSpPr>
            <p:cNvPr id="25" name="Shape">
              <a:extLst>
                <a:ext uri="{FF2B5EF4-FFF2-40B4-BE49-F238E27FC236}">
                  <a16:creationId xmlns:a16="http://schemas.microsoft.com/office/drawing/2014/main" id="{D229F716-A23C-497A-9DF4-27E7442EE618}"/>
                </a:ext>
              </a:extLst>
            </p:cNvPr>
            <p:cNvSpPr/>
            <p:nvPr/>
          </p:nvSpPr>
          <p:spPr>
            <a:xfrm>
              <a:off x="5537901" y="3304181"/>
              <a:ext cx="1582995" cy="3057957"/>
            </a:xfrm>
            <a:custGeom>
              <a:avLst/>
              <a:gdLst/>
              <a:ahLst/>
              <a:cxnLst>
                <a:cxn ang="0">
                  <a:pos x="wd2" y="hd2"/>
                </a:cxn>
                <a:cxn ang="5400000">
                  <a:pos x="wd2" y="hd2"/>
                </a:cxn>
                <a:cxn ang="10800000">
                  <a:pos x="wd2" y="hd2"/>
                </a:cxn>
                <a:cxn ang="16200000">
                  <a:pos x="wd2" y="hd2"/>
                </a:cxn>
              </a:cxnLst>
              <a:rect l="0" t="0" r="r" b="b"/>
              <a:pathLst>
                <a:path w="21600" h="21600" extrusionOk="0">
                  <a:moveTo>
                    <a:pt x="17516" y="7094"/>
                  </a:moveTo>
                  <a:lnTo>
                    <a:pt x="14424" y="6186"/>
                  </a:lnTo>
                  <a:lnTo>
                    <a:pt x="12569" y="3467"/>
                  </a:lnTo>
                  <a:lnTo>
                    <a:pt x="9735" y="4745"/>
                  </a:lnTo>
                  <a:lnTo>
                    <a:pt x="6863" y="4000"/>
                  </a:lnTo>
                  <a:lnTo>
                    <a:pt x="6863" y="0"/>
                  </a:lnTo>
                  <a:lnTo>
                    <a:pt x="5240" y="4585"/>
                  </a:lnTo>
                  <a:lnTo>
                    <a:pt x="8964" y="7840"/>
                  </a:lnTo>
                  <a:lnTo>
                    <a:pt x="7316" y="11199"/>
                  </a:lnTo>
                  <a:lnTo>
                    <a:pt x="6863" y="9813"/>
                  </a:lnTo>
                  <a:lnTo>
                    <a:pt x="5240" y="11839"/>
                  </a:lnTo>
                  <a:lnTo>
                    <a:pt x="1872" y="10826"/>
                  </a:lnTo>
                  <a:lnTo>
                    <a:pt x="8" y="13280"/>
                  </a:lnTo>
                  <a:lnTo>
                    <a:pt x="1872" y="13708"/>
                  </a:lnTo>
                  <a:lnTo>
                    <a:pt x="0" y="16495"/>
                  </a:lnTo>
                  <a:lnTo>
                    <a:pt x="762" y="18539"/>
                  </a:lnTo>
                  <a:lnTo>
                    <a:pt x="7367" y="21600"/>
                  </a:lnTo>
                  <a:lnTo>
                    <a:pt x="8917" y="19589"/>
                  </a:lnTo>
                  <a:lnTo>
                    <a:pt x="11899" y="15651"/>
                  </a:lnTo>
                  <a:lnTo>
                    <a:pt x="13657" y="12298"/>
                  </a:lnTo>
                  <a:lnTo>
                    <a:pt x="14403" y="12298"/>
                  </a:lnTo>
                  <a:lnTo>
                    <a:pt x="15775" y="11252"/>
                  </a:lnTo>
                  <a:lnTo>
                    <a:pt x="16046" y="9660"/>
                  </a:lnTo>
                  <a:lnTo>
                    <a:pt x="18847" y="9155"/>
                  </a:lnTo>
                  <a:lnTo>
                    <a:pt x="19893" y="5846"/>
                  </a:lnTo>
                  <a:lnTo>
                    <a:pt x="21600" y="4377"/>
                  </a:lnTo>
                  <a:lnTo>
                    <a:pt x="17516" y="4960"/>
                  </a:lnTo>
                  <a:close/>
                </a:path>
              </a:pathLst>
            </a:custGeom>
            <a:solidFill>
              <a:srgbClr val="2083BA"/>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bg1"/>
                </a:solidFill>
              </a:endParaRPr>
            </a:p>
          </p:txBody>
        </p:sp>
        <p:sp>
          <p:nvSpPr>
            <p:cNvPr id="26" name="Shape">
              <a:extLst>
                <a:ext uri="{FF2B5EF4-FFF2-40B4-BE49-F238E27FC236}">
                  <a16:creationId xmlns:a16="http://schemas.microsoft.com/office/drawing/2014/main" id="{6C68552B-8EB4-4A74-9B62-C27D932C7AD0}"/>
                </a:ext>
              </a:extLst>
            </p:cNvPr>
            <p:cNvSpPr/>
            <p:nvPr/>
          </p:nvSpPr>
          <p:spPr>
            <a:xfrm>
              <a:off x="4606544" y="3304181"/>
              <a:ext cx="455125" cy="1477139"/>
            </a:xfrm>
            <a:custGeom>
              <a:avLst/>
              <a:gdLst/>
              <a:ahLst/>
              <a:cxnLst>
                <a:cxn ang="0">
                  <a:pos x="wd2" y="hd2"/>
                </a:cxn>
                <a:cxn ang="5400000">
                  <a:pos x="wd2" y="hd2"/>
                </a:cxn>
                <a:cxn ang="10800000">
                  <a:pos x="wd2" y="hd2"/>
                </a:cxn>
                <a:cxn ang="16200000">
                  <a:pos x="wd2" y="hd2"/>
                </a:cxn>
              </a:cxnLst>
              <a:rect l="0" t="0" r="r" b="b"/>
              <a:pathLst>
                <a:path w="21600" h="21600" extrusionOk="0">
                  <a:moveTo>
                    <a:pt x="16576" y="5080"/>
                  </a:moveTo>
                  <a:lnTo>
                    <a:pt x="12642" y="0"/>
                  </a:lnTo>
                  <a:lnTo>
                    <a:pt x="0" y="2402"/>
                  </a:lnTo>
                  <a:lnTo>
                    <a:pt x="501" y="2560"/>
                  </a:lnTo>
                  <a:lnTo>
                    <a:pt x="4435" y="7391"/>
                  </a:lnTo>
                  <a:lnTo>
                    <a:pt x="2962" y="15558"/>
                  </a:lnTo>
                  <a:lnTo>
                    <a:pt x="10594" y="15172"/>
                  </a:lnTo>
                  <a:lnTo>
                    <a:pt x="14425" y="21600"/>
                  </a:lnTo>
                  <a:lnTo>
                    <a:pt x="18727" y="17632"/>
                  </a:lnTo>
                  <a:lnTo>
                    <a:pt x="19228" y="17955"/>
                  </a:lnTo>
                  <a:lnTo>
                    <a:pt x="21600" y="3509"/>
                  </a:lnTo>
                  <a:close/>
                </a:path>
              </a:pathLst>
            </a:custGeom>
            <a:solidFill>
              <a:srgbClr val="2F94CA"/>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bg1"/>
                </a:solidFill>
              </a:endParaRPr>
            </a:p>
          </p:txBody>
        </p:sp>
        <p:sp>
          <p:nvSpPr>
            <p:cNvPr id="27" name="Shape">
              <a:extLst>
                <a:ext uri="{FF2B5EF4-FFF2-40B4-BE49-F238E27FC236}">
                  <a16:creationId xmlns:a16="http://schemas.microsoft.com/office/drawing/2014/main" id="{B1D00586-86F8-4F1B-A435-FF537334BF7B}"/>
                </a:ext>
              </a:extLst>
            </p:cNvPr>
            <p:cNvSpPr/>
            <p:nvPr/>
          </p:nvSpPr>
          <p:spPr>
            <a:xfrm>
              <a:off x="5364340" y="3757990"/>
              <a:ext cx="339327" cy="770229"/>
            </a:xfrm>
            <a:custGeom>
              <a:avLst/>
              <a:gdLst/>
              <a:ahLst/>
              <a:cxnLst>
                <a:cxn ang="0">
                  <a:pos x="wd2" y="hd2"/>
                </a:cxn>
                <a:cxn ang="5400000">
                  <a:pos x="wd2" y="hd2"/>
                </a:cxn>
                <a:cxn ang="10800000">
                  <a:pos x="wd2" y="hd2"/>
                </a:cxn>
                <a:cxn ang="16200000">
                  <a:pos x="wd2" y="hd2"/>
                </a:cxn>
              </a:cxnLst>
              <a:rect l="0" t="0" r="r" b="b"/>
              <a:pathLst>
                <a:path w="21600" h="21600" extrusionOk="0">
                  <a:moveTo>
                    <a:pt x="0" y="3596"/>
                  </a:moveTo>
                  <a:lnTo>
                    <a:pt x="11245" y="0"/>
                  </a:lnTo>
                  <a:lnTo>
                    <a:pt x="13102" y="6564"/>
                  </a:lnTo>
                  <a:lnTo>
                    <a:pt x="21600" y="4867"/>
                  </a:lnTo>
                  <a:lnTo>
                    <a:pt x="10790" y="21600"/>
                  </a:lnTo>
                  <a:close/>
                </a:path>
              </a:pathLst>
            </a:custGeom>
            <a:solidFill>
              <a:srgbClr val="44ADE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bg1"/>
                </a:solidFill>
              </a:endParaRPr>
            </a:p>
          </p:txBody>
        </p:sp>
        <p:sp>
          <p:nvSpPr>
            <p:cNvPr id="28" name="Shape">
              <a:extLst>
                <a:ext uri="{FF2B5EF4-FFF2-40B4-BE49-F238E27FC236}">
                  <a16:creationId xmlns:a16="http://schemas.microsoft.com/office/drawing/2014/main" id="{1B676C5F-AAD8-4CC1-838E-9F4491161FEC}"/>
                </a:ext>
              </a:extLst>
            </p:cNvPr>
            <p:cNvSpPr/>
            <p:nvPr/>
          </p:nvSpPr>
          <p:spPr>
            <a:xfrm>
              <a:off x="6856178" y="3222951"/>
              <a:ext cx="266992" cy="264508"/>
            </a:xfrm>
            <a:custGeom>
              <a:avLst/>
              <a:gdLst/>
              <a:ahLst/>
              <a:cxnLst>
                <a:cxn ang="0">
                  <a:pos x="wd2" y="hd2"/>
                </a:cxn>
                <a:cxn ang="5400000">
                  <a:pos x="wd2" y="hd2"/>
                </a:cxn>
                <a:cxn ang="10800000">
                  <a:pos x="wd2" y="hd2"/>
                </a:cxn>
                <a:cxn ang="16200000">
                  <a:pos x="wd2" y="hd2"/>
                </a:cxn>
              </a:cxnLst>
              <a:rect l="0" t="0" r="r" b="b"/>
              <a:pathLst>
                <a:path w="21600" h="21600" extrusionOk="0">
                  <a:moveTo>
                    <a:pt x="5927" y="8645"/>
                  </a:moveTo>
                  <a:lnTo>
                    <a:pt x="0" y="21600"/>
                  </a:lnTo>
                  <a:lnTo>
                    <a:pt x="21600" y="11104"/>
                  </a:lnTo>
                  <a:lnTo>
                    <a:pt x="14492" y="0"/>
                  </a:lnTo>
                  <a:close/>
                </a:path>
              </a:pathLst>
            </a:custGeom>
            <a:solidFill>
              <a:srgbClr val="2083BA"/>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bg1"/>
                </a:solidFill>
              </a:endParaRPr>
            </a:p>
          </p:txBody>
        </p:sp>
        <p:grpSp>
          <p:nvGrpSpPr>
            <p:cNvPr id="29" name="Group 63">
              <a:extLst>
                <a:ext uri="{FF2B5EF4-FFF2-40B4-BE49-F238E27FC236}">
                  <a16:creationId xmlns:a16="http://schemas.microsoft.com/office/drawing/2014/main" id="{4DDACEBD-DBB3-432A-B4EA-BCDCB189793D}"/>
                </a:ext>
              </a:extLst>
            </p:cNvPr>
            <p:cNvGrpSpPr/>
            <p:nvPr/>
          </p:nvGrpSpPr>
          <p:grpSpPr>
            <a:xfrm>
              <a:off x="5347653" y="4761159"/>
              <a:ext cx="440391" cy="530063"/>
              <a:chOff x="3863481" y="3960327"/>
              <a:chExt cx="577850" cy="695510"/>
            </a:xfrm>
          </p:grpSpPr>
          <p:sp>
            <p:nvSpPr>
              <p:cNvPr id="31" name="Freeform 80">
                <a:extLst>
                  <a:ext uri="{FF2B5EF4-FFF2-40B4-BE49-F238E27FC236}">
                    <a16:creationId xmlns:a16="http://schemas.microsoft.com/office/drawing/2014/main" id="{88701793-9C20-49DE-9F9D-B3FBEC592868}"/>
                  </a:ext>
                </a:extLst>
              </p:cNvPr>
              <p:cNvSpPr>
                <a:spLocks/>
              </p:cNvSpPr>
              <p:nvPr/>
            </p:nvSpPr>
            <p:spPr bwMode="auto">
              <a:xfrm>
                <a:off x="3872304" y="4017907"/>
                <a:ext cx="217488" cy="637930"/>
              </a:xfrm>
              <a:custGeom>
                <a:avLst/>
                <a:gdLst>
                  <a:gd name="T0" fmla="*/ 455 w 546"/>
                  <a:gd name="T1" fmla="*/ 1684 h 1684"/>
                  <a:gd name="T2" fmla="*/ 36 w 546"/>
                  <a:gd name="T3" fmla="*/ 136 h 1684"/>
                  <a:gd name="T4" fmla="*/ 0 w 546"/>
                  <a:gd name="T5" fmla="*/ 0 h 1684"/>
                  <a:gd name="T6" fmla="*/ 546 w 546"/>
                  <a:gd name="T7" fmla="*/ 509 h 1684"/>
                  <a:gd name="T8" fmla="*/ 455 w 546"/>
                  <a:gd name="T9" fmla="*/ 1684 h 1684"/>
                </a:gdLst>
                <a:ahLst/>
                <a:cxnLst>
                  <a:cxn ang="0">
                    <a:pos x="T0" y="T1"/>
                  </a:cxn>
                  <a:cxn ang="0">
                    <a:pos x="T2" y="T3"/>
                  </a:cxn>
                  <a:cxn ang="0">
                    <a:pos x="T4" y="T5"/>
                  </a:cxn>
                  <a:cxn ang="0">
                    <a:pos x="T6" y="T7"/>
                  </a:cxn>
                  <a:cxn ang="0">
                    <a:pos x="T8" y="T9"/>
                  </a:cxn>
                </a:cxnLst>
                <a:rect l="0" t="0" r="r" b="b"/>
                <a:pathLst>
                  <a:path w="546" h="1684">
                    <a:moveTo>
                      <a:pt x="455" y="1684"/>
                    </a:moveTo>
                    <a:lnTo>
                      <a:pt x="36" y="136"/>
                    </a:lnTo>
                    <a:lnTo>
                      <a:pt x="0" y="0"/>
                    </a:lnTo>
                    <a:lnTo>
                      <a:pt x="546" y="509"/>
                    </a:lnTo>
                    <a:lnTo>
                      <a:pt x="455" y="1684"/>
                    </a:lnTo>
                    <a:close/>
                  </a:path>
                </a:pathLst>
              </a:custGeom>
              <a:solidFill>
                <a:srgbClr val="2083BA"/>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ea typeface="+mn-ea"/>
                  <a:cs typeface="+mn-cs"/>
                </a:endParaRPr>
              </a:p>
            </p:txBody>
          </p:sp>
          <p:sp>
            <p:nvSpPr>
              <p:cNvPr id="32" name="Freeform 81">
                <a:extLst>
                  <a:ext uri="{FF2B5EF4-FFF2-40B4-BE49-F238E27FC236}">
                    <a16:creationId xmlns:a16="http://schemas.microsoft.com/office/drawing/2014/main" id="{483D09D2-D3B9-4B5B-99AD-51DEB5B45F82}"/>
                  </a:ext>
                </a:extLst>
              </p:cNvPr>
              <p:cNvSpPr>
                <a:spLocks/>
              </p:cNvSpPr>
              <p:nvPr/>
            </p:nvSpPr>
            <p:spPr bwMode="auto">
              <a:xfrm>
                <a:off x="4044456" y="4054274"/>
                <a:ext cx="396875" cy="601563"/>
              </a:xfrm>
              <a:custGeom>
                <a:avLst/>
                <a:gdLst>
                  <a:gd name="T0" fmla="*/ 0 w 1002"/>
                  <a:gd name="T1" fmla="*/ 1589 h 1589"/>
                  <a:gd name="T2" fmla="*/ 91 w 1002"/>
                  <a:gd name="T3" fmla="*/ 414 h 1589"/>
                  <a:gd name="T4" fmla="*/ 1002 w 1002"/>
                  <a:gd name="T5" fmla="*/ 0 h 1589"/>
                  <a:gd name="T6" fmla="*/ 360 w 1002"/>
                  <a:gd name="T7" fmla="*/ 1572 h 1589"/>
                  <a:gd name="T8" fmla="*/ 0 w 1002"/>
                  <a:gd name="T9" fmla="*/ 1589 h 1589"/>
                </a:gdLst>
                <a:ahLst/>
                <a:cxnLst>
                  <a:cxn ang="0">
                    <a:pos x="T0" y="T1"/>
                  </a:cxn>
                  <a:cxn ang="0">
                    <a:pos x="T2" y="T3"/>
                  </a:cxn>
                  <a:cxn ang="0">
                    <a:pos x="T4" y="T5"/>
                  </a:cxn>
                  <a:cxn ang="0">
                    <a:pos x="T6" y="T7"/>
                  </a:cxn>
                  <a:cxn ang="0">
                    <a:pos x="T8" y="T9"/>
                  </a:cxn>
                </a:cxnLst>
                <a:rect l="0" t="0" r="r" b="b"/>
                <a:pathLst>
                  <a:path w="1002" h="1589">
                    <a:moveTo>
                      <a:pt x="0" y="1589"/>
                    </a:moveTo>
                    <a:lnTo>
                      <a:pt x="91" y="414"/>
                    </a:lnTo>
                    <a:lnTo>
                      <a:pt x="1002" y="0"/>
                    </a:lnTo>
                    <a:lnTo>
                      <a:pt x="360" y="1572"/>
                    </a:lnTo>
                    <a:lnTo>
                      <a:pt x="0" y="1589"/>
                    </a:lnTo>
                    <a:close/>
                  </a:path>
                </a:pathLst>
              </a:custGeom>
              <a:solidFill>
                <a:srgbClr val="2083BA"/>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ea typeface="+mn-ea"/>
                  <a:cs typeface="+mn-cs"/>
                </a:endParaRPr>
              </a:p>
            </p:txBody>
          </p:sp>
          <p:sp>
            <p:nvSpPr>
              <p:cNvPr id="33" name="Freeform 82">
                <a:extLst>
                  <a:ext uri="{FF2B5EF4-FFF2-40B4-BE49-F238E27FC236}">
                    <a16:creationId xmlns:a16="http://schemas.microsoft.com/office/drawing/2014/main" id="{84252830-68BA-4298-A99B-E50A5AED868D}"/>
                  </a:ext>
                </a:extLst>
              </p:cNvPr>
              <p:cNvSpPr>
                <a:spLocks/>
              </p:cNvSpPr>
              <p:nvPr/>
            </p:nvSpPr>
            <p:spPr bwMode="auto">
              <a:xfrm>
                <a:off x="3863481" y="3960327"/>
                <a:ext cx="577850" cy="250020"/>
              </a:xfrm>
              <a:custGeom>
                <a:avLst/>
                <a:gdLst>
                  <a:gd name="T0" fmla="*/ 546 w 1457"/>
                  <a:gd name="T1" fmla="*/ 661 h 661"/>
                  <a:gd name="T2" fmla="*/ 546 w 1457"/>
                  <a:gd name="T3" fmla="*/ 661 h 661"/>
                  <a:gd name="T4" fmla="*/ 0 w 1457"/>
                  <a:gd name="T5" fmla="*/ 152 h 661"/>
                  <a:gd name="T6" fmla="*/ 119 w 1457"/>
                  <a:gd name="T7" fmla="*/ 138 h 661"/>
                  <a:gd name="T8" fmla="*/ 1323 w 1457"/>
                  <a:gd name="T9" fmla="*/ 0 h 661"/>
                  <a:gd name="T10" fmla="*/ 1457 w 1457"/>
                  <a:gd name="T11" fmla="*/ 247 h 661"/>
                  <a:gd name="T12" fmla="*/ 546 w 1457"/>
                  <a:gd name="T13" fmla="*/ 661 h 661"/>
                </a:gdLst>
                <a:ahLst/>
                <a:cxnLst>
                  <a:cxn ang="0">
                    <a:pos x="T0" y="T1"/>
                  </a:cxn>
                  <a:cxn ang="0">
                    <a:pos x="T2" y="T3"/>
                  </a:cxn>
                  <a:cxn ang="0">
                    <a:pos x="T4" y="T5"/>
                  </a:cxn>
                  <a:cxn ang="0">
                    <a:pos x="T6" y="T7"/>
                  </a:cxn>
                  <a:cxn ang="0">
                    <a:pos x="T8" y="T9"/>
                  </a:cxn>
                  <a:cxn ang="0">
                    <a:pos x="T10" y="T11"/>
                  </a:cxn>
                  <a:cxn ang="0">
                    <a:pos x="T12" y="T13"/>
                  </a:cxn>
                </a:cxnLst>
                <a:rect l="0" t="0" r="r" b="b"/>
                <a:pathLst>
                  <a:path w="1457" h="661">
                    <a:moveTo>
                      <a:pt x="546" y="661"/>
                    </a:moveTo>
                    <a:lnTo>
                      <a:pt x="546" y="661"/>
                    </a:lnTo>
                    <a:lnTo>
                      <a:pt x="0" y="152"/>
                    </a:lnTo>
                    <a:lnTo>
                      <a:pt x="119" y="138"/>
                    </a:lnTo>
                    <a:lnTo>
                      <a:pt x="1323" y="0"/>
                    </a:lnTo>
                    <a:lnTo>
                      <a:pt x="1457" y="247"/>
                    </a:lnTo>
                    <a:lnTo>
                      <a:pt x="546" y="661"/>
                    </a:lnTo>
                    <a:close/>
                  </a:path>
                </a:pathLst>
              </a:custGeom>
              <a:solidFill>
                <a:srgbClr val="44ADE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bg1"/>
                  </a:solidFill>
                  <a:effectLst/>
                  <a:uLnTx/>
                  <a:uFillTx/>
                  <a:ea typeface="+mn-ea"/>
                  <a:cs typeface="+mn-cs"/>
                </a:endParaRPr>
              </a:p>
            </p:txBody>
          </p:sp>
        </p:grpSp>
        <p:sp>
          <p:nvSpPr>
            <p:cNvPr id="30" name="Shape">
              <a:extLst>
                <a:ext uri="{FF2B5EF4-FFF2-40B4-BE49-F238E27FC236}">
                  <a16:creationId xmlns:a16="http://schemas.microsoft.com/office/drawing/2014/main" id="{4FB62E69-F5B2-4D59-A759-8081A2111207}"/>
                </a:ext>
              </a:extLst>
            </p:cNvPr>
            <p:cNvSpPr/>
            <p:nvPr/>
          </p:nvSpPr>
          <p:spPr>
            <a:xfrm>
              <a:off x="6199098" y="4516025"/>
              <a:ext cx="339327" cy="502552"/>
            </a:xfrm>
            <a:custGeom>
              <a:avLst/>
              <a:gdLst/>
              <a:ahLst/>
              <a:cxnLst>
                <a:cxn ang="0">
                  <a:pos x="wd2" y="hd2"/>
                </a:cxn>
                <a:cxn ang="5400000">
                  <a:pos x="wd2" y="hd2"/>
                </a:cxn>
                <a:cxn ang="10800000">
                  <a:pos x="wd2" y="hd2"/>
                </a:cxn>
                <a:cxn ang="16200000">
                  <a:pos x="wd2" y="hd2"/>
                </a:cxn>
              </a:cxnLst>
              <a:rect l="0" t="0" r="r" b="b"/>
              <a:pathLst>
                <a:path w="21600" h="21600" extrusionOk="0">
                  <a:moveTo>
                    <a:pt x="5927" y="8645"/>
                  </a:moveTo>
                  <a:lnTo>
                    <a:pt x="0" y="21600"/>
                  </a:lnTo>
                  <a:lnTo>
                    <a:pt x="21600" y="11104"/>
                  </a:lnTo>
                  <a:lnTo>
                    <a:pt x="14492" y="0"/>
                  </a:lnTo>
                  <a:close/>
                </a:path>
              </a:pathLst>
            </a:custGeom>
            <a:solidFill>
              <a:srgbClr val="44ADE4"/>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dirty="0">
                <a:solidFill>
                  <a:schemeClr val="bg1"/>
                </a:solidFill>
              </a:endParaRPr>
            </a:p>
          </p:txBody>
        </p:sp>
      </p:grpSp>
      <p:sp>
        <p:nvSpPr>
          <p:cNvPr id="52" name="Subtitle 4">
            <a:extLst>
              <a:ext uri="{FF2B5EF4-FFF2-40B4-BE49-F238E27FC236}">
                <a16:creationId xmlns:a16="http://schemas.microsoft.com/office/drawing/2014/main" id="{38A2D3E8-99F2-487D-AF04-393A76E02F93}"/>
              </a:ext>
            </a:extLst>
          </p:cNvPr>
          <p:cNvSpPr txBox="1">
            <a:spLocks/>
          </p:cNvSpPr>
          <p:nvPr/>
        </p:nvSpPr>
        <p:spPr>
          <a:xfrm>
            <a:off x="609918" y="1415710"/>
            <a:ext cx="3251208" cy="1359475"/>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dirty="0">
                <a:solidFill>
                  <a:schemeClr val="bg1"/>
                </a:solidFill>
              </a:rPr>
              <a:t>User Interface</a:t>
            </a:r>
          </a:p>
          <a:p>
            <a:pPr>
              <a:lnSpc>
                <a:spcPct val="110000"/>
              </a:lnSpc>
              <a:spcBef>
                <a:spcPts val="600"/>
              </a:spcBef>
            </a:pPr>
            <a:r>
              <a:rPr lang="en-US" sz="1200" b="0" i="0" dirty="0">
                <a:solidFill>
                  <a:srgbClr val="ECECEC"/>
                </a:solidFill>
                <a:effectLst/>
                <a:latin typeface="Söhne"/>
              </a:rPr>
              <a:t>Modularity in software development involves breaking down a system into smaller, independent components, allowing for easier maintenance, testing, and scalability while promoting reusability and collaboration among developers.</a:t>
            </a:r>
            <a:endParaRPr lang="en-US" sz="1200" dirty="0">
              <a:solidFill>
                <a:schemeClr val="bg1"/>
              </a:solidFill>
            </a:endParaRPr>
          </a:p>
        </p:txBody>
      </p:sp>
      <p:sp>
        <p:nvSpPr>
          <p:cNvPr id="53" name="Subtitle 4">
            <a:extLst>
              <a:ext uri="{FF2B5EF4-FFF2-40B4-BE49-F238E27FC236}">
                <a16:creationId xmlns:a16="http://schemas.microsoft.com/office/drawing/2014/main" id="{CBCBEE39-C48F-402E-8B30-5A43FF502952}"/>
              </a:ext>
            </a:extLst>
          </p:cNvPr>
          <p:cNvSpPr txBox="1">
            <a:spLocks/>
          </p:cNvSpPr>
          <p:nvPr/>
        </p:nvSpPr>
        <p:spPr>
          <a:xfrm>
            <a:off x="616772" y="3491732"/>
            <a:ext cx="3251208" cy="1156342"/>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dirty="0">
                <a:solidFill>
                  <a:schemeClr val="bg1"/>
                </a:solidFill>
              </a:rPr>
              <a:t>Large-Language-Model (LLM)</a:t>
            </a:r>
          </a:p>
          <a:p>
            <a:pPr>
              <a:lnSpc>
                <a:spcPct val="110000"/>
              </a:lnSpc>
              <a:spcBef>
                <a:spcPts val="600"/>
              </a:spcBef>
            </a:pPr>
            <a:r>
              <a:rPr lang="en-US" sz="1200" b="0" i="0" dirty="0">
                <a:solidFill>
                  <a:srgbClr val="ECECEC"/>
                </a:solidFill>
                <a:effectLst/>
                <a:latin typeface="Söhne"/>
              </a:rPr>
              <a:t>A Large Language Model (LLM) is a sophisticated AI system adept at understanding and generating human-like text, employing deep learning to process extensive data for natural language tasks.</a:t>
            </a:r>
            <a:endParaRPr lang="en-US" sz="1200" dirty="0">
              <a:solidFill>
                <a:schemeClr val="bg1"/>
              </a:solidFill>
            </a:endParaRPr>
          </a:p>
        </p:txBody>
      </p:sp>
      <p:sp>
        <p:nvSpPr>
          <p:cNvPr id="54" name="Subtitle 4">
            <a:extLst>
              <a:ext uri="{FF2B5EF4-FFF2-40B4-BE49-F238E27FC236}">
                <a16:creationId xmlns:a16="http://schemas.microsoft.com/office/drawing/2014/main" id="{109D6B5B-55BB-406D-8469-86BE81BA8B36}"/>
              </a:ext>
            </a:extLst>
          </p:cNvPr>
          <p:cNvSpPr txBox="1">
            <a:spLocks/>
          </p:cNvSpPr>
          <p:nvPr/>
        </p:nvSpPr>
        <p:spPr>
          <a:xfrm>
            <a:off x="8340755" y="775630"/>
            <a:ext cx="3251208" cy="1359475"/>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dirty="0">
                <a:solidFill>
                  <a:schemeClr val="bg1"/>
                </a:solidFill>
              </a:rPr>
              <a:t>Visualization</a:t>
            </a:r>
          </a:p>
          <a:p>
            <a:pPr>
              <a:lnSpc>
                <a:spcPct val="110000"/>
              </a:lnSpc>
              <a:spcBef>
                <a:spcPts val="600"/>
              </a:spcBef>
            </a:pPr>
            <a:r>
              <a:rPr lang="en-US" sz="1200" b="0" i="0" dirty="0">
                <a:solidFill>
                  <a:srgbClr val="ECECEC"/>
                </a:solidFill>
                <a:effectLst/>
                <a:latin typeface="Söhne"/>
              </a:rPr>
              <a:t>Modularity in software development involves breaking down a system into smaller, independent components, allowing for easier maintenance, testing, and scalability while promoting reusability and collaboration among developers.</a:t>
            </a:r>
            <a:endParaRPr lang="en-US" sz="1200" dirty="0">
              <a:solidFill>
                <a:schemeClr val="bg1"/>
              </a:solidFill>
            </a:endParaRPr>
          </a:p>
        </p:txBody>
      </p:sp>
      <p:sp>
        <p:nvSpPr>
          <p:cNvPr id="55" name="Subtitle 4">
            <a:extLst>
              <a:ext uri="{FF2B5EF4-FFF2-40B4-BE49-F238E27FC236}">
                <a16:creationId xmlns:a16="http://schemas.microsoft.com/office/drawing/2014/main" id="{263A6425-5882-406E-A08A-01FBB38B04E3}"/>
              </a:ext>
            </a:extLst>
          </p:cNvPr>
          <p:cNvSpPr txBox="1">
            <a:spLocks/>
          </p:cNvSpPr>
          <p:nvPr/>
        </p:nvSpPr>
        <p:spPr>
          <a:xfrm>
            <a:off x="8340755" y="3620763"/>
            <a:ext cx="3251208" cy="1277273"/>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dirty="0">
                <a:solidFill>
                  <a:schemeClr val="bg1"/>
                </a:solidFill>
              </a:rPr>
              <a:t>Modularity</a:t>
            </a:r>
          </a:p>
          <a:p>
            <a:pPr>
              <a:spcBef>
                <a:spcPts val="600"/>
              </a:spcBef>
            </a:pPr>
            <a:r>
              <a:rPr lang="en-US" sz="1200" b="0" i="0" dirty="0">
                <a:solidFill>
                  <a:srgbClr val="ECECEC"/>
                </a:solidFill>
                <a:effectLst/>
                <a:latin typeface="Söhne"/>
              </a:rPr>
              <a:t>Modularity involves breaking down a system into smaller, independent components, allowing for easier maintenance, testing, and scalability while promoting reusability and collaboration among developers.</a:t>
            </a:r>
            <a:r>
              <a:rPr lang="en-US" sz="1200" dirty="0">
                <a:solidFill>
                  <a:schemeClr val="bg1"/>
                </a:solidFill>
              </a:rPr>
              <a:t>.</a:t>
            </a:r>
          </a:p>
        </p:txBody>
      </p:sp>
      <p:sp>
        <p:nvSpPr>
          <p:cNvPr id="3" name="Foliennummernplatzhalter 2">
            <a:extLst>
              <a:ext uri="{FF2B5EF4-FFF2-40B4-BE49-F238E27FC236}">
                <a16:creationId xmlns:a16="http://schemas.microsoft.com/office/drawing/2014/main" id="{CA58050C-B675-435E-848F-838870D01E13}"/>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3</a:t>
            </a:fld>
            <a:endParaRPr lang="en-US" noProof="0" dirty="0"/>
          </a:p>
        </p:txBody>
      </p:sp>
      <p:sp>
        <p:nvSpPr>
          <p:cNvPr id="5" name="Subtitle 4">
            <a:extLst>
              <a:ext uri="{FF2B5EF4-FFF2-40B4-BE49-F238E27FC236}">
                <a16:creationId xmlns:a16="http://schemas.microsoft.com/office/drawing/2014/main" id="{956DA053-8135-BB04-685A-BAF9910A694B}"/>
              </a:ext>
            </a:extLst>
          </p:cNvPr>
          <p:cNvSpPr txBox="1">
            <a:spLocks/>
          </p:cNvSpPr>
          <p:nvPr/>
        </p:nvSpPr>
        <p:spPr>
          <a:xfrm>
            <a:off x="8340755" y="2624257"/>
            <a:ext cx="3251208" cy="723275"/>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dirty="0">
                <a:solidFill>
                  <a:schemeClr val="bg1"/>
                </a:solidFill>
              </a:rPr>
              <a:t>Note of justification</a:t>
            </a:r>
          </a:p>
          <a:p>
            <a:pPr>
              <a:spcBef>
                <a:spcPts val="600"/>
              </a:spcBef>
            </a:pPr>
            <a:r>
              <a:rPr lang="en-US" sz="1200" dirty="0">
                <a:solidFill>
                  <a:schemeClr val="bg1"/>
                </a:solidFill>
              </a:rPr>
              <a:t>Linking the invisible to the visible by providing an explanation of why the LLM came to its conclusion</a:t>
            </a:r>
          </a:p>
        </p:txBody>
      </p:sp>
      <p:sp>
        <p:nvSpPr>
          <p:cNvPr id="4" name="Subtitle 4">
            <a:extLst>
              <a:ext uri="{FF2B5EF4-FFF2-40B4-BE49-F238E27FC236}">
                <a16:creationId xmlns:a16="http://schemas.microsoft.com/office/drawing/2014/main" id="{82E56F07-BF21-DDC4-E7B4-2E5CB5FF9ADF}"/>
              </a:ext>
            </a:extLst>
          </p:cNvPr>
          <p:cNvSpPr txBox="1">
            <a:spLocks/>
          </p:cNvSpPr>
          <p:nvPr/>
        </p:nvSpPr>
        <p:spPr>
          <a:xfrm>
            <a:off x="609918" y="5039140"/>
            <a:ext cx="3251208" cy="1156342"/>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dirty="0">
                <a:solidFill>
                  <a:schemeClr val="bg1"/>
                </a:solidFill>
              </a:rPr>
              <a:t>Zero-shot-approach</a:t>
            </a:r>
          </a:p>
          <a:p>
            <a:pPr>
              <a:lnSpc>
                <a:spcPct val="110000"/>
              </a:lnSpc>
              <a:spcBef>
                <a:spcPts val="600"/>
              </a:spcBef>
            </a:pPr>
            <a:r>
              <a:rPr lang="en-US" sz="1200" b="0" i="0" dirty="0">
                <a:solidFill>
                  <a:srgbClr val="ECECEC"/>
                </a:solidFill>
                <a:effectLst/>
                <a:latin typeface="Söhne"/>
              </a:rPr>
              <a:t>Zero-shot learning involves training a model to recognize </a:t>
            </a:r>
            <a:r>
              <a:rPr lang="en-US" sz="1200">
                <a:solidFill>
                  <a:srgbClr val="ECECEC"/>
                </a:solidFill>
                <a:latin typeface="Söhne"/>
              </a:rPr>
              <a:t>labels it</a:t>
            </a:r>
            <a:r>
              <a:rPr lang="en-US" sz="1200" b="0" i="0" dirty="0">
                <a:solidFill>
                  <a:srgbClr val="ECECEC"/>
                </a:solidFill>
                <a:effectLst/>
                <a:latin typeface="Söhne"/>
              </a:rPr>
              <a:t> has never seen before by teaching it to generalize from seen classes and apply that knowledge to unseen ones.</a:t>
            </a:r>
            <a:endParaRPr lang="en-US" sz="1200" dirty="0">
              <a:solidFill>
                <a:schemeClr val="bg1"/>
              </a:solidFill>
            </a:endParaRPr>
          </a:p>
        </p:txBody>
      </p:sp>
      <p:sp>
        <p:nvSpPr>
          <p:cNvPr id="6" name="Subtitle 4">
            <a:extLst>
              <a:ext uri="{FF2B5EF4-FFF2-40B4-BE49-F238E27FC236}">
                <a16:creationId xmlns:a16="http://schemas.microsoft.com/office/drawing/2014/main" id="{21420430-3202-A935-69D0-ECF427CB01B1}"/>
              </a:ext>
            </a:extLst>
          </p:cNvPr>
          <p:cNvSpPr txBox="1">
            <a:spLocks/>
          </p:cNvSpPr>
          <p:nvPr/>
        </p:nvSpPr>
        <p:spPr>
          <a:xfrm>
            <a:off x="4301592" y="5078422"/>
            <a:ext cx="3251208" cy="1156342"/>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dirty="0">
                <a:solidFill>
                  <a:schemeClr val="bg1"/>
                </a:solidFill>
              </a:rPr>
              <a:t>Generative AI</a:t>
            </a:r>
          </a:p>
          <a:p>
            <a:pPr>
              <a:lnSpc>
                <a:spcPct val="110000"/>
              </a:lnSpc>
              <a:spcBef>
                <a:spcPts val="600"/>
              </a:spcBef>
            </a:pPr>
            <a:r>
              <a:rPr lang="en-US" sz="1200" b="0" i="0" dirty="0">
                <a:solidFill>
                  <a:srgbClr val="ECECEC"/>
                </a:solidFill>
                <a:effectLst/>
                <a:latin typeface="Söhne"/>
              </a:rPr>
              <a:t>Generative AI creates new data resembling a given dataset. It generates content like images, text, or audio, often using techniques such as neural networks and probabilistic models.</a:t>
            </a:r>
            <a:endParaRPr lang="en-US" sz="1200" dirty="0">
              <a:solidFill>
                <a:schemeClr val="bg1"/>
              </a:solidFill>
            </a:endParaRPr>
          </a:p>
        </p:txBody>
      </p:sp>
      <p:sp>
        <p:nvSpPr>
          <p:cNvPr id="7" name="Subtitle 4">
            <a:extLst>
              <a:ext uri="{FF2B5EF4-FFF2-40B4-BE49-F238E27FC236}">
                <a16:creationId xmlns:a16="http://schemas.microsoft.com/office/drawing/2014/main" id="{5216A0B8-9F19-2570-DA0C-1D3979F9FD56}"/>
              </a:ext>
            </a:extLst>
          </p:cNvPr>
          <p:cNvSpPr txBox="1">
            <a:spLocks/>
          </p:cNvSpPr>
          <p:nvPr/>
        </p:nvSpPr>
        <p:spPr>
          <a:xfrm>
            <a:off x="8337224" y="5078422"/>
            <a:ext cx="3251208" cy="1359475"/>
          </a:xfrm>
          <a:prstGeom prst="rect">
            <a:avLst/>
          </a:prstGeom>
        </p:spPr>
        <p:txBody>
          <a:bodyPr vert="horz"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600"/>
              </a:spcBef>
            </a:pPr>
            <a:r>
              <a:rPr lang="en-US" dirty="0">
                <a:solidFill>
                  <a:schemeClr val="bg1"/>
                </a:solidFill>
              </a:rPr>
              <a:t>Solution Automation</a:t>
            </a:r>
          </a:p>
          <a:p>
            <a:pPr>
              <a:lnSpc>
                <a:spcPct val="110000"/>
              </a:lnSpc>
              <a:spcBef>
                <a:spcPts val="600"/>
              </a:spcBef>
            </a:pPr>
            <a:r>
              <a:rPr lang="en-US" sz="1200" b="0" i="0" dirty="0">
                <a:solidFill>
                  <a:srgbClr val="ECECEC"/>
                </a:solidFill>
                <a:effectLst/>
                <a:latin typeface="Söhne"/>
              </a:rPr>
              <a:t>Modularity in software development involves breaking down a system into smaller, independent components, allowing for easier maintenance, testing, and scalability while promoting reusability and collaboration among developers.</a:t>
            </a:r>
            <a:endParaRPr lang="en-US" sz="1200" dirty="0">
              <a:solidFill>
                <a:schemeClr val="bg1"/>
              </a:solidFill>
            </a:endParaRPr>
          </a:p>
        </p:txBody>
      </p:sp>
    </p:spTree>
    <p:extLst>
      <p:ext uri="{BB962C8B-B14F-4D97-AF65-F5344CB8AC3E}">
        <p14:creationId xmlns:p14="http://schemas.microsoft.com/office/powerpoint/2010/main" val="1703114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Grafik 3" descr="Ein Bild, das Grafiken, Logo, Kreis, Design enthält.&#10;&#10;Beschreibung automatisch generiert.">
            <a:extLst>
              <a:ext uri="{FF2B5EF4-FFF2-40B4-BE49-F238E27FC236}">
                <a16:creationId xmlns:a16="http://schemas.microsoft.com/office/drawing/2014/main" id="{9E9373D5-9B2C-DB12-897F-C1B7EFD0FE71}"/>
              </a:ext>
            </a:extLst>
          </p:cNvPr>
          <p:cNvPicPr>
            <a:picLocks noChangeAspect="1"/>
          </p:cNvPicPr>
          <p:nvPr/>
        </p:nvPicPr>
        <p:blipFill rotWithShape="1">
          <a:blip r:embed="rId3"/>
          <a:srcRect l="-14" t="273" r="417" b="82"/>
          <a:stretch/>
        </p:blipFill>
        <p:spPr>
          <a:xfrm>
            <a:off x="811" y="-2296"/>
            <a:ext cx="12199149" cy="6872389"/>
          </a:xfrm>
          <a:prstGeom prst="rect">
            <a:avLst/>
          </a:prstGeom>
        </p:spPr>
      </p:pic>
      <p:sp>
        <p:nvSpPr>
          <p:cNvPr id="32" name="Rectangle 25">
            <a:extLst>
              <a:ext uri="{FF2B5EF4-FFF2-40B4-BE49-F238E27FC236}">
                <a16:creationId xmlns:a16="http://schemas.microsoft.com/office/drawing/2014/main" id="{4E89C57E-92EE-467B-B24D-B0ABB938CD37}"/>
              </a:ext>
            </a:extLst>
          </p:cNvPr>
          <p:cNvSpPr/>
          <p:nvPr/>
        </p:nvSpPr>
        <p:spPr bwMode="gray">
          <a:xfrm flipH="1">
            <a:off x="-811" y="3176"/>
            <a:ext cx="12198350" cy="6867566"/>
          </a:xfrm>
          <a:prstGeom prst="rect">
            <a:avLst/>
          </a:prstGeom>
          <a:gradFill flip="none" rotWithShape="1">
            <a:gsLst>
              <a:gs pos="0">
                <a:srgbClr val="000000">
                  <a:alpha val="0"/>
                </a:srgbClr>
              </a:gs>
              <a:gs pos="50000">
                <a:srgbClr val="000000">
                  <a:alpha val="43000"/>
                </a:srgbClr>
              </a:gs>
              <a:gs pos="100000">
                <a:srgbClr val="000000">
                  <a:alpha val="52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uppieren 12">
            <a:extLst>
              <a:ext uri="{FF2B5EF4-FFF2-40B4-BE49-F238E27FC236}">
                <a16:creationId xmlns:a16="http://schemas.microsoft.com/office/drawing/2014/main" id="{832A9FD5-8939-4A0E-B384-43D30E68AB08}"/>
              </a:ext>
            </a:extLst>
          </p:cNvPr>
          <p:cNvGrpSpPr/>
          <p:nvPr/>
        </p:nvGrpSpPr>
        <p:grpSpPr>
          <a:xfrm>
            <a:off x="2442180" y="4486270"/>
            <a:ext cx="7318528" cy="1606555"/>
            <a:chOff x="2442180" y="4687740"/>
            <a:chExt cx="7318528" cy="2586706"/>
          </a:xfrm>
        </p:grpSpPr>
        <p:cxnSp>
          <p:nvCxnSpPr>
            <p:cNvPr id="27" name="Straight Connector 41">
              <a:extLst>
                <a:ext uri="{FF2B5EF4-FFF2-40B4-BE49-F238E27FC236}">
                  <a16:creationId xmlns:a16="http://schemas.microsoft.com/office/drawing/2014/main" id="{ADD262CE-AD14-4282-9C2B-557656505323}"/>
                </a:ext>
              </a:extLst>
            </p:cNvPr>
            <p:cNvCxnSpPr>
              <a:cxnSpLocks/>
            </p:cNvCxnSpPr>
            <p:nvPr/>
          </p:nvCxnSpPr>
          <p:spPr>
            <a:xfrm>
              <a:off x="9760708" y="4687740"/>
              <a:ext cx="0" cy="2586706"/>
            </a:xfrm>
            <a:prstGeom prst="line">
              <a:avLst/>
            </a:prstGeom>
            <a:ln w="12700">
              <a:solidFill>
                <a:srgbClr val="F2F2F2">
                  <a:alpha val="49804"/>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41">
              <a:extLst>
                <a:ext uri="{FF2B5EF4-FFF2-40B4-BE49-F238E27FC236}">
                  <a16:creationId xmlns:a16="http://schemas.microsoft.com/office/drawing/2014/main" id="{7F98C161-1420-4CD5-923E-91E97070DA1A}"/>
                </a:ext>
              </a:extLst>
            </p:cNvPr>
            <p:cNvCxnSpPr>
              <a:cxnSpLocks/>
            </p:cNvCxnSpPr>
            <p:nvPr/>
          </p:nvCxnSpPr>
          <p:spPr>
            <a:xfrm>
              <a:off x="7931076" y="4687740"/>
              <a:ext cx="0" cy="2586706"/>
            </a:xfrm>
            <a:prstGeom prst="line">
              <a:avLst/>
            </a:prstGeom>
            <a:ln w="12700">
              <a:solidFill>
                <a:srgbClr val="F2F2F2">
                  <a:alpha val="49804"/>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41">
              <a:extLst>
                <a:ext uri="{FF2B5EF4-FFF2-40B4-BE49-F238E27FC236}">
                  <a16:creationId xmlns:a16="http://schemas.microsoft.com/office/drawing/2014/main" id="{DC829BFF-0E7E-4283-8934-DEF6107CA7A8}"/>
                </a:ext>
              </a:extLst>
            </p:cNvPr>
            <p:cNvCxnSpPr>
              <a:cxnSpLocks/>
            </p:cNvCxnSpPr>
            <p:nvPr/>
          </p:nvCxnSpPr>
          <p:spPr>
            <a:xfrm>
              <a:off x="6101444" y="4687740"/>
              <a:ext cx="0" cy="2586706"/>
            </a:xfrm>
            <a:prstGeom prst="line">
              <a:avLst/>
            </a:prstGeom>
            <a:ln w="12700">
              <a:solidFill>
                <a:srgbClr val="F2F2F2">
                  <a:alpha val="49804"/>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41">
              <a:extLst>
                <a:ext uri="{FF2B5EF4-FFF2-40B4-BE49-F238E27FC236}">
                  <a16:creationId xmlns:a16="http://schemas.microsoft.com/office/drawing/2014/main" id="{0A7B8992-AC5E-4AF5-A4E2-5A8BD55C8972}"/>
                </a:ext>
              </a:extLst>
            </p:cNvPr>
            <p:cNvCxnSpPr>
              <a:cxnSpLocks/>
            </p:cNvCxnSpPr>
            <p:nvPr/>
          </p:nvCxnSpPr>
          <p:spPr>
            <a:xfrm>
              <a:off x="4271812" y="4687740"/>
              <a:ext cx="0" cy="2586706"/>
            </a:xfrm>
            <a:prstGeom prst="line">
              <a:avLst/>
            </a:prstGeom>
            <a:ln w="12700">
              <a:solidFill>
                <a:srgbClr val="F2F2F2">
                  <a:alpha val="49804"/>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41">
              <a:extLst>
                <a:ext uri="{FF2B5EF4-FFF2-40B4-BE49-F238E27FC236}">
                  <a16:creationId xmlns:a16="http://schemas.microsoft.com/office/drawing/2014/main" id="{3BD00E5C-9390-45DD-B9B6-C9B3D3F15EF4}"/>
                </a:ext>
              </a:extLst>
            </p:cNvPr>
            <p:cNvCxnSpPr>
              <a:cxnSpLocks/>
            </p:cNvCxnSpPr>
            <p:nvPr/>
          </p:nvCxnSpPr>
          <p:spPr>
            <a:xfrm>
              <a:off x="2442180" y="4687740"/>
              <a:ext cx="0" cy="2586706"/>
            </a:xfrm>
            <a:prstGeom prst="line">
              <a:avLst/>
            </a:prstGeom>
            <a:ln w="12700">
              <a:solidFill>
                <a:srgbClr val="F2F2F2">
                  <a:alpha val="49804"/>
                </a:srgbClr>
              </a:solidFill>
            </a:ln>
          </p:spPr>
          <p:style>
            <a:lnRef idx="1">
              <a:schemeClr val="accent1"/>
            </a:lnRef>
            <a:fillRef idx="0">
              <a:schemeClr val="accent1"/>
            </a:fillRef>
            <a:effectRef idx="0">
              <a:schemeClr val="accent1"/>
            </a:effectRef>
            <a:fontRef idx="minor">
              <a:schemeClr val="tx1"/>
            </a:fontRef>
          </p:style>
        </p:cxnSp>
      </p:grpSp>
      <p:graphicFrame>
        <p:nvGraphicFramePr>
          <p:cNvPr id="11" name="Objekt 10" hidden="1">
            <a:extLst>
              <a:ext uri="{FF2B5EF4-FFF2-40B4-BE49-F238E27FC236}">
                <a16:creationId xmlns:a16="http://schemas.microsoft.com/office/drawing/2014/main" id="{53C6B444-D0BE-4069-B138-C47E963D5A8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0" imgH="360" progId="TCLayout.ActiveDocument.1">
                  <p:embed/>
                </p:oleObj>
              </mc:Choice>
              <mc:Fallback>
                <p:oleObj name="think-cell Folie" r:id="rId4" imgW="360" imgH="360" progId="TCLayout.ActiveDocument.1">
                  <p:embed/>
                  <p:pic>
                    <p:nvPicPr>
                      <p:cNvPr id="11" name="Objekt 10" hidden="1">
                        <a:extLst>
                          <a:ext uri="{FF2B5EF4-FFF2-40B4-BE49-F238E27FC236}">
                            <a16:creationId xmlns:a16="http://schemas.microsoft.com/office/drawing/2014/main" id="{53C6B444-D0BE-4069-B138-C47E963D5A8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9" name="Titel 8">
            <a:extLst>
              <a:ext uri="{FF2B5EF4-FFF2-40B4-BE49-F238E27FC236}">
                <a16:creationId xmlns:a16="http://schemas.microsoft.com/office/drawing/2014/main" id="{14BB2214-74F0-4C29-AC48-CAC405C1489A}"/>
              </a:ext>
            </a:extLst>
          </p:cNvPr>
          <p:cNvSpPr>
            <a:spLocks noGrp="1"/>
          </p:cNvSpPr>
          <p:nvPr>
            <p:ph type="title"/>
          </p:nvPr>
        </p:nvSpPr>
        <p:spPr/>
        <p:txBody>
          <a:bodyPr/>
          <a:lstStyle/>
          <a:p>
            <a:r>
              <a:rPr lang="en-US" dirty="0"/>
              <a:t>Agenda</a:t>
            </a:r>
          </a:p>
        </p:txBody>
      </p:sp>
      <p:sp>
        <p:nvSpPr>
          <p:cNvPr id="2" name="Foliennummernplatzhalter 1">
            <a:extLst>
              <a:ext uri="{FF2B5EF4-FFF2-40B4-BE49-F238E27FC236}">
                <a16:creationId xmlns:a16="http://schemas.microsoft.com/office/drawing/2014/main" id="{DB0D25F5-615D-4371-B876-0077AA9545DA}"/>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4</a:t>
            </a:fld>
            <a:endParaRPr lang="en-US" noProof="0" dirty="0"/>
          </a:p>
        </p:txBody>
      </p:sp>
      <p:sp>
        <p:nvSpPr>
          <p:cNvPr id="40" name="TextBox 30">
            <a:extLst>
              <a:ext uri="{FF2B5EF4-FFF2-40B4-BE49-F238E27FC236}">
                <a16:creationId xmlns:a16="http://schemas.microsoft.com/office/drawing/2014/main" id="{EE66CE22-8F59-424B-9FB2-FCCA4C68A026}"/>
              </a:ext>
            </a:extLst>
          </p:cNvPr>
          <p:cNvSpPr txBox="1"/>
          <p:nvPr/>
        </p:nvSpPr>
        <p:spPr>
          <a:xfrm>
            <a:off x="2557377" y="4331427"/>
            <a:ext cx="537358" cy="923330"/>
          </a:xfrm>
          <a:prstGeom prst="rect">
            <a:avLst/>
          </a:prstGeom>
          <a:noFill/>
        </p:spPr>
        <p:txBody>
          <a:bodyPr wrap="square" lIns="0" tIns="0" rIns="0" bIns="0" rtlCol="0" anchor="t" anchorCtr="0">
            <a:spAutoFit/>
          </a:bodyPr>
          <a:lstStyle>
            <a:defPPr>
              <a:defRPr lang="en-US"/>
            </a:defPPr>
            <a:lvl1pPr>
              <a:defRPr sz="3200" b="1">
                <a:solidFill>
                  <a:schemeClr val="bg1">
                    <a:alpha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A1D9"/>
                </a:solidFill>
                <a:effectLst/>
                <a:uLnTx/>
                <a:uFillTx/>
                <a:latin typeface="EYInterstate Light"/>
                <a:ea typeface="+mn-ea"/>
                <a:cs typeface="+mn-cs"/>
              </a:rPr>
              <a:t>2</a:t>
            </a:r>
          </a:p>
        </p:txBody>
      </p:sp>
      <p:sp>
        <p:nvSpPr>
          <p:cNvPr id="42" name="TextBox 33">
            <a:extLst>
              <a:ext uri="{FF2B5EF4-FFF2-40B4-BE49-F238E27FC236}">
                <a16:creationId xmlns:a16="http://schemas.microsoft.com/office/drawing/2014/main" id="{A224BD69-2A47-477D-8EA4-6557DD47510B}"/>
              </a:ext>
            </a:extLst>
          </p:cNvPr>
          <p:cNvSpPr txBox="1"/>
          <p:nvPr/>
        </p:nvSpPr>
        <p:spPr>
          <a:xfrm>
            <a:off x="4394014" y="4331427"/>
            <a:ext cx="537358" cy="923330"/>
          </a:xfrm>
          <a:prstGeom prst="rect">
            <a:avLst/>
          </a:prstGeom>
          <a:noFill/>
        </p:spPr>
        <p:txBody>
          <a:bodyPr wrap="square" lIns="0" tIns="0" rIns="0" bIns="0" rtlCol="0" anchor="t" anchorCtr="0">
            <a:spAutoFit/>
          </a:bodyPr>
          <a:lstStyle>
            <a:defPPr>
              <a:defRPr lang="en-US"/>
            </a:defPPr>
            <a:lvl1pPr>
              <a:defRPr sz="3200" b="1">
                <a:solidFill>
                  <a:schemeClr val="bg1">
                    <a:alpha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A1D9"/>
                </a:solidFill>
                <a:effectLst/>
                <a:uLnTx/>
                <a:uFillTx/>
                <a:latin typeface="EYInterstate Light"/>
                <a:ea typeface="+mn-ea"/>
                <a:cs typeface="+mn-cs"/>
              </a:rPr>
              <a:t>3</a:t>
            </a:r>
          </a:p>
        </p:txBody>
      </p:sp>
      <p:sp>
        <p:nvSpPr>
          <p:cNvPr id="44" name="TextBox 36">
            <a:extLst>
              <a:ext uri="{FF2B5EF4-FFF2-40B4-BE49-F238E27FC236}">
                <a16:creationId xmlns:a16="http://schemas.microsoft.com/office/drawing/2014/main" id="{D417C648-ABA7-4629-9268-FF19A45EF75B}"/>
              </a:ext>
            </a:extLst>
          </p:cNvPr>
          <p:cNvSpPr txBox="1"/>
          <p:nvPr/>
        </p:nvSpPr>
        <p:spPr>
          <a:xfrm>
            <a:off x="6197564" y="4331427"/>
            <a:ext cx="537358" cy="923330"/>
          </a:xfrm>
          <a:prstGeom prst="rect">
            <a:avLst/>
          </a:prstGeom>
          <a:noFill/>
        </p:spPr>
        <p:txBody>
          <a:bodyPr wrap="square" lIns="0" tIns="0" rIns="0" bIns="0" rtlCol="0" anchor="t" anchorCtr="0">
            <a:spAutoFit/>
          </a:bodyPr>
          <a:lstStyle>
            <a:defPPr>
              <a:defRPr lang="en-US"/>
            </a:defPPr>
            <a:lvl1pPr>
              <a:defRPr sz="3200" b="1">
                <a:solidFill>
                  <a:schemeClr val="bg1">
                    <a:alpha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A1D9"/>
                </a:solidFill>
                <a:effectLst/>
                <a:uLnTx/>
                <a:uFillTx/>
                <a:latin typeface="EYInterstate Light"/>
                <a:ea typeface="+mn-ea"/>
                <a:cs typeface="+mn-cs"/>
              </a:rPr>
              <a:t>4</a:t>
            </a:r>
          </a:p>
        </p:txBody>
      </p:sp>
      <p:sp>
        <p:nvSpPr>
          <p:cNvPr id="38" name="TextBox 24">
            <a:extLst>
              <a:ext uri="{FF2B5EF4-FFF2-40B4-BE49-F238E27FC236}">
                <a16:creationId xmlns:a16="http://schemas.microsoft.com/office/drawing/2014/main" id="{9A63A131-6B18-4441-ABA5-BEF63C5C6C21}"/>
              </a:ext>
            </a:extLst>
          </p:cNvPr>
          <p:cNvSpPr txBox="1"/>
          <p:nvPr/>
        </p:nvSpPr>
        <p:spPr>
          <a:xfrm>
            <a:off x="612549" y="4331427"/>
            <a:ext cx="537358" cy="923330"/>
          </a:xfrm>
          <a:prstGeom prst="rect">
            <a:avLst/>
          </a:prstGeom>
          <a:noFill/>
        </p:spPr>
        <p:txBody>
          <a:bodyPr wrap="square" lIns="0" tIns="0" rIns="0" bIns="0" rtlCol="0" anchor="t"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i="0" u="none" strike="noStrike" kern="1200" cap="none" spc="0" normalizeH="0" baseline="0" noProof="0" dirty="0">
                <a:ln>
                  <a:noFill/>
                </a:ln>
                <a:solidFill>
                  <a:srgbClr val="00A1D9"/>
                </a:solidFill>
                <a:effectLst/>
                <a:uLnTx/>
                <a:uFillTx/>
                <a:latin typeface="EYInterstate Light"/>
                <a:ea typeface="+mn-ea"/>
                <a:cs typeface="+mn-cs"/>
              </a:rPr>
              <a:t>1</a:t>
            </a:r>
          </a:p>
        </p:txBody>
      </p:sp>
      <p:sp>
        <p:nvSpPr>
          <p:cNvPr id="34" name="TextBox 33">
            <a:extLst>
              <a:ext uri="{FF2B5EF4-FFF2-40B4-BE49-F238E27FC236}">
                <a16:creationId xmlns:a16="http://schemas.microsoft.com/office/drawing/2014/main" id="{C272F748-6E17-4143-B2FD-A3DF7E139ED6}"/>
              </a:ext>
            </a:extLst>
          </p:cNvPr>
          <p:cNvSpPr txBox="1"/>
          <p:nvPr/>
        </p:nvSpPr>
        <p:spPr>
          <a:xfrm>
            <a:off x="8027196" y="4331427"/>
            <a:ext cx="537358" cy="923330"/>
          </a:xfrm>
          <a:prstGeom prst="rect">
            <a:avLst/>
          </a:prstGeom>
          <a:noFill/>
        </p:spPr>
        <p:txBody>
          <a:bodyPr wrap="square" lIns="0" tIns="0" rIns="0" bIns="0" rtlCol="0" anchor="t" anchorCtr="0">
            <a:spAutoFit/>
          </a:bodyPr>
          <a:lstStyle>
            <a:defPPr>
              <a:defRPr lang="en-US"/>
            </a:defPPr>
            <a:lvl1pPr>
              <a:defRPr sz="3200" b="1">
                <a:solidFill>
                  <a:schemeClr val="bg1">
                    <a:alpha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A1D9"/>
                </a:solidFill>
                <a:effectLst/>
                <a:uLnTx/>
                <a:uFillTx/>
                <a:latin typeface="EYInterstate Light"/>
                <a:ea typeface="+mn-ea"/>
                <a:cs typeface="+mn-cs"/>
              </a:rPr>
              <a:t>5</a:t>
            </a:r>
          </a:p>
        </p:txBody>
      </p:sp>
      <p:sp>
        <p:nvSpPr>
          <p:cNvPr id="36" name="TextBox 36">
            <a:extLst>
              <a:ext uri="{FF2B5EF4-FFF2-40B4-BE49-F238E27FC236}">
                <a16:creationId xmlns:a16="http://schemas.microsoft.com/office/drawing/2014/main" id="{B851B9D9-EF64-4AF3-A51F-4A915CAF38DD}"/>
              </a:ext>
            </a:extLst>
          </p:cNvPr>
          <p:cNvSpPr txBox="1"/>
          <p:nvPr/>
        </p:nvSpPr>
        <p:spPr>
          <a:xfrm>
            <a:off x="9830746" y="4331427"/>
            <a:ext cx="537358" cy="923330"/>
          </a:xfrm>
          <a:prstGeom prst="rect">
            <a:avLst/>
          </a:prstGeom>
          <a:noFill/>
        </p:spPr>
        <p:txBody>
          <a:bodyPr wrap="square" lIns="0" tIns="0" rIns="0" bIns="0" rtlCol="0" anchor="t" anchorCtr="0">
            <a:spAutoFit/>
          </a:bodyPr>
          <a:lstStyle>
            <a:defPPr>
              <a:defRPr lang="en-US"/>
            </a:defPPr>
            <a:lvl1pPr>
              <a:defRPr sz="3200" b="1">
                <a:solidFill>
                  <a:schemeClr val="bg1">
                    <a:alpha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dirty="0">
                <a:ln>
                  <a:noFill/>
                </a:ln>
                <a:solidFill>
                  <a:srgbClr val="00A1D9"/>
                </a:solidFill>
                <a:effectLst/>
                <a:uLnTx/>
                <a:uFillTx/>
                <a:latin typeface="EYInterstate Light"/>
                <a:ea typeface="+mn-ea"/>
                <a:cs typeface="+mn-cs"/>
              </a:rPr>
              <a:t>6</a:t>
            </a:r>
          </a:p>
        </p:txBody>
      </p:sp>
      <p:sp>
        <p:nvSpPr>
          <p:cNvPr id="23" name="Rectangle 31">
            <a:extLst>
              <a:ext uri="{FF2B5EF4-FFF2-40B4-BE49-F238E27FC236}">
                <a16:creationId xmlns:a16="http://schemas.microsoft.com/office/drawing/2014/main" id="{1110D885-E7FF-4278-8848-CC0EFB6D2190}"/>
              </a:ext>
            </a:extLst>
          </p:cNvPr>
          <p:cNvSpPr>
            <a:spLocks/>
          </p:cNvSpPr>
          <p:nvPr/>
        </p:nvSpPr>
        <p:spPr>
          <a:xfrm>
            <a:off x="2557377" y="5409602"/>
            <a:ext cx="1707422" cy="615553"/>
          </a:xfrm>
          <a:prstGeom prst="rect">
            <a:avLst/>
          </a:prstGeom>
          <a:noFill/>
        </p:spPr>
        <p:txBody>
          <a:bodyPr wrap="square" lIns="0" tIns="0" rIns="0" bIns="0" anchor="t" anchorCtr="0">
            <a:spAutoFit/>
          </a:bodyPr>
          <a:lstStyle/>
          <a:p>
            <a:pPr lvl="0">
              <a:spcBef>
                <a:spcPts val="600"/>
              </a:spcBef>
              <a:defRPr/>
            </a:pPr>
            <a:r>
              <a:rPr lang="en-US" sz="2000" dirty="0">
                <a:solidFill>
                  <a:prstClr val="white"/>
                </a:solidFill>
              </a:rPr>
              <a:t>Data &amp; Extraction</a:t>
            </a:r>
          </a:p>
        </p:txBody>
      </p:sp>
      <p:sp>
        <p:nvSpPr>
          <p:cNvPr id="24" name="Rectangle 34">
            <a:extLst>
              <a:ext uri="{FF2B5EF4-FFF2-40B4-BE49-F238E27FC236}">
                <a16:creationId xmlns:a16="http://schemas.microsoft.com/office/drawing/2014/main" id="{2364D948-49CB-456B-82F3-2C381C89F775}"/>
              </a:ext>
            </a:extLst>
          </p:cNvPr>
          <p:cNvSpPr>
            <a:spLocks/>
          </p:cNvSpPr>
          <p:nvPr/>
        </p:nvSpPr>
        <p:spPr>
          <a:xfrm>
            <a:off x="4394014" y="5409602"/>
            <a:ext cx="1707430" cy="307777"/>
          </a:xfrm>
          <a:prstGeom prst="rect">
            <a:avLst/>
          </a:prstGeom>
          <a:noFill/>
        </p:spPr>
        <p:txBody>
          <a:bodyPr wrap="square" lIns="0" tIns="0" rIns="0" bIns="0" anchor="t" anchorCtr="0">
            <a:spAutoFit/>
          </a:bodyPr>
          <a:lstStyle/>
          <a:p>
            <a:pPr lvl="0">
              <a:spcBef>
                <a:spcPts val="600"/>
              </a:spcBef>
              <a:defRPr/>
            </a:pPr>
            <a:r>
              <a:rPr lang="en-US" sz="2000" dirty="0">
                <a:solidFill>
                  <a:prstClr val="white"/>
                </a:solidFill>
              </a:rPr>
              <a:t>Settings</a:t>
            </a:r>
          </a:p>
        </p:txBody>
      </p:sp>
      <p:sp>
        <p:nvSpPr>
          <p:cNvPr id="25" name="Rectangle 37">
            <a:extLst>
              <a:ext uri="{FF2B5EF4-FFF2-40B4-BE49-F238E27FC236}">
                <a16:creationId xmlns:a16="http://schemas.microsoft.com/office/drawing/2014/main" id="{88B74B43-C54A-43FD-85F8-B847E191E3AA}"/>
              </a:ext>
            </a:extLst>
          </p:cNvPr>
          <p:cNvSpPr>
            <a:spLocks/>
          </p:cNvSpPr>
          <p:nvPr/>
        </p:nvSpPr>
        <p:spPr>
          <a:xfrm>
            <a:off x="6197564" y="5409602"/>
            <a:ext cx="1733511" cy="307777"/>
          </a:xfrm>
          <a:prstGeom prst="rect">
            <a:avLst/>
          </a:prstGeom>
          <a:noFill/>
        </p:spPr>
        <p:txBody>
          <a:bodyPr wrap="square" lIns="0" tIns="0" rIns="0" bIns="0" anchor="t" anchorCtr="0">
            <a:spAutoFit/>
          </a:bodyPr>
          <a:lstStyle/>
          <a:p>
            <a:pPr lvl="0">
              <a:spcBef>
                <a:spcPts val="600"/>
              </a:spcBef>
              <a:defRPr/>
            </a:pPr>
            <a:r>
              <a:rPr lang="en-US" sz="2000" dirty="0">
                <a:solidFill>
                  <a:prstClr val="white"/>
                </a:solidFill>
              </a:rPr>
              <a:t>Summarization</a:t>
            </a:r>
          </a:p>
        </p:txBody>
      </p:sp>
      <p:sp>
        <p:nvSpPr>
          <p:cNvPr id="26" name="Rectangle 25">
            <a:extLst>
              <a:ext uri="{FF2B5EF4-FFF2-40B4-BE49-F238E27FC236}">
                <a16:creationId xmlns:a16="http://schemas.microsoft.com/office/drawing/2014/main" id="{0817E5AC-E185-41B8-BF49-6E241B10415E}"/>
              </a:ext>
            </a:extLst>
          </p:cNvPr>
          <p:cNvSpPr>
            <a:spLocks/>
          </p:cNvSpPr>
          <p:nvPr/>
        </p:nvSpPr>
        <p:spPr>
          <a:xfrm>
            <a:off x="612549" y="5409602"/>
            <a:ext cx="1822620" cy="252377"/>
          </a:xfrm>
          <a:prstGeom prst="rect">
            <a:avLst/>
          </a:prstGeom>
          <a:noFill/>
        </p:spPr>
        <p:txBody>
          <a:bodyPr wrap="square" lIns="0" tIns="0" rIns="0" bIns="0" anchor="t" anchorCtr="0">
            <a:spAutoFit/>
          </a:bodyPr>
          <a:lstStyle/>
          <a:p>
            <a:pPr>
              <a:lnSpc>
                <a:spcPct val="80000"/>
              </a:lnSpc>
            </a:pPr>
            <a:r>
              <a:rPr kumimoji="0" lang="en-US" sz="2000" b="0" i="0" u="none" strike="noStrike" kern="0" cap="none" spc="0" normalizeH="0" baseline="0" noProof="0" dirty="0">
                <a:ln>
                  <a:noFill/>
                </a:ln>
                <a:solidFill>
                  <a:schemeClr val="bg1"/>
                </a:solidFill>
                <a:effectLst/>
                <a:uLnTx/>
                <a:uFillTx/>
              </a:rPr>
              <a:t>Input</a:t>
            </a:r>
          </a:p>
        </p:txBody>
      </p:sp>
      <p:sp>
        <p:nvSpPr>
          <p:cNvPr id="28" name="Rectangle 37">
            <a:extLst>
              <a:ext uri="{FF2B5EF4-FFF2-40B4-BE49-F238E27FC236}">
                <a16:creationId xmlns:a16="http://schemas.microsoft.com/office/drawing/2014/main" id="{CDECEF07-894A-4DB6-A076-167DC8D0DB85}"/>
              </a:ext>
            </a:extLst>
          </p:cNvPr>
          <p:cNvSpPr>
            <a:spLocks/>
          </p:cNvSpPr>
          <p:nvPr/>
        </p:nvSpPr>
        <p:spPr>
          <a:xfrm>
            <a:off x="8027197" y="5409601"/>
            <a:ext cx="1663474" cy="307777"/>
          </a:xfrm>
          <a:prstGeom prst="rect">
            <a:avLst/>
          </a:prstGeom>
          <a:noFill/>
        </p:spPr>
        <p:txBody>
          <a:bodyPr wrap="square" lIns="0" tIns="0" rIns="0" bIns="0" anchor="t" anchorCtr="0">
            <a:spAutoFit/>
          </a:bodyPr>
          <a:lstStyle/>
          <a:p>
            <a:pPr lvl="0">
              <a:spcBef>
                <a:spcPts val="600"/>
              </a:spcBef>
              <a:defRPr/>
            </a:pPr>
            <a:r>
              <a:rPr lang="en-US" sz="2000" dirty="0">
                <a:solidFill>
                  <a:prstClr val="white"/>
                </a:solidFill>
              </a:rPr>
              <a:t>Classification</a:t>
            </a:r>
          </a:p>
        </p:txBody>
      </p:sp>
      <p:sp>
        <p:nvSpPr>
          <p:cNvPr id="29" name="Rectangle 37">
            <a:extLst>
              <a:ext uri="{FF2B5EF4-FFF2-40B4-BE49-F238E27FC236}">
                <a16:creationId xmlns:a16="http://schemas.microsoft.com/office/drawing/2014/main" id="{756C704C-03C0-4769-BF80-B4BDCBC665CD}"/>
              </a:ext>
            </a:extLst>
          </p:cNvPr>
          <p:cNvSpPr>
            <a:spLocks/>
          </p:cNvSpPr>
          <p:nvPr/>
        </p:nvSpPr>
        <p:spPr>
          <a:xfrm>
            <a:off x="9830746" y="5409601"/>
            <a:ext cx="1728973" cy="307777"/>
          </a:xfrm>
          <a:prstGeom prst="rect">
            <a:avLst/>
          </a:prstGeom>
          <a:noFill/>
        </p:spPr>
        <p:txBody>
          <a:bodyPr wrap="square" lIns="0" tIns="0" rIns="0" bIns="0" anchor="t" anchorCtr="0">
            <a:spAutoFit/>
          </a:bodyPr>
          <a:lstStyle/>
          <a:p>
            <a:pPr lvl="0">
              <a:spcBef>
                <a:spcPts val="600"/>
              </a:spcBef>
              <a:defRPr/>
            </a:pPr>
            <a:r>
              <a:rPr lang="en-US" sz="2000" dirty="0">
                <a:solidFill>
                  <a:prstClr val="white"/>
                </a:solidFill>
              </a:rPr>
              <a:t>Outputs</a:t>
            </a:r>
            <a:endParaRPr kumimoji="0" lang="en-US" sz="20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3" name="Line 10">
            <a:extLst>
              <a:ext uri="{FF2B5EF4-FFF2-40B4-BE49-F238E27FC236}">
                <a16:creationId xmlns:a16="http://schemas.microsoft.com/office/drawing/2014/main" id="{D352D495-60E4-40E5-80F1-0E9EF8AECAC5}"/>
              </a:ext>
            </a:extLst>
          </p:cNvPr>
          <p:cNvSpPr>
            <a:spLocks noChangeShapeType="1"/>
          </p:cNvSpPr>
          <p:nvPr/>
        </p:nvSpPr>
        <p:spPr bwMode="auto">
          <a:xfrm>
            <a:off x="609918" y="907750"/>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Tree>
    <p:extLst>
      <p:ext uri="{BB962C8B-B14F-4D97-AF65-F5344CB8AC3E}">
        <p14:creationId xmlns:p14="http://schemas.microsoft.com/office/powerpoint/2010/main" val="1115613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9" name="Grafik 8">
            <a:extLst>
              <a:ext uri="{FF2B5EF4-FFF2-40B4-BE49-F238E27FC236}">
                <a16:creationId xmlns:a16="http://schemas.microsoft.com/office/drawing/2014/main" id="{4CB0845A-5AE8-45D8-9403-34A70015BCB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080926" y="2438363"/>
            <a:ext cx="2509412" cy="1195977"/>
          </a:xfrm>
          <a:prstGeom prst="rect">
            <a:avLst/>
          </a:prstGeom>
        </p:spPr>
      </p:pic>
      <p:pic>
        <p:nvPicPr>
          <p:cNvPr id="74" name="Grafik 8">
            <a:extLst>
              <a:ext uri="{FF2B5EF4-FFF2-40B4-BE49-F238E27FC236}">
                <a16:creationId xmlns:a16="http://schemas.microsoft.com/office/drawing/2014/main" id="{9A9A78B9-F556-4005-808E-14464E8C5D66}"/>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267027" y="2457619"/>
            <a:ext cx="2493397" cy="1176722"/>
          </a:xfrm>
          <a:prstGeom prst="rect">
            <a:avLst/>
          </a:prstGeom>
        </p:spPr>
      </p:pic>
      <p:pic>
        <p:nvPicPr>
          <p:cNvPr id="41" name="Grafik 8">
            <a:extLst>
              <a:ext uri="{FF2B5EF4-FFF2-40B4-BE49-F238E27FC236}">
                <a16:creationId xmlns:a16="http://schemas.microsoft.com/office/drawing/2014/main" id="{ABF3E8A1-6304-493A-AE2F-0C285984CB8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444624" y="2457619"/>
            <a:ext cx="2493047" cy="1176722"/>
          </a:xfrm>
          <a:prstGeom prst="rect">
            <a:avLst/>
          </a:prstGeom>
        </p:spPr>
      </p:pic>
      <p:sp>
        <p:nvSpPr>
          <p:cNvPr id="49" name="Rectangle 3">
            <a:extLst>
              <a:ext uri="{FF2B5EF4-FFF2-40B4-BE49-F238E27FC236}">
                <a16:creationId xmlns:a16="http://schemas.microsoft.com/office/drawing/2014/main" id="{DCD5C669-9E5F-4AAA-816E-E41620CD78DF}"/>
              </a:ext>
            </a:extLst>
          </p:cNvPr>
          <p:cNvSpPr/>
          <p:nvPr/>
        </p:nvSpPr>
        <p:spPr>
          <a:xfrm>
            <a:off x="-1961" y="3115559"/>
            <a:ext cx="12198350" cy="3746648"/>
          </a:xfrm>
          <a:prstGeom prst="rect">
            <a:avLst/>
          </a:prstGeom>
          <a:gradFill>
            <a:gsLst>
              <a:gs pos="0">
                <a:schemeClr val="tx1">
                  <a:alpha val="0"/>
                </a:schemeClr>
              </a:gs>
              <a:gs pos="100000">
                <a:schemeClr val="tx1">
                  <a:alpha val="70000"/>
                </a:schemeClr>
              </a:gs>
            </a:gsLst>
            <a:lin ang="5400000" scaled="0"/>
          </a:gra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2E2E38"/>
              </a:solidFill>
              <a:effectLst/>
              <a:uLnTx/>
              <a:uFillTx/>
            </a:endParaRPr>
          </a:p>
        </p:txBody>
      </p:sp>
      <p:sp>
        <p:nvSpPr>
          <p:cNvPr id="2" name="Title 1">
            <a:extLst>
              <a:ext uri="{FF2B5EF4-FFF2-40B4-BE49-F238E27FC236}">
                <a16:creationId xmlns:a16="http://schemas.microsoft.com/office/drawing/2014/main" id="{87A4E177-908D-403C-85A7-D808653C1A8F}"/>
              </a:ext>
            </a:extLst>
          </p:cNvPr>
          <p:cNvSpPr>
            <a:spLocks noGrp="1"/>
          </p:cNvSpPr>
          <p:nvPr>
            <p:ph type="title"/>
          </p:nvPr>
        </p:nvSpPr>
        <p:spPr/>
        <p:txBody>
          <a:bodyPr/>
          <a:lstStyle/>
          <a:p>
            <a:r>
              <a:rPr lang="en-US" dirty="0">
                <a:latin typeface="Calibri"/>
                <a:ea typeface="Calibri"/>
                <a:cs typeface="Arial"/>
              </a:rPr>
              <a:t>1. Input Approach</a:t>
            </a:r>
            <a:endParaRPr lang="en-US">
              <a:latin typeface="Calibri"/>
              <a:ea typeface="Calibri"/>
            </a:endParaRPr>
          </a:p>
        </p:txBody>
      </p:sp>
      <p:sp>
        <p:nvSpPr>
          <p:cNvPr id="25" name="TextBox 24">
            <a:extLst>
              <a:ext uri="{FF2B5EF4-FFF2-40B4-BE49-F238E27FC236}">
                <a16:creationId xmlns:a16="http://schemas.microsoft.com/office/drawing/2014/main" id="{C40DFFBA-255B-46EF-AEE9-A405DEDE63F0}"/>
              </a:ext>
            </a:extLst>
          </p:cNvPr>
          <p:cNvSpPr txBox="1"/>
          <p:nvPr/>
        </p:nvSpPr>
        <p:spPr>
          <a:xfrm>
            <a:off x="447237" y="633043"/>
            <a:ext cx="2130020" cy="338729"/>
          </a:xfrm>
          <a:prstGeom prst="rect">
            <a:avLst/>
          </a:prstGeom>
          <a:noFill/>
          <a:ln w="12700" cap="sq">
            <a:noFill/>
            <a:miter lim="800000"/>
          </a:ln>
        </p:spPr>
        <p:txBody>
          <a:bodyPr wrap="square" lIns="0" tIns="0" rIns="0" bIns="0" rtlCol="0">
            <a:noAutofit/>
          </a:bodyPr>
          <a:lstStyle/>
          <a:p>
            <a:pPr>
              <a:lnSpc>
                <a:spcPct val="130000"/>
              </a:lnSpc>
            </a:pPr>
            <a:r>
              <a:rPr lang="en-US" sz="1100" cap="all" dirty="0"/>
              <a:t>Subhead saw sea without</a:t>
            </a:r>
          </a:p>
        </p:txBody>
      </p:sp>
      <p:sp>
        <p:nvSpPr>
          <p:cNvPr id="39" name="Text Placeholder 2">
            <a:extLst>
              <a:ext uri="{FF2B5EF4-FFF2-40B4-BE49-F238E27FC236}">
                <a16:creationId xmlns:a16="http://schemas.microsoft.com/office/drawing/2014/main" id="{8856BC58-6183-4CDB-907F-7743A304BA7F}"/>
              </a:ext>
            </a:extLst>
          </p:cNvPr>
          <p:cNvSpPr txBox="1">
            <a:spLocks/>
          </p:cNvSpPr>
          <p:nvPr/>
        </p:nvSpPr>
        <p:spPr>
          <a:xfrm>
            <a:off x="609917" y="1136345"/>
            <a:ext cx="6254710" cy="2026397"/>
          </a:xfrm>
          <a:prstGeom prst="rect">
            <a:avLst/>
          </a:prstGeom>
        </p:spPr>
        <p:txBody>
          <a:bodyPr vert="horz" lIns="0" tIns="0" rIns="0" bIns="0" rtlCol="0" anchor="t">
            <a:noAutofit/>
          </a:bodyPr>
          <a:lstStyle>
            <a:lvl1pPr marL="0" marR="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11175" marR="0"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8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746125" marR="0"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6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563" marR="0"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4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10000"/>
              </a:lnSpc>
              <a:buClr>
                <a:srgbClr val="00A1D9"/>
              </a:buClr>
              <a:buChar char="•"/>
            </a:pPr>
            <a:r>
              <a:rPr lang="en-US" sz="1800" dirty="0">
                <a:solidFill>
                  <a:srgbClr val="FFFFFF"/>
                </a:solidFill>
                <a:latin typeface="Georgia Pro"/>
              </a:rPr>
              <a:t>Chose a Category to select an input</a:t>
            </a:r>
          </a:p>
          <a:p>
            <a:pPr marL="285750" indent="-285750">
              <a:lnSpc>
                <a:spcPct val="110000"/>
              </a:lnSpc>
              <a:buClr>
                <a:srgbClr val="00A1D9"/>
              </a:buClr>
              <a:buChar char="•"/>
            </a:pPr>
            <a:r>
              <a:rPr lang="en-US" sz="1800" dirty="0">
                <a:solidFill>
                  <a:srgbClr val="FFFFFF"/>
                </a:solidFill>
                <a:latin typeface="Georgia Pro"/>
              </a:rPr>
              <a:t>Here are a few Examples</a:t>
            </a:r>
            <a:endParaRPr lang="en-US" sz="1800" dirty="0">
              <a:solidFill>
                <a:srgbClr val="FFFFFF"/>
              </a:solidFill>
              <a:latin typeface="Georgia Pro" panose="02040502050405020303" pitchFamily="18" charset="0"/>
            </a:endParaRPr>
          </a:p>
        </p:txBody>
      </p:sp>
      <p:sp>
        <p:nvSpPr>
          <p:cNvPr id="40" name="Line 10">
            <a:extLst>
              <a:ext uri="{FF2B5EF4-FFF2-40B4-BE49-F238E27FC236}">
                <a16:creationId xmlns:a16="http://schemas.microsoft.com/office/drawing/2014/main" id="{CF9DF96F-6407-4F85-B859-6BE840D42D6A}"/>
              </a:ext>
            </a:extLst>
          </p:cNvPr>
          <p:cNvSpPr>
            <a:spLocks noChangeShapeType="1"/>
          </p:cNvSpPr>
          <p:nvPr/>
        </p:nvSpPr>
        <p:spPr bwMode="auto">
          <a:xfrm>
            <a:off x="609918" y="907750"/>
            <a:ext cx="1080000" cy="0"/>
          </a:xfrm>
          <a:prstGeom prst="line">
            <a:avLst/>
          </a:prstGeom>
          <a:noFill/>
          <a:ln w="38100">
            <a:solidFill>
              <a:srgbClr val="00A1D9"/>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noProof="0" dirty="0">
              <a:solidFill>
                <a:schemeClr val="bg1"/>
              </a:solidFill>
            </a:endParaRPr>
          </a:p>
        </p:txBody>
      </p:sp>
      <p:sp>
        <p:nvSpPr>
          <p:cNvPr id="65" name="Rectangle 3">
            <a:extLst>
              <a:ext uri="{FF2B5EF4-FFF2-40B4-BE49-F238E27FC236}">
                <a16:creationId xmlns:a16="http://schemas.microsoft.com/office/drawing/2014/main" id="{C9270B56-17AB-49F3-8176-6F02F95891B8}"/>
              </a:ext>
            </a:extLst>
          </p:cNvPr>
          <p:cNvSpPr>
            <a:spLocks/>
          </p:cNvSpPr>
          <p:nvPr/>
        </p:nvSpPr>
        <p:spPr>
          <a:xfrm>
            <a:off x="9076324" y="3634339"/>
            <a:ext cx="2514014" cy="2458485"/>
          </a:xfrm>
          <a:prstGeom prst="rect">
            <a:avLst/>
          </a:prstGeom>
          <a:solidFill>
            <a:schemeClr val="bg1">
              <a:alpha val="10000"/>
            </a:schemeClr>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2E2E38"/>
              </a:solidFill>
              <a:effectLst/>
              <a:uLnTx/>
              <a:uFillTx/>
            </a:endParaRPr>
          </a:p>
        </p:txBody>
      </p:sp>
      <p:sp>
        <p:nvSpPr>
          <p:cNvPr id="66" name="TextBox 4">
            <a:extLst>
              <a:ext uri="{FF2B5EF4-FFF2-40B4-BE49-F238E27FC236}">
                <a16:creationId xmlns:a16="http://schemas.microsoft.com/office/drawing/2014/main" id="{BF99BAF6-6234-41ED-9150-2714D472A4B5}"/>
              </a:ext>
            </a:extLst>
          </p:cNvPr>
          <p:cNvSpPr txBox="1"/>
          <p:nvPr/>
        </p:nvSpPr>
        <p:spPr>
          <a:xfrm>
            <a:off x="9270009" y="4070758"/>
            <a:ext cx="2151180" cy="1053548"/>
          </a:xfrm>
          <a:prstGeom prst="rect">
            <a:avLst/>
          </a:prstGeom>
          <a:noFill/>
          <a:ln w="12700" cap="sq">
            <a:noFill/>
            <a:miter lim="800000"/>
          </a:ln>
        </p:spPr>
        <p:txBody>
          <a:bodyPr wrap="square" lIns="0" tIns="0" rIns="0" bIns="0" rtlCol="0" anchor="t">
            <a:noAutofit/>
          </a:bodyPr>
          <a:lstStyle/>
          <a:p>
            <a:r>
              <a:rPr lang="en-US" sz="2000" dirty="0">
                <a:solidFill>
                  <a:schemeClr val="bg1"/>
                </a:solidFill>
              </a:rPr>
              <a:t>Time</a:t>
            </a:r>
            <a:endParaRPr lang="de-DE" dirty="0"/>
          </a:p>
        </p:txBody>
      </p:sp>
      <p:sp>
        <p:nvSpPr>
          <p:cNvPr id="68" name="TextBox 20">
            <a:extLst>
              <a:ext uri="{FF2B5EF4-FFF2-40B4-BE49-F238E27FC236}">
                <a16:creationId xmlns:a16="http://schemas.microsoft.com/office/drawing/2014/main" id="{DCF81540-FC5D-4DCC-B125-7242321EE151}"/>
              </a:ext>
            </a:extLst>
          </p:cNvPr>
          <p:cNvSpPr txBox="1">
            <a:spLocks/>
          </p:cNvSpPr>
          <p:nvPr/>
        </p:nvSpPr>
        <p:spPr>
          <a:xfrm>
            <a:off x="9270008" y="4927015"/>
            <a:ext cx="2151182" cy="1225111"/>
          </a:xfrm>
          <a:prstGeom prst="rect">
            <a:avLst/>
          </a:prstGeom>
          <a:noFill/>
          <a:ln w="12700" cap="sq">
            <a:noFill/>
            <a:miter lim="800000"/>
          </a:ln>
        </p:spPr>
        <p:txBody>
          <a:bodyPr wrap="square" lIns="0" tIns="0" rIns="0" bIns="0" rtlCol="0" anchor="t">
            <a:noAutofit/>
          </a:bodyPr>
          <a:lstStyle/>
          <a:p>
            <a:pPr>
              <a:lnSpc>
                <a:spcPct val="110000"/>
              </a:lnSpc>
            </a:pPr>
            <a:r>
              <a:rPr lang="en-US" sz="1200">
                <a:solidFill>
                  <a:schemeClr val="bg1"/>
                </a:solidFill>
                <a:ea typeface="+mn-lt"/>
                <a:cs typeface="+mn-lt"/>
              </a:rPr>
              <a:t>Choose to </a:t>
            </a:r>
            <a:r>
              <a:rPr lang="en-US" sz="1200" dirty="0">
                <a:solidFill>
                  <a:schemeClr val="bg1"/>
                </a:solidFill>
                <a:ea typeface="+mn-lt"/>
                <a:cs typeface="+mn-lt"/>
              </a:rPr>
              <a:t>classify projects </a:t>
            </a:r>
            <a:r>
              <a:rPr lang="en-US" sz="1200">
                <a:solidFill>
                  <a:schemeClr val="bg1"/>
                </a:solidFill>
                <a:ea typeface="+mn-lt"/>
                <a:cs typeface="+mn-lt"/>
              </a:rPr>
              <a:t>selected via their Time in </a:t>
            </a:r>
            <a:r>
              <a:rPr lang="en-US" sz="1200" dirty="0">
                <a:solidFill>
                  <a:schemeClr val="bg1"/>
                </a:solidFill>
                <a:ea typeface="+mn-lt"/>
                <a:cs typeface="+mn-lt"/>
              </a:rPr>
              <a:t>Days</a:t>
            </a:r>
            <a:endParaRPr lang="en-US" sz="1200">
              <a:solidFill>
                <a:schemeClr val="bg1"/>
              </a:solidFill>
              <a:ea typeface="+mn-lt"/>
              <a:cs typeface="+mn-lt"/>
            </a:endParaRPr>
          </a:p>
          <a:p>
            <a:pPr>
              <a:lnSpc>
                <a:spcPct val="110000"/>
              </a:lnSpc>
            </a:pPr>
            <a:endParaRPr lang="en-US" sz="1200" dirty="0">
              <a:solidFill>
                <a:srgbClr val="2E2E38"/>
              </a:solidFill>
              <a:ea typeface="+mn-lt"/>
              <a:cs typeface="+mn-lt"/>
            </a:endParaRPr>
          </a:p>
          <a:p>
            <a:pPr>
              <a:lnSpc>
                <a:spcPct val="110000"/>
              </a:lnSpc>
            </a:pPr>
            <a:r>
              <a:rPr lang="en-US" sz="1200">
                <a:solidFill>
                  <a:schemeClr val="bg1"/>
                </a:solidFill>
                <a:ea typeface="+mn-lt"/>
                <a:cs typeface="+mn-lt"/>
              </a:rPr>
              <a:t>Go to the folder </a:t>
            </a:r>
            <a:r>
              <a:rPr lang="en-US" sz="1200" dirty="0" err="1">
                <a:solidFill>
                  <a:schemeClr val="bg1"/>
                </a:solidFill>
                <a:ea typeface="+mn-lt"/>
                <a:cs typeface="+mn-lt"/>
              </a:rPr>
              <a:t>src</a:t>
            </a:r>
            <a:r>
              <a:rPr lang="en-US" sz="1200">
                <a:solidFill>
                  <a:schemeClr val="bg1"/>
                </a:solidFill>
                <a:ea typeface="+mn-lt"/>
                <a:cs typeface="+mn-lt"/>
              </a:rPr>
              <a:t> and launch</a:t>
            </a:r>
            <a:endParaRPr lang="en-US" sz="1200" dirty="0">
              <a:solidFill>
                <a:schemeClr val="bg1"/>
              </a:solidFill>
              <a:ea typeface="+mn-lt"/>
              <a:cs typeface="+mn-lt"/>
            </a:endParaRPr>
          </a:p>
          <a:p>
            <a:pPr>
              <a:lnSpc>
                <a:spcPct val="110000"/>
              </a:lnSpc>
            </a:pPr>
            <a:r>
              <a:rPr lang="en-US" sz="1200" b="1">
                <a:solidFill>
                  <a:schemeClr val="bg1"/>
                </a:solidFill>
                <a:ea typeface="+mn-lt"/>
                <a:cs typeface="+mn-lt"/>
              </a:rPr>
              <a:t>python main_filter.py</a:t>
            </a:r>
            <a:endParaRPr lang="de-DE"/>
          </a:p>
        </p:txBody>
      </p:sp>
      <p:sp>
        <p:nvSpPr>
          <p:cNvPr id="70" name="TextBox 29">
            <a:extLst>
              <a:ext uri="{FF2B5EF4-FFF2-40B4-BE49-F238E27FC236}">
                <a16:creationId xmlns:a16="http://schemas.microsoft.com/office/drawing/2014/main" id="{01CA26D7-5FBE-4280-929F-989060527554}"/>
              </a:ext>
            </a:extLst>
          </p:cNvPr>
          <p:cNvSpPr txBox="1"/>
          <p:nvPr/>
        </p:nvSpPr>
        <p:spPr>
          <a:xfrm>
            <a:off x="9291169" y="3832840"/>
            <a:ext cx="2130020" cy="338729"/>
          </a:xfrm>
          <a:prstGeom prst="rect">
            <a:avLst/>
          </a:prstGeom>
          <a:noFill/>
          <a:ln w="12700" cap="sq">
            <a:noFill/>
            <a:miter lim="800000"/>
          </a:ln>
        </p:spPr>
        <p:txBody>
          <a:bodyPr wrap="square" lIns="0" tIns="0" rIns="0" bIns="0" rtlCol="0" anchor="t">
            <a:noAutofit/>
          </a:bodyPr>
          <a:lstStyle/>
          <a:p>
            <a:pPr>
              <a:lnSpc>
                <a:spcPct val="130000"/>
              </a:lnSpc>
            </a:pPr>
            <a:r>
              <a:rPr lang="en-US" sz="1000" b="1" cap="all" spc="60">
                <a:solidFill>
                  <a:srgbClr val="00A1D9"/>
                </a:solidFill>
              </a:rPr>
              <a:t>Days</a:t>
            </a:r>
            <a:endParaRPr lang="en-US" sz="1000" b="1" cap="all" spc="60" dirty="0">
              <a:solidFill>
                <a:srgbClr val="00A1D9"/>
              </a:solidFill>
            </a:endParaRPr>
          </a:p>
        </p:txBody>
      </p:sp>
      <p:sp>
        <p:nvSpPr>
          <p:cNvPr id="32" name="Rectangle 3">
            <a:extLst>
              <a:ext uri="{FF2B5EF4-FFF2-40B4-BE49-F238E27FC236}">
                <a16:creationId xmlns:a16="http://schemas.microsoft.com/office/drawing/2014/main" id="{56F12E0E-AF37-4E3C-995D-9485362FC39F}"/>
              </a:ext>
            </a:extLst>
          </p:cNvPr>
          <p:cNvSpPr/>
          <p:nvPr/>
        </p:nvSpPr>
        <p:spPr>
          <a:xfrm>
            <a:off x="6262775" y="3615085"/>
            <a:ext cx="2493047" cy="2477740"/>
          </a:xfrm>
          <a:prstGeom prst="rect">
            <a:avLst/>
          </a:prstGeom>
          <a:solidFill>
            <a:schemeClr val="bg1">
              <a:alpha val="10000"/>
            </a:schemeClr>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2E2E38"/>
              </a:solidFill>
              <a:effectLst/>
              <a:uLnTx/>
              <a:uFillTx/>
            </a:endParaRPr>
          </a:p>
        </p:txBody>
      </p:sp>
      <p:sp>
        <p:nvSpPr>
          <p:cNvPr id="33" name="TextBox 4">
            <a:extLst>
              <a:ext uri="{FF2B5EF4-FFF2-40B4-BE49-F238E27FC236}">
                <a16:creationId xmlns:a16="http://schemas.microsoft.com/office/drawing/2014/main" id="{FD6E8E6B-9775-4AD9-AFEE-6F2058113BB9}"/>
              </a:ext>
            </a:extLst>
          </p:cNvPr>
          <p:cNvSpPr txBox="1"/>
          <p:nvPr/>
        </p:nvSpPr>
        <p:spPr>
          <a:xfrm>
            <a:off x="6436868" y="4070758"/>
            <a:ext cx="2151180" cy="1053548"/>
          </a:xfrm>
          <a:prstGeom prst="rect">
            <a:avLst/>
          </a:prstGeom>
          <a:noFill/>
          <a:ln w="12700" cap="sq">
            <a:noFill/>
            <a:miter lim="800000"/>
          </a:ln>
        </p:spPr>
        <p:txBody>
          <a:bodyPr wrap="square" lIns="0" tIns="0" rIns="0" bIns="0" rtlCol="0" anchor="t">
            <a:noAutofit/>
          </a:bodyPr>
          <a:lstStyle/>
          <a:p>
            <a:r>
              <a:rPr lang="en-US" sz="2000" dirty="0">
                <a:solidFill>
                  <a:schemeClr val="bg1"/>
                </a:solidFill>
              </a:rPr>
              <a:t>Budget</a:t>
            </a:r>
            <a:endParaRPr lang="de-DE" dirty="0">
              <a:solidFill>
                <a:schemeClr val="bg1"/>
              </a:solidFill>
            </a:endParaRPr>
          </a:p>
        </p:txBody>
      </p:sp>
      <p:sp>
        <p:nvSpPr>
          <p:cNvPr id="34" name="TextBox 20">
            <a:extLst>
              <a:ext uri="{FF2B5EF4-FFF2-40B4-BE49-F238E27FC236}">
                <a16:creationId xmlns:a16="http://schemas.microsoft.com/office/drawing/2014/main" id="{3473ECF6-4F6B-4C1F-B47D-CAEEA30DCFE3}"/>
              </a:ext>
            </a:extLst>
          </p:cNvPr>
          <p:cNvSpPr txBox="1">
            <a:spLocks/>
          </p:cNvSpPr>
          <p:nvPr/>
        </p:nvSpPr>
        <p:spPr>
          <a:xfrm>
            <a:off x="6436867" y="4927015"/>
            <a:ext cx="2151182" cy="1225111"/>
          </a:xfrm>
          <a:prstGeom prst="rect">
            <a:avLst/>
          </a:prstGeom>
          <a:noFill/>
          <a:ln w="12700" cap="sq">
            <a:noFill/>
            <a:miter lim="800000"/>
          </a:ln>
        </p:spPr>
        <p:txBody>
          <a:bodyPr wrap="square" lIns="0" tIns="0" rIns="0" bIns="0" rtlCol="0" anchor="t">
            <a:noAutofit/>
          </a:bodyPr>
          <a:lstStyle/>
          <a:p>
            <a:pPr>
              <a:lnSpc>
                <a:spcPct val="110000"/>
              </a:lnSpc>
            </a:pPr>
            <a:r>
              <a:rPr lang="en-US" sz="1200" dirty="0">
                <a:solidFill>
                  <a:schemeClr val="bg1"/>
                </a:solidFill>
                <a:ea typeface="+mn-lt"/>
                <a:cs typeface="+mn-lt"/>
              </a:rPr>
              <a:t>Choose to classify projects </a:t>
            </a:r>
            <a:r>
              <a:rPr lang="en-US" sz="1200">
                <a:solidFill>
                  <a:schemeClr val="bg1"/>
                </a:solidFill>
                <a:ea typeface="+mn-lt"/>
                <a:cs typeface="+mn-lt"/>
              </a:rPr>
              <a:t>selected via their </a:t>
            </a:r>
            <a:r>
              <a:rPr lang="en-US" sz="1200" dirty="0">
                <a:solidFill>
                  <a:schemeClr val="bg1"/>
                </a:solidFill>
                <a:ea typeface="+mn-lt"/>
                <a:cs typeface="+mn-lt"/>
              </a:rPr>
              <a:t>Budget</a:t>
            </a:r>
            <a:endParaRPr lang="en-US" sz="1200">
              <a:solidFill>
                <a:schemeClr val="bg1"/>
              </a:solidFill>
              <a:ea typeface="+mn-lt"/>
              <a:cs typeface="+mn-lt"/>
            </a:endParaRPr>
          </a:p>
          <a:p>
            <a:pPr>
              <a:lnSpc>
                <a:spcPct val="110000"/>
              </a:lnSpc>
            </a:pPr>
            <a:endParaRPr lang="en-US" sz="1200" dirty="0">
              <a:solidFill>
                <a:srgbClr val="2E2E38"/>
              </a:solidFill>
              <a:ea typeface="+mn-lt"/>
              <a:cs typeface="+mn-lt"/>
            </a:endParaRPr>
          </a:p>
          <a:p>
            <a:pPr>
              <a:lnSpc>
                <a:spcPct val="110000"/>
              </a:lnSpc>
            </a:pPr>
            <a:r>
              <a:rPr lang="en-US" sz="1200">
                <a:solidFill>
                  <a:schemeClr val="bg1"/>
                </a:solidFill>
                <a:ea typeface="+mn-lt"/>
                <a:cs typeface="+mn-lt"/>
              </a:rPr>
              <a:t>Go to the folder </a:t>
            </a:r>
            <a:r>
              <a:rPr lang="en-US" sz="1200" dirty="0" err="1">
                <a:solidFill>
                  <a:schemeClr val="bg1"/>
                </a:solidFill>
                <a:ea typeface="+mn-lt"/>
                <a:cs typeface="+mn-lt"/>
              </a:rPr>
              <a:t>src</a:t>
            </a:r>
            <a:r>
              <a:rPr lang="en-US" sz="1200">
                <a:solidFill>
                  <a:schemeClr val="bg1"/>
                </a:solidFill>
                <a:ea typeface="+mn-lt"/>
                <a:cs typeface="+mn-lt"/>
              </a:rPr>
              <a:t> and launch</a:t>
            </a:r>
            <a:endParaRPr lang="en-US" sz="1200" dirty="0">
              <a:solidFill>
                <a:schemeClr val="bg1"/>
              </a:solidFill>
              <a:ea typeface="+mn-lt"/>
              <a:cs typeface="+mn-lt"/>
            </a:endParaRPr>
          </a:p>
          <a:p>
            <a:pPr>
              <a:lnSpc>
                <a:spcPct val="110000"/>
              </a:lnSpc>
            </a:pPr>
            <a:r>
              <a:rPr lang="en-US" sz="1200" b="1">
                <a:solidFill>
                  <a:schemeClr val="bg1"/>
                </a:solidFill>
                <a:ea typeface="+mn-lt"/>
                <a:cs typeface="+mn-lt"/>
              </a:rPr>
              <a:t>python main_filter.py</a:t>
            </a:r>
            <a:endParaRPr lang="de-DE"/>
          </a:p>
        </p:txBody>
      </p:sp>
      <p:sp>
        <p:nvSpPr>
          <p:cNvPr id="35" name="TextBox 29">
            <a:extLst>
              <a:ext uri="{FF2B5EF4-FFF2-40B4-BE49-F238E27FC236}">
                <a16:creationId xmlns:a16="http://schemas.microsoft.com/office/drawing/2014/main" id="{7D3EA0AA-54DE-4520-B4CC-D580CA27E583}"/>
              </a:ext>
            </a:extLst>
          </p:cNvPr>
          <p:cNvSpPr txBox="1"/>
          <p:nvPr/>
        </p:nvSpPr>
        <p:spPr>
          <a:xfrm>
            <a:off x="6458028" y="3832840"/>
            <a:ext cx="2130020" cy="338729"/>
          </a:xfrm>
          <a:prstGeom prst="rect">
            <a:avLst/>
          </a:prstGeom>
          <a:noFill/>
          <a:ln w="12700" cap="sq">
            <a:noFill/>
            <a:miter lim="800000"/>
          </a:ln>
        </p:spPr>
        <p:txBody>
          <a:bodyPr wrap="square" lIns="0" tIns="0" rIns="0" bIns="0" rtlCol="0" anchor="t">
            <a:noAutofit/>
          </a:bodyPr>
          <a:lstStyle/>
          <a:p>
            <a:pPr>
              <a:lnSpc>
                <a:spcPct val="130000"/>
              </a:lnSpc>
            </a:pPr>
            <a:r>
              <a:rPr lang="en-US" sz="1000" b="1" cap="all" spc="60">
                <a:solidFill>
                  <a:srgbClr val="00A1D9"/>
                </a:solidFill>
              </a:rPr>
              <a:t>Budget</a:t>
            </a:r>
            <a:endParaRPr lang="en-US" sz="1000" b="1" cap="all" spc="60" dirty="0">
              <a:solidFill>
                <a:srgbClr val="00A1D9"/>
              </a:solidFill>
            </a:endParaRPr>
          </a:p>
        </p:txBody>
      </p:sp>
      <p:sp>
        <p:nvSpPr>
          <p:cNvPr id="36" name="Rectangle 3">
            <a:extLst>
              <a:ext uri="{FF2B5EF4-FFF2-40B4-BE49-F238E27FC236}">
                <a16:creationId xmlns:a16="http://schemas.microsoft.com/office/drawing/2014/main" id="{FE58DB03-71DE-43A1-97B1-673BED8960D1}"/>
              </a:ext>
            </a:extLst>
          </p:cNvPr>
          <p:cNvSpPr/>
          <p:nvPr/>
        </p:nvSpPr>
        <p:spPr>
          <a:xfrm>
            <a:off x="3444624" y="3634339"/>
            <a:ext cx="2493047" cy="2458485"/>
          </a:xfrm>
          <a:prstGeom prst="rect">
            <a:avLst/>
          </a:prstGeom>
          <a:solidFill>
            <a:schemeClr val="bg1">
              <a:alpha val="10000"/>
            </a:schemeClr>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2E2E38"/>
              </a:solidFill>
              <a:effectLst/>
              <a:uLnTx/>
              <a:uFillTx/>
            </a:endParaRPr>
          </a:p>
        </p:txBody>
      </p:sp>
      <p:sp>
        <p:nvSpPr>
          <p:cNvPr id="37" name="TextBox 4">
            <a:extLst>
              <a:ext uri="{FF2B5EF4-FFF2-40B4-BE49-F238E27FC236}">
                <a16:creationId xmlns:a16="http://schemas.microsoft.com/office/drawing/2014/main" id="{95CC8F40-6A04-4D07-93D8-779703C7AAAD}"/>
              </a:ext>
            </a:extLst>
          </p:cNvPr>
          <p:cNvSpPr txBox="1"/>
          <p:nvPr/>
        </p:nvSpPr>
        <p:spPr>
          <a:xfrm>
            <a:off x="3618717" y="4070758"/>
            <a:ext cx="2151180" cy="1053548"/>
          </a:xfrm>
          <a:prstGeom prst="rect">
            <a:avLst/>
          </a:prstGeom>
          <a:noFill/>
          <a:ln w="12700" cap="sq">
            <a:noFill/>
            <a:miter lim="800000"/>
          </a:ln>
        </p:spPr>
        <p:txBody>
          <a:bodyPr wrap="square" lIns="0" tIns="0" rIns="0" bIns="0" rtlCol="0" anchor="t">
            <a:noAutofit/>
          </a:bodyPr>
          <a:lstStyle/>
          <a:p>
            <a:r>
              <a:rPr lang="en-US" sz="2000" dirty="0">
                <a:solidFill>
                  <a:schemeClr val="bg1"/>
                </a:solidFill>
              </a:rPr>
              <a:t>Country</a:t>
            </a:r>
            <a:endParaRPr lang="de-DE" dirty="0"/>
          </a:p>
        </p:txBody>
      </p:sp>
      <p:sp>
        <p:nvSpPr>
          <p:cNvPr id="38" name="TextBox 20">
            <a:extLst>
              <a:ext uri="{FF2B5EF4-FFF2-40B4-BE49-F238E27FC236}">
                <a16:creationId xmlns:a16="http://schemas.microsoft.com/office/drawing/2014/main" id="{6A2654CD-3197-4A5D-A4B6-131FB3ABEF00}"/>
              </a:ext>
            </a:extLst>
          </p:cNvPr>
          <p:cNvSpPr txBox="1">
            <a:spLocks/>
          </p:cNvSpPr>
          <p:nvPr/>
        </p:nvSpPr>
        <p:spPr>
          <a:xfrm>
            <a:off x="3618716" y="4927015"/>
            <a:ext cx="2151182" cy="1225111"/>
          </a:xfrm>
          <a:prstGeom prst="rect">
            <a:avLst/>
          </a:prstGeom>
          <a:noFill/>
          <a:ln w="12700" cap="sq">
            <a:noFill/>
            <a:miter lim="800000"/>
          </a:ln>
        </p:spPr>
        <p:txBody>
          <a:bodyPr wrap="square" lIns="0" tIns="0" rIns="0" bIns="0" rtlCol="0" anchor="t">
            <a:noAutofit/>
          </a:bodyPr>
          <a:lstStyle/>
          <a:p>
            <a:pPr>
              <a:lnSpc>
                <a:spcPct val="110000"/>
              </a:lnSpc>
            </a:pPr>
            <a:r>
              <a:rPr lang="en-US" sz="1200" dirty="0">
                <a:solidFill>
                  <a:schemeClr val="bg1"/>
                </a:solidFill>
                <a:ea typeface="+mn-lt"/>
                <a:cs typeface="+mn-lt"/>
              </a:rPr>
              <a:t>Choose to classify</a:t>
            </a:r>
            <a:r>
              <a:rPr lang="en-US" sz="1200">
                <a:solidFill>
                  <a:schemeClr val="bg1"/>
                </a:solidFill>
                <a:ea typeface="+mn-lt"/>
                <a:cs typeface="+mn-lt"/>
              </a:rPr>
              <a:t> </a:t>
            </a:r>
            <a:r>
              <a:rPr lang="en-US" sz="1200" dirty="0">
                <a:solidFill>
                  <a:schemeClr val="bg1"/>
                </a:solidFill>
                <a:ea typeface="+mn-lt"/>
                <a:cs typeface="+mn-lt"/>
              </a:rPr>
              <a:t>projects</a:t>
            </a:r>
            <a:r>
              <a:rPr lang="en-US" sz="1200">
                <a:solidFill>
                  <a:schemeClr val="bg1"/>
                </a:solidFill>
                <a:ea typeface="+mn-lt"/>
                <a:cs typeface="+mn-lt"/>
              </a:rPr>
              <a:t> </a:t>
            </a:r>
            <a:r>
              <a:rPr lang="en-US" sz="1200" dirty="0">
                <a:solidFill>
                  <a:schemeClr val="bg1"/>
                </a:solidFill>
                <a:ea typeface="+mn-lt"/>
                <a:cs typeface="+mn-lt"/>
              </a:rPr>
              <a:t>selected via their </a:t>
            </a:r>
            <a:r>
              <a:rPr lang="en-US" sz="1200">
                <a:solidFill>
                  <a:schemeClr val="bg1"/>
                </a:solidFill>
                <a:ea typeface="+mn-lt"/>
                <a:cs typeface="+mn-lt"/>
              </a:rPr>
              <a:t>Country</a:t>
            </a:r>
            <a:r>
              <a:rPr lang="en-US" sz="1200" dirty="0">
                <a:solidFill>
                  <a:schemeClr val="bg1"/>
                </a:solidFill>
                <a:ea typeface="+mn-lt"/>
                <a:cs typeface="+mn-lt"/>
              </a:rPr>
              <a:t> Code</a:t>
            </a:r>
          </a:p>
          <a:p>
            <a:pPr>
              <a:lnSpc>
                <a:spcPct val="110000"/>
              </a:lnSpc>
            </a:pPr>
            <a:endParaRPr lang="en-US" sz="1200" dirty="0">
              <a:solidFill>
                <a:schemeClr val="bg1"/>
              </a:solidFill>
            </a:endParaRPr>
          </a:p>
          <a:p>
            <a:pPr>
              <a:lnSpc>
                <a:spcPct val="110000"/>
              </a:lnSpc>
            </a:pPr>
            <a:r>
              <a:rPr lang="en-US" sz="1200">
                <a:solidFill>
                  <a:schemeClr val="bg1"/>
                </a:solidFill>
                <a:ea typeface="+mn-lt"/>
                <a:cs typeface="+mn-lt"/>
              </a:rPr>
              <a:t>Go to the folder </a:t>
            </a:r>
            <a:r>
              <a:rPr lang="en-US" sz="1200" err="1">
                <a:solidFill>
                  <a:schemeClr val="bg1"/>
                </a:solidFill>
                <a:ea typeface="+mn-lt"/>
                <a:cs typeface="+mn-lt"/>
              </a:rPr>
              <a:t>src</a:t>
            </a:r>
            <a:r>
              <a:rPr lang="en-US" sz="1200">
                <a:solidFill>
                  <a:schemeClr val="bg1"/>
                </a:solidFill>
                <a:ea typeface="+mn-lt"/>
                <a:cs typeface="+mn-lt"/>
              </a:rPr>
              <a:t> and launch</a:t>
            </a:r>
          </a:p>
          <a:p>
            <a:pPr>
              <a:lnSpc>
                <a:spcPct val="110000"/>
              </a:lnSpc>
            </a:pPr>
            <a:r>
              <a:rPr lang="en-US" sz="1200" b="1" dirty="0">
                <a:solidFill>
                  <a:schemeClr val="bg1"/>
                </a:solidFill>
                <a:ea typeface="+mn-lt"/>
                <a:cs typeface="+mn-lt"/>
              </a:rPr>
              <a:t>python main_filter.py</a:t>
            </a:r>
            <a:endParaRPr lang="en-US" b="1" dirty="0">
              <a:solidFill>
                <a:schemeClr val="bg1"/>
              </a:solidFill>
            </a:endParaRPr>
          </a:p>
          <a:p>
            <a:pPr>
              <a:lnSpc>
                <a:spcPct val="110000"/>
              </a:lnSpc>
            </a:pPr>
            <a:endParaRPr lang="en-US" sz="1200" dirty="0">
              <a:solidFill>
                <a:schemeClr val="bg1"/>
              </a:solidFill>
            </a:endParaRPr>
          </a:p>
          <a:p>
            <a:pPr>
              <a:lnSpc>
                <a:spcPct val="110000"/>
              </a:lnSpc>
            </a:pPr>
            <a:endParaRPr lang="en-US" sz="1200" dirty="0">
              <a:solidFill>
                <a:schemeClr val="bg1"/>
              </a:solidFill>
            </a:endParaRPr>
          </a:p>
        </p:txBody>
      </p:sp>
      <p:sp>
        <p:nvSpPr>
          <p:cNvPr id="42" name="TextBox 29">
            <a:extLst>
              <a:ext uri="{FF2B5EF4-FFF2-40B4-BE49-F238E27FC236}">
                <a16:creationId xmlns:a16="http://schemas.microsoft.com/office/drawing/2014/main" id="{0C31E183-F65B-4760-B847-7DAF79850414}"/>
              </a:ext>
            </a:extLst>
          </p:cNvPr>
          <p:cNvSpPr txBox="1"/>
          <p:nvPr/>
        </p:nvSpPr>
        <p:spPr>
          <a:xfrm>
            <a:off x="3639877" y="3832840"/>
            <a:ext cx="2130020" cy="338729"/>
          </a:xfrm>
          <a:prstGeom prst="rect">
            <a:avLst/>
          </a:prstGeom>
          <a:noFill/>
          <a:ln w="12700" cap="sq">
            <a:noFill/>
            <a:miter lim="800000"/>
          </a:ln>
        </p:spPr>
        <p:txBody>
          <a:bodyPr wrap="square" lIns="0" tIns="0" rIns="0" bIns="0" rtlCol="0" anchor="t">
            <a:noAutofit/>
          </a:bodyPr>
          <a:lstStyle/>
          <a:p>
            <a:pPr>
              <a:lnSpc>
                <a:spcPct val="130000"/>
              </a:lnSpc>
            </a:pPr>
            <a:r>
              <a:rPr lang="en-US" sz="1000" b="1" cap="all" spc="60" dirty="0">
                <a:solidFill>
                  <a:srgbClr val="00A1D9"/>
                </a:solidFill>
              </a:rPr>
              <a:t>Country Code</a:t>
            </a:r>
            <a:endParaRPr lang="de-DE" dirty="0">
              <a:solidFill>
                <a:srgbClr val="00A1D9"/>
              </a:solidFill>
            </a:endParaRPr>
          </a:p>
        </p:txBody>
      </p:sp>
      <p:sp>
        <p:nvSpPr>
          <p:cNvPr id="45" name="Rectangle 3">
            <a:extLst>
              <a:ext uri="{FF2B5EF4-FFF2-40B4-BE49-F238E27FC236}">
                <a16:creationId xmlns:a16="http://schemas.microsoft.com/office/drawing/2014/main" id="{051C620B-BE19-45C6-9E92-0BDEBB090187}"/>
              </a:ext>
            </a:extLst>
          </p:cNvPr>
          <p:cNvSpPr/>
          <p:nvPr/>
        </p:nvSpPr>
        <p:spPr>
          <a:xfrm>
            <a:off x="611484" y="3634341"/>
            <a:ext cx="2491164" cy="2431645"/>
          </a:xfrm>
          <a:prstGeom prst="rect">
            <a:avLst/>
          </a:prstGeom>
          <a:solidFill>
            <a:schemeClr val="bg1">
              <a:alpha val="10000"/>
            </a:schemeClr>
          </a:solidFill>
          <a:ln w="12700" cap="sq" cmpd="sng" algn="ctr">
            <a:no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2E2E38"/>
              </a:solidFill>
              <a:effectLst/>
              <a:uLnTx/>
              <a:uFillTx/>
            </a:endParaRPr>
          </a:p>
        </p:txBody>
      </p:sp>
      <p:sp>
        <p:nvSpPr>
          <p:cNvPr id="46" name="TextBox 4">
            <a:extLst>
              <a:ext uri="{FF2B5EF4-FFF2-40B4-BE49-F238E27FC236}">
                <a16:creationId xmlns:a16="http://schemas.microsoft.com/office/drawing/2014/main" id="{523A4A26-9B70-4522-AB3D-6572C673C9B8}"/>
              </a:ext>
            </a:extLst>
          </p:cNvPr>
          <p:cNvSpPr txBox="1"/>
          <p:nvPr/>
        </p:nvSpPr>
        <p:spPr>
          <a:xfrm>
            <a:off x="785576" y="4070758"/>
            <a:ext cx="2151180" cy="1053548"/>
          </a:xfrm>
          <a:prstGeom prst="rect">
            <a:avLst/>
          </a:prstGeom>
          <a:noFill/>
          <a:ln w="12700" cap="sq">
            <a:noFill/>
            <a:miter lim="800000"/>
          </a:ln>
        </p:spPr>
        <p:txBody>
          <a:bodyPr wrap="square" lIns="0" tIns="0" rIns="0" bIns="0" rtlCol="0" anchor="t">
            <a:noAutofit/>
          </a:bodyPr>
          <a:lstStyle/>
          <a:p>
            <a:r>
              <a:rPr lang="en-US" sz="2000" dirty="0">
                <a:solidFill>
                  <a:schemeClr val="bg1"/>
                </a:solidFill>
              </a:rPr>
              <a:t>Project ID</a:t>
            </a:r>
            <a:endParaRPr lang="de-DE" dirty="0"/>
          </a:p>
        </p:txBody>
      </p:sp>
      <p:sp>
        <p:nvSpPr>
          <p:cNvPr id="47" name="TextBox 20">
            <a:extLst>
              <a:ext uri="{FF2B5EF4-FFF2-40B4-BE49-F238E27FC236}">
                <a16:creationId xmlns:a16="http://schemas.microsoft.com/office/drawing/2014/main" id="{CD04789D-0B84-49CB-B206-39BB0EA02149}"/>
              </a:ext>
            </a:extLst>
          </p:cNvPr>
          <p:cNvSpPr txBox="1">
            <a:spLocks/>
          </p:cNvSpPr>
          <p:nvPr/>
        </p:nvSpPr>
        <p:spPr>
          <a:xfrm>
            <a:off x="785575" y="4927015"/>
            <a:ext cx="2151182" cy="1225111"/>
          </a:xfrm>
          <a:prstGeom prst="rect">
            <a:avLst/>
          </a:prstGeom>
          <a:noFill/>
          <a:ln w="12700" cap="sq">
            <a:noFill/>
            <a:miter lim="800000"/>
          </a:ln>
        </p:spPr>
        <p:txBody>
          <a:bodyPr wrap="square" lIns="0" tIns="0" rIns="0" bIns="0" rtlCol="0" anchor="t">
            <a:noAutofit/>
          </a:bodyPr>
          <a:lstStyle/>
          <a:p>
            <a:pPr>
              <a:lnSpc>
                <a:spcPct val="110000"/>
              </a:lnSpc>
            </a:pPr>
            <a:r>
              <a:rPr lang="en-US" sz="1200">
                <a:solidFill>
                  <a:schemeClr val="bg1"/>
                </a:solidFill>
              </a:rPr>
              <a:t>Choose to classify projects </a:t>
            </a:r>
            <a:r>
              <a:rPr lang="en-US" sz="1200" dirty="0">
                <a:solidFill>
                  <a:schemeClr val="bg1"/>
                </a:solidFill>
              </a:rPr>
              <a:t>selected via their Project </a:t>
            </a:r>
            <a:r>
              <a:rPr lang="en-US" sz="1200">
                <a:solidFill>
                  <a:schemeClr val="bg1"/>
                </a:solidFill>
              </a:rPr>
              <a:t>ID</a:t>
            </a:r>
          </a:p>
          <a:p>
            <a:pPr>
              <a:lnSpc>
                <a:spcPct val="110000"/>
              </a:lnSpc>
            </a:pPr>
            <a:endParaRPr lang="en-US" sz="1200" dirty="0">
              <a:solidFill>
                <a:schemeClr val="bg1"/>
              </a:solidFill>
            </a:endParaRPr>
          </a:p>
          <a:p>
            <a:pPr>
              <a:lnSpc>
                <a:spcPct val="110000"/>
              </a:lnSpc>
            </a:pPr>
            <a:r>
              <a:rPr lang="en-US" sz="1200">
                <a:solidFill>
                  <a:schemeClr val="bg1"/>
                </a:solidFill>
              </a:rPr>
              <a:t>Go to the folder </a:t>
            </a:r>
            <a:r>
              <a:rPr lang="en-US" sz="1200" dirty="0" err="1">
                <a:solidFill>
                  <a:schemeClr val="bg1"/>
                </a:solidFill>
              </a:rPr>
              <a:t>src</a:t>
            </a:r>
            <a:r>
              <a:rPr lang="en-US" sz="1200">
                <a:solidFill>
                  <a:schemeClr val="bg1"/>
                </a:solidFill>
              </a:rPr>
              <a:t> and launch</a:t>
            </a:r>
          </a:p>
          <a:p>
            <a:pPr>
              <a:lnSpc>
                <a:spcPct val="110000"/>
              </a:lnSpc>
            </a:pPr>
            <a:r>
              <a:rPr lang="en-US" sz="1200" b="1" dirty="0">
                <a:solidFill>
                  <a:schemeClr val="bg1"/>
                </a:solidFill>
              </a:rPr>
              <a:t>python main_proj_id.py</a:t>
            </a:r>
          </a:p>
        </p:txBody>
      </p:sp>
      <p:sp>
        <p:nvSpPr>
          <p:cNvPr id="48" name="TextBox 29">
            <a:extLst>
              <a:ext uri="{FF2B5EF4-FFF2-40B4-BE49-F238E27FC236}">
                <a16:creationId xmlns:a16="http://schemas.microsoft.com/office/drawing/2014/main" id="{38A81DFE-A865-4F7B-A3DA-CAD3B60ADEC9}"/>
              </a:ext>
            </a:extLst>
          </p:cNvPr>
          <p:cNvSpPr txBox="1"/>
          <p:nvPr/>
        </p:nvSpPr>
        <p:spPr>
          <a:xfrm>
            <a:off x="806736" y="3832840"/>
            <a:ext cx="2130020" cy="338729"/>
          </a:xfrm>
          <a:prstGeom prst="rect">
            <a:avLst/>
          </a:prstGeom>
          <a:noFill/>
          <a:ln w="12700" cap="sq">
            <a:noFill/>
            <a:miter lim="800000"/>
          </a:ln>
        </p:spPr>
        <p:txBody>
          <a:bodyPr wrap="square" lIns="0" tIns="0" rIns="0" bIns="0" rtlCol="0" anchor="t">
            <a:noAutofit/>
          </a:bodyPr>
          <a:lstStyle/>
          <a:p>
            <a:pPr>
              <a:lnSpc>
                <a:spcPct val="130000"/>
              </a:lnSpc>
            </a:pPr>
            <a:r>
              <a:rPr lang="en-US" sz="1000" b="1" cap="all" spc="60" dirty="0">
                <a:solidFill>
                  <a:srgbClr val="00A1D9"/>
                </a:solidFill>
              </a:rPr>
              <a:t>ID</a:t>
            </a:r>
          </a:p>
        </p:txBody>
      </p:sp>
      <p:sp>
        <p:nvSpPr>
          <p:cNvPr id="3" name="Foliennummernplatzhalter 2">
            <a:extLst>
              <a:ext uri="{FF2B5EF4-FFF2-40B4-BE49-F238E27FC236}">
                <a16:creationId xmlns:a16="http://schemas.microsoft.com/office/drawing/2014/main" id="{8C7714F9-0B89-4A14-BE72-CBE43BDDE0F7}"/>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5</a:t>
            </a:fld>
            <a:endParaRPr lang="en-US" noProof="0" dirty="0"/>
          </a:p>
        </p:txBody>
      </p:sp>
      <p:pic>
        <p:nvPicPr>
          <p:cNvPr id="4" name="Grafik 3" descr="Ein Bild, das Entwurf, Zeichnung, Darstellung, Clipart enthält.">
            <a:extLst>
              <a:ext uri="{FF2B5EF4-FFF2-40B4-BE49-F238E27FC236}">
                <a16:creationId xmlns:a16="http://schemas.microsoft.com/office/drawing/2014/main" id="{714E1933-205E-F0A4-543E-9DF0F70E9FDF}"/>
              </a:ext>
            </a:extLst>
          </p:cNvPr>
          <p:cNvPicPr>
            <a:picLocks noChangeAspect="1"/>
          </p:cNvPicPr>
          <p:nvPr/>
        </p:nvPicPr>
        <p:blipFill rotWithShape="1">
          <a:blip r:embed="rId6"/>
          <a:srcRect l="5594" t="1605" r="6110" b="-875"/>
          <a:stretch/>
        </p:blipFill>
        <p:spPr>
          <a:xfrm>
            <a:off x="608573" y="2455306"/>
            <a:ext cx="2493878" cy="1165590"/>
          </a:xfrm>
          <a:prstGeom prst="rect">
            <a:avLst/>
          </a:prstGeom>
        </p:spPr>
      </p:pic>
      <p:pic>
        <p:nvPicPr>
          <p:cNvPr id="5" name="Grafik 4" descr="World Map Vector Simple Bilder – Durchsuchen 107,069 Archivfotos,  Vektorgrafiken und Videos | Adobe Stock">
            <a:extLst>
              <a:ext uri="{FF2B5EF4-FFF2-40B4-BE49-F238E27FC236}">
                <a16:creationId xmlns:a16="http://schemas.microsoft.com/office/drawing/2014/main" id="{4A03DD91-E4DB-079E-B598-1F2E92117C29}"/>
              </a:ext>
            </a:extLst>
          </p:cNvPr>
          <p:cNvPicPr>
            <a:picLocks noChangeAspect="1"/>
          </p:cNvPicPr>
          <p:nvPr/>
        </p:nvPicPr>
        <p:blipFill rotWithShape="1">
          <a:blip r:embed="rId7"/>
          <a:srcRect t="10362" b="11074"/>
          <a:stretch/>
        </p:blipFill>
        <p:spPr>
          <a:xfrm>
            <a:off x="3448120" y="2456212"/>
            <a:ext cx="2492367" cy="1172804"/>
          </a:xfrm>
          <a:prstGeom prst="rect">
            <a:avLst/>
          </a:prstGeom>
        </p:spPr>
      </p:pic>
      <p:pic>
        <p:nvPicPr>
          <p:cNvPr id="6" name="Grafik 5" descr="Cash flow budget for 2023 - and why having one matters for your business -  Dania Accounting">
            <a:extLst>
              <a:ext uri="{FF2B5EF4-FFF2-40B4-BE49-F238E27FC236}">
                <a16:creationId xmlns:a16="http://schemas.microsoft.com/office/drawing/2014/main" id="{F2998155-13E1-2367-0608-4002B78EEEA1}"/>
              </a:ext>
            </a:extLst>
          </p:cNvPr>
          <p:cNvPicPr>
            <a:picLocks noChangeAspect="1"/>
          </p:cNvPicPr>
          <p:nvPr/>
        </p:nvPicPr>
        <p:blipFill rotWithShape="1">
          <a:blip r:embed="rId8"/>
          <a:srcRect l="-261" t="8375" r="794" b="7490"/>
          <a:stretch/>
        </p:blipFill>
        <p:spPr>
          <a:xfrm>
            <a:off x="6271015" y="2456543"/>
            <a:ext cx="2489849" cy="1176830"/>
          </a:xfrm>
          <a:prstGeom prst="rect">
            <a:avLst/>
          </a:prstGeom>
        </p:spPr>
      </p:pic>
      <p:pic>
        <p:nvPicPr>
          <p:cNvPr id="7" name="Grafik 6" descr="Time Illustration Images - Free Download on Freepik">
            <a:extLst>
              <a:ext uri="{FF2B5EF4-FFF2-40B4-BE49-F238E27FC236}">
                <a16:creationId xmlns:a16="http://schemas.microsoft.com/office/drawing/2014/main" id="{A086FD66-F632-C9C4-048A-034913C74CFD}"/>
              </a:ext>
            </a:extLst>
          </p:cNvPr>
          <p:cNvPicPr>
            <a:picLocks noChangeAspect="1"/>
          </p:cNvPicPr>
          <p:nvPr/>
        </p:nvPicPr>
        <p:blipFill rotWithShape="1">
          <a:blip r:embed="rId9"/>
          <a:srcRect l="11" t="14881" r="269" b="13506"/>
          <a:stretch/>
        </p:blipFill>
        <p:spPr>
          <a:xfrm>
            <a:off x="9082047" y="2453348"/>
            <a:ext cx="2510257" cy="1197331"/>
          </a:xfrm>
          <a:prstGeom prst="rect">
            <a:avLst/>
          </a:prstGeom>
        </p:spPr>
      </p:pic>
      <p:pic>
        <p:nvPicPr>
          <p:cNvPr id="8" name="Grafik 7" descr="un-logo.png | United Nations">
            <a:extLst>
              <a:ext uri="{FF2B5EF4-FFF2-40B4-BE49-F238E27FC236}">
                <a16:creationId xmlns:a16="http://schemas.microsoft.com/office/drawing/2014/main" id="{FEAD69C6-A4BE-9FDE-1CF4-32C06960E91C}"/>
              </a:ext>
            </a:extLst>
          </p:cNvPr>
          <p:cNvPicPr>
            <a:picLocks noChangeAspect="1"/>
          </p:cNvPicPr>
          <p:nvPr/>
        </p:nvPicPr>
        <p:blipFill>
          <a:blip r:embed="rId10"/>
          <a:stretch>
            <a:fillRect/>
          </a:stretch>
        </p:blipFill>
        <p:spPr>
          <a:xfrm>
            <a:off x="11522689" y="81287"/>
            <a:ext cx="587924" cy="495183"/>
          </a:xfrm>
          <a:prstGeom prst="rect">
            <a:avLst/>
          </a:prstGeom>
        </p:spPr>
      </p:pic>
    </p:spTree>
    <p:extLst>
      <p:ext uri="{BB962C8B-B14F-4D97-AF65-F5344CB8AC3E}">
        <p14:creationId xmlns:p14="http://schemas.microsoft.com/office/powerpoint/2010/main" val="881187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2D082126-EE3F-4348-9037-580CFC768C5C}"/>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663" imgH="664" progId="TCLayout.ActiveDocument.1">
                  <p:embed/>
                </p:oleObj>
              </mc:Choice>
              <mc:Fallback>
                <p:oleObj name="think-cell Folie" r:id="rId4" imgW="663" imgH="664" progId="TCLayout.ActiveDocument.1">
                  <p:embed/>
                  <p:pic>
                    <p:nvPicPr>
                      <p:cNvPr id="4" name="Objekt 3" hidden="1">
                        <a:extLst>
                          <a:ext uri="{FF2B5EF4-FFF2-40B4-BE49-F238E27FC236}">
                            <a16:creationId xmlns:a16="http://schemas.microsoft.com/office/drawing/2014/main" id="{2D082126-EE3F-4348-9037-580CFC768C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hteck 4" hidden="1">
            <a:extLst>
              <a:ext uri="{FF2B5EF4-FFF2-40B4-BE49-F238E27FC236}">
                <a16:creationId xmlns:a16="http://schemas.microsoft.com/office/drawing/2014/main" id="{E302D712-746F-4A3A-814E-9F04F454721D}"/>
              </a:ext>
            </a:extLst>
          </p:cNvPr>
          <p:cNvSpPr/>
          <p:nvPr>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endParaRPr kumimoji="0" lang="de-DE" sz="2400" u="none" strike="noStrike" kern="0" cap="none" spc="0" normalizeH="0" noProof="0" dirty="0">
              <a:ln>
                <a:noFill/>
              </a:ln>
              <a:solidFill>
                <a:srgbClr val="2E2E38"/>
              </a:solidFill>
              <a:effectLst/>
              <a:uLnTx/>
              <a:uFillTx/>
              <a:latin typeface="EYInterstate Light" panose="02000506000000020004" pitchFamily="2" charset="0"/>
              <a:ea typeface="+mj-ea"/>
              <a:cs typeface="Arial" panose="020B0604020202020204" pitchFamily="34" charset="0"/>
              <a:sym typeface="EYInterstate Light" panose="02000506000000020004" pitchFamily="2" charset="0"/>
            </a:endParaRPr>
          </a:p>
        </p:txBody>
      </p:sp>
      <p:sp>
        <p:nvSpPr>
          <p:cNvPr id="2" name="Titel 1">
            <a:extLst>
              <a:ext uri="{FF2B5EF4-FFF2-40B4-BE49-F238E27FC236}">
                <a16:creationId xmlns:a16="http://schemas.microsoft.com/office/drawing/2014/main" id="{101FE1DD-47EC-448A-BC98-B315C18F057D}"/>
              </a:ext>
            </a:extLst>
          </p:cNvPr>
          <p:cNvSpPr>
            <a:spLocks noGrp="1"/>
          </p:cNvSpPr>
          <p:nvPr>
            <p:ph type="title"/>
          </p:nvPr>
        </p:nvSpPr>
        <p:spPr/>
        <p:txBody>
          <a:bodyPr/>
          <a:lstStyle/>
          <a:p>
            <a:r>
              <a:rPr lang="en-US" dirty="0">
                <a:latin typeface="Calibri"/>
                <a:ea typeface="Calibri"/>
                <a:cs typeface="Arial"/>
              </a:rPr>
              <a:t>2. </a:t>
            </a:r>
            <a:r>
              <a:rPr lang="en-US" sz="2400" kern="0" dirty="0">
                <a:latin typeface="Calibri"/>
                <a:ea typeface="Calibri"/>
                <a:cs typeface="Arial"/>
              </a:rPr>
              <a:t>Data &amp; </a:t>
            </a:r>
            <a:r>
              <a:rPr lang="en-US" sz="2400" kern="0" dirty="0">
                <a:latin typeface="Calibri"/>
                <a:ea typeface="+mn-lt"/>
                <a:cs typeface="+mn-lt"/>
              </a:rPr>
              <a:t>Extraction</a:t>
            </a:r>
            <a:endParaRPr lang="en-US">
              <a:latin typeface="Calibri"/>
              <a:ea typeface="Calibri"/>
            </a:endParaRPr>
          </a:p>
        </p:txBody>
      </p:sp>
      <p:sp>
        <p:nvSpPr>
          <p:cNvPr id="3" name="Foliennummernplatzhalter 2">
            <a:extLst>
              <a:ext uri="{FF2B5EF4-FFF2-40B4-BE49-F238E27FC236}">
                <a16:creationId xmlns:a16="http://schemas.microsoft.com/office/drawing/2014/main" id="{44F7701D-D6CD-4321-9179-10C2012E5637}"/>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6</a:t>
            </a:fld>
            <a:endParaRPr lang="en-US" noProof="0" dirty="0"/>
          </a:p>
        </p:txBody>
      </p:sp>
      <p:sp>
        <p:nvSpPr>
          <p:cNvPr id="6" name="Title 2">
            <a:extLst>
              <a:ext uri="{FF2B5EF4-FFF2-40B4-BE49-F238E27FC236}">
                <a16:creationId xmlns:a16="http://schemas.microsoft.com/office/drawing/2014/main" id="{6FCB6EAD-8951-4935-8C07-5D0A63413DE6}"/>
              </a:ext>
            </a:extLst>
          </p:cNvPr>
          <p:cNvSpPr txBox="1">
            <a:spLocks/>
          </p:cNvSpPr>
          <p:nvPr/>
        </p:nvSpPr>
        <p:spPr bwMode="white">
          <a:xfrm>
            <a:off x="4820619" y="1578789"/>
            <a:ext cx="1563690" cy="2217258"/>
          </a:xfrm>
          <a:prstGeom prst="rect">
            <a:avLst/>
          </a:prstGeom>
        </p:spPr>
        <p:txBody>
          <a:bodyPr vert="horz" lIns="0" tIns="0" rIns="0" bIns="0" rtlCol="0" anchor="t" anchorCtr="0">
            <a:noAutofit/>
          </a:bodyPr>
          <a:lstStyle>
            <a:lvl1pPr algn="l" defTabSz="1007887" rtl="0" eaLnBrk="1" latinLnBrk="0" hangingPunct="1">
              <a:lnSpc>
                <a:spcPct val="100000"/>
              </a:lnSpc>
              <a:spcBef>
                <a:spcPct val="0"/>
              </a:spcBef>
              <a:buNone/>
              <a:defRPr sz="3600" kern="1200">
                <a:solidFill>
                  <a:schemeClr val="bg1"/>
                </a:solidFill>
                <a:latin typeface="+mj-lt"/>
                <a:ea typeface="+mj-ea"/>
                <a:cs typeface="+mj-cs"/>
              </a:defRPr>
            </a:lvl1pPr>
          </a:lstStyle>
          <a:p>
            <a:r>
              <a:rPr lang="en-US" sz="15000" dirty="0">
                <a:solidFill>
                  <a:srgbClr val="747480">
                    <a:alpha val="50000"/>
                  </a:srgbClr>
                </a:solidFill>
                <a:latin typeface="EYInterstate Light" panose="02000506000000020004" pitchFamily="2" charset="0"/>
                <a:cs typeface="Arial" panose="020B0604020202020204" pitchFamily="34" charset="0"/>
              </a:rPr>
              <a:t>2</a:t>
            </a:r>
          </a:p>
        </p:txBody>
      </p:sp>
      <p:sp>
        <p:nvSpPr>
          <p:cNvPr id="7" name="Title 2">
            <a:extLst>
              <a:ext uri="{FF2B5EF4-FFF2-40B4-BE49-F238E27FC236}">
                <a16:creationId xmlns:a16="http://schemas.microsoft.com/office/drawing/2014/main" id="{93A2D6FC-B237-4F16-9667-E72ED40CB8E1}"/>
              </a:ext>
            </a:extLst>
          </p:cNvPr>
          <p:cNvSpPr txBox="1">
            <a:spLocks/>
          </p:cNvSpPr>
          <p:nvPr/>
        </p:nvSpPr>
        <p:spPr bwMode="white">
          <a:xfrm>
            <a:off x="9132005" y="1627419"/>
            <a:ext cx="1563690" cy="2217258"/>
          </a:xfrm>
          <a:prstGeom prst="rect">
            <a:avLst/>
          </a:prstGeom>
        </p:spPr>
        <p:txBody>
          <a:bodyPr vert="horz" lIns="0" tIns="0" rIns="0" bIns="0" rtlCol="0" anchor="t" anchorCtr="0">
            <a:noAutofit/>
          </a:bodyPr>
          <a:lstStyle>
            <a:lvl1pPr algn="l" defTabSz="1007887" rtl="0" eaLnBrk="1" latinLnBrk="0" hangingPunct="1">
              <a:lnSpc>
                <a:spcPct val="100000"/>
              </a:lnSpc>
              <a:spcBef>
                <a:spcPct val="0"/>
              </a:spcBef>
              <a:buNone/>
              <a:defRPr sz="3600" kern="1200">
                <a:solidFill>
                  <a:schemeClr val="bg1"/>
                </a:solidFill>
                <a:latin typeface="+mj-lt"/>
                <a:ea typeface="+mj-ea"/>
                <a:cs typeface="+mj-cs"/>
              </a:defRPr>
            </a:lvl1pPr>
          </a:lstStyle>
          <a:p>
            <a:r>
              <a:rPr lang="en-US" sz="15000" dirty="0">
                <a:solidFill>
                  <a:srgbClr val="747480">
                    <a:alpha val="50000"/>
                  </a:srgbClr>
                </a:solidFill>
                <a:latin typeface="EYInterstate Light" panose="02000506000000020004" pitchFamily="2" charset="0"/>
                <a:cs typeface="Arial" panose="020B0604020202020204" pitchFamily="34" charset="0"/>
              </a:rPr>
              <a:t>3</a:t>
            </a:r>
          </a:p>
        </p:txBody>
      </p:sp>
      <p:sp>
        <p:nvSpPr>
          <p:cNvPr id="8" name="Rectangle 50">
            <a:extLst>
              <a:ext uri="{FF2B5EF4-FFF2-40B4-BE49-F238E27FC236}">
                <a16:creationId xmlns:a16="http://schemas.microsoft.com/office/drawing/2014/main" id="{5FD74982-7A09-450F-91C2-98D45D0045FA}"/>
              </a:ext>
            </a:extLst>
          </p:cNvPr>
          <p:cNvSpPr>
            <a:spLocks/>
          </p:cNvSpPr>
          <p:nvPr/>
        </p:nvSpPr>
        <p:spPr>
          <a:xfrm>
            <a:off x="601470" y="1811729"/>
            <a:ext cx="6373855" cy="1924257"/>
          </a:xfrm>
          <a:prstGeom prst="rect">
            <a:avLst/>
          </a:prstGeom>
          <a:no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sng" strike="noStrike" kern="1200" cap="none" spc="0" normalizeH="0" baseline="0" noProof="0" dirty="0">
              <a:ln>
                <a:noFill/>
              </a:ln>
              <a:solidFill>
                <a:srgbClr val="2E2E38"/>
              </a:solidFill>
              <a:effectLst/>
              <a:uLnTx/>
              <a:uFillTx/>
              <a:latin typeface="EYInterstate Light"/>
              <a:ea typeface="+mn-ea"/>
              <a:cs typeface="+mn-cs"/>
            </a:endParaRPr>
          </a:p>
        </p:txBody>
      </p:sp>
      <p:sp>
        <p:nvSpPr>
          <p:cNvPr id="9" name="Rectangle 11">
            <a:extLst>
              <a:ext uri="{FF2B5EF4-FFF2-40B4-BE49-F238E27FC236}">
                <a16:creationId xmlns:a16="http://schemas.microsoft.com/office/drawing/2014/main" id="{C8DA7F7F-954A-4E5C-8D45-5C2E70259DE4}"/>
              </a:ext>
            </a:extLst>
          </p:cNvPr>
          <p:cNvSpPr/>
          <p:nvPr/>
        </p:nvSpPr>
        <p:spPr>
          <a:xfrm>
            <a:off x="846664" y="1627639"/>
            <a:ext cx="643125" cy="268984"/>
          </a:xfrm>
          <a:prstGeom prst="rect">
            <a:avLst/>
          </a:prstGeom>
          <a:solidFill>
            <a:schemeClr val="tx1"/>
          </a:solidFill>
        </p:spPr>
        <p:txBody>
          <a:bodyPr wrap="none">
            <a:spAutoFit/>
          </a:bodyPr>
          <a:lstStyle/>
          <a:p>
            <a:pPr>
              <a:lnSpc>
                <a:spcPct val="80000"/>
              </a:lnSpc>
            </a:pPr>
            <a:r>
              <a:rPr lang="en-US" sz="1400" kern="0" dirty="0">
                <a:solidFill>
                  <a:schemeClr val="bg1"/>
                </a:solidFill>
              </a:rPr>
              <a:t>Step 1</a:t>
            </a:r>
          </a:p>
        </p:txBody>
      </p:sp>
      <p:sp>
        <p:nvSpPr>
          <p:cNvPr id="10" name="Rectangle 50">
            <a:extLst>
              <a:ext uri="{FF2B5EF4-FFF2-40B4-BE49-F238E27FC236}">
                <a16:creationId xmlns:a16="http://schemas.microsoft.com/office/drawing/2014/main" id="{3612C0B7-BCC2-42B9-8DCE-F101593DB915}"/>
              </a:ext>
            </a:extLst>
          </p:cNvPr>
          <p:cNvSpPr/>
          <p:nvPr/>
        </p:nvSpPr>
        <p:spPr>
          <a:xfrm>
            <a:off x="7741272" y="1811729"/>
            <a:ext cx="3855608" cy="1924258"/>
          </a:xfrm>
          <a:prstGeom prst="rect">
            <a:avLst/>
          </a:prstGeom>
          <a:noFill/>
          <a:ln w="9525">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2E2E38"/>
              </a:solidFill>
              <a:effectLst/>
              <a:uLnTx/>
              <a:uFillTx/>
              <a:latin typeface="EYInterstate Light"/>
              <a:ea typeface="+mn-ea"/>
              <a:cs typeface="+mn-cs"/>
            </a:endParaRPr>
          </a:p>
        </p:txBody>
      </p:sp>
      <p:sp>
        <p:nvSpPr>
          <p:cNvPr id="11" name="Rectangle 13">
            <a:extLst>
              <a:ext uri="{FF2B5EF4-FFF2-40B4-BE49-F238E27FC236}">
                <a16:creationId xmlns:a16="http://schemas.microsoft.com/office/drawing/2014/main" id="{A2608F22-38D6-45BA-864E-15E8F658A886}"/>
              </a:ext>
            </a:extLst>
          </p:cNvPr>
          <p:cNvSpPr/>
          <p:nvPr/>
        </p:nvSpPr>
        <p:spPr>
          <a:xfrm>
            <a:off x="7939069" y="1627639"/>
            <a:ext cx="646800" cy="307777"/>
          </a:xfrm>
          <a:prstGeom prst="rect">
            <a:avLst/>
          </a:prstGeom>
          <a:solidFill>
            <a:schemeClr val="tx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rPr>
              <a:t>Step 2</a:t>
            </a:r>
            <a:endParaRPr kumimoji="0" lang="en-GB" sz="1400" i="0" u="none" strike="noStrike" kern="1200" cap="none" spc="0" normalizeH="0" baseline="0" noProof="0" dirty="0">
              <a:ln>
                <a:noFill/>
              </a:ln>
              <a:solidFill>
                <a:srgbClr val="FFE600"/>
              </a:solidFill>
              <a:effectLst/>
              <a:uLnTx/>
              <a:uFillTx/>
              <a:ea typeface="+mn-ea"/>
              <a:cs typeface="+mn-cs"/>
            </a:endParaRPr>
          </a:p>
        </p:txBody>
      </p:sp>
      <p:sp>
        <p:nvSpPr>
          <p:cNvPr id="13" name="Content Placeholder 4">
            <a:extLst>
              <a:ext uri="{FF2B5EF4-FFF2-40B4-BE49-F238E27FC236}">
                <a16:creationId xmlns:a16="http://schemas.microsoft.com/office/drawing/2014/main" id="{98B02F0A-BF56-4FDA-98C4-7F79C8E21EBA}"/>
              </a:ext>
            </a:extLst>
          </p:cNvPr>
          <p:cNvSpPr txBox="1">
            <a:spLocks/>
          </p:cNvSpPr>
          <p:nvPr/>
        </p:nvSpPr>
        <p:spPr>
          <a:xfrm>
            <a:off x="7793836" y="1158880"/>
            <a:ext cx="3847161" cy="3382445"/>
          </a:xfrm>
          <a:prstGeom prst="rect">
            <a:avLst/>
          </a:prstGeom>
        </p:spPr>
        <p:txBody>
          <a:bodyPr vert="horz" lIns="0" tIns="0" rIns="0" bIns="0" numCol="1" rtlCol="0" anchor="ctr" anchorCtr="0">
            <a:noAutofit/>
          </a:bodyPr>
          <a:lstStyle>
            <a:defPPr>
              <a:defRPr lang="en-US"/>
            </a:defPPr>
            <a:lvl1pPr marL="356616"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1pPr>
            <a:lvl2pPr marL="356616" indent="0">
              <a:spcBef>
                <a:spcPct val="20000"/>
              </a:spcBef>
              <a:buClr>
                <a:schemeClr val="tx2"/>
              </a:buClr>
              <a:buSzPct val="110000"/>
              <a:buFont typeface="EYInterstate Light" panose="02000506000000020004" pitchFamily="2" charset="0"/>
              <a:buNone/>
              <a:defRPr>
                <a:solidFill>
                  <a:schemeClr val="bg1"/>
                </a:solidFill>
                <a:latin typeface="EYInterstate Light" panose="02000506000000020004" pitchFamily="2" charset="0"/>
              </a:defRPr>
            </a:lvl2pPr>
            <a:lvl3pPr marL="713232" indent="0">
              <a:spcBef>
                <a:spcPct val="20000"/>
              </a:spcBef>
              <a:buClr>
                <a:schemeClr val="tx2"/>
              </a:buClr>
              <a:buSzPct val="110000"/>
              <a:buFont typeface="EYInterstate Light" panose="02000506000000020004" pitchFamily="2" charset="0"/>
              <a:buNone/>
              <a:defRPr sz="1600">
                <a:solidFill>
                  <a:schemeClr val="bg1"/>
                </a:solidFill>
                <a:latin typeface="EYInterstate Light" panose="02000506000000020004" pitchFamily="2" charset="0"/>
              </a:defRPr>
            </a:lvl3pPr>
            <a:lvl4pPr marL="1069848" indent="0">
              <a:spcBef>
                <a:spcPct val="20000"/>
              </a:spcBef>
              <a:buClr>
                <a:schemeClr val="tx2"/>
              </a:buClr>
              <a:buSzPct val="110000"/>
              <a:buFont typeface="EYInterstate Light" panose="02000506000000020004" pitchFamily="2" charset="0"/>
              <a:buNone/>
              <a:defRPr sz="1400">
                <a:solidFill>
                  <a:schemeClr val="bg1"/>
                </a:solidFill>
                <a:latin typeface="EYInterstate Light" panose="02000506000000020004" pitchFamily="2" charset="0"/>
              </a:defRPr>
            </a:lvl4pPr>
            <a:lvl5pPr marL="1426464" indent="0">
              <a:spcBef>
                <a:spcPct val="20000"/>
              </a:spcBef>
              <a:buClr>
                <a:schemeClr val="tx2"/>
              </a:buClr>
              <a:buSzPct val="110000"/>
              <a:buFont typeface="EYInterstate Light" panose="02000506000000020004" pitchFamily="2" charset="0"/>
              <a:buNone/>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ct val="20000"/>
              </a:spcBef>
              <a:spcAft>
                <a:spcPts val="0"/>
              </a:spcAft>
              <a:buClr>
                <a:srgbClr val="FFE600"/>
              </a:buClr>
              <a:buSzPct val="110000"/>
              <a:buNone/>
              <a:tabLst/>
              <a:defRPr/>
            </a:pPr>
            <a:r>
              <a:rPr kumimoji="0" lang="en-US" sz="3000" b="0" i="0" u="none" strike="noStrike" kern="1200" cap="none" spc="0" normalizeH="0" baseline="0" noProof="0" dirty="0">
                <a:ln>
                  <a:noFill/>
                </a:ln>
                <a:solidFill>
                  <a:prstClr val="white"/>
                </a:solidFill>
                <a:effectLst/>
                <a:uLnTx/>
                <a:uFillTx/>
                <a:latin typeface="EYInterstate Light"/>
                <a:ea typeface="+mn-ea"/>
                <a:cs typeface="+mn-cs"/>
              </a:rPr>
              <a:t>API  </a:t>
            </a:r>
          </a:p>
        </p:txBody>
      </p:sp>
      <p:sp>
        <p:nvSpPr>
          <p:cNvPr id="14" name="Content Placeholder 4">
            <a:extLst>
              <a:ext uri="{FF2B5EF4-FFF2-40B4-BE49-F238E27FC236}">
                <a16:creationId xmlns:a16="http://schemas.microsoft.com/office/drawing/2014/main" id="{3180E527-B9AA-49CD-9DE0-602BB9BECD5F}"/>
              </a:ext>
            </a:extLst>
          </p:cNvPr>
          <p:cNvSpPr txBox="1">
            <a:spLocks/>
          </p:cNvSpPr>
          <p:nvPr/>
        </p:nvSpPr>
        <p:spPr>
          <a:xfrm>
            <a:off x="3847060" y="1100028"/>
            <a:ext cx="3026014" cy="3369886"/>
          </a:xfrm>
          <a:prstGeom prst="rect">
            <a:avLst/>
          </a:prstGeom>
        </p:spPr>
        <p:txBody>
          <a:bodyPr vert="horz" lIns="0" tIns="0" rIns="0" bIns="0" numCol="1" rtlCol="0" anchor="ctr" anchorCtr="0">
            <a:noAutofit/>
          </a:bodyPr>
          <a:lstStyle>
            <a:defPPr>
              <a:defRPr lang="en-US"/>
            </a:defPPr>
            <a:lvl1pPr marL="356616"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1pPr>
            <a:lvl2pPr marL="356616" indent="0">
              <a:spcBef>
                <a:spcPct val="20000"/>
              </a:spcBef>
              <a:buClr>
                <a:schemeClr val="tx2"/>
              </a:buClr>
              <a:buSzPct val="110000"/>
              <a:buFont typeface="EYInterstate Light" panose="02000506000000020004" pitchFamily="2" charset="0"/>
              <a:buNone/>
              <a:defRPr>
                <a:solidFill>
                  <a:schemeClr val="bg1"/>
                </a:solidFill>
                <a:latin typeface="EYInterstate Light" panose="02000506000000020004" pitchFamily="2" charset="0"/>
              </a:defRPr>
            </a:lvl2pPr>
            <a:lvl3pPr marL="713232" indent="0">
              <a:spcBef>
                <a:spcPct val="20000"/>
              </a:spcBef>
              <a:buClr>
                <a:schemeClr val="tx2"/>
              </a:buClr>
              <a:buSzPct val="110000"/>
              <a:buFont typeface="EYInterstate Light" panose="02000506000000020004" pitchFamily="2" charset="0"/>
              <a:buNone/>
              <a:defRPr sz="1600">
                <a:solidFill>
                  <a:schemeClr val="bg1"/>
                </a:solidFill>
                <a:latin typeface="EYInterstate Light" panose="02000506000000020004" pitchFamily="2" charset="0"/>
              </a:defRPr>
            </a:lvl3pPr>
            <a:lvl4pPr marL="1069848" indent="0">
              <a:spcBef>
                <a:spcPct val="20000"/>
              </a:spcBef>
              <a:buClr>
                <a:schemeClr val="tx2"/>
              </a:buClr>
              <a:buSzPct val="110000"/>
              <a:buFont typeface="EYInterstate Light" panose="02000506000000020004" pitchFamily="2" charset="0"/>
              <a:buNone/>
              <a:defRPr sz="1400">
                <a:solidFill>
                  <a:schemeClr val="bg1"/>
                </a:solidFill>
                <a:latin typeface="EYInterstate Light" panose="02000506000000020004" pitchFamily="2" charset="0"/>
              </a:defRPr>
            </a:lvl4pPr>
            <a:lvl5pPr marL="1426464" indent="0">
              <a:spcBef>
                <a:spcPct val="20000"/>
              </a:spcBef>
              <a:buClr>
                <a:schemeClr val="tx2"/>
              </a:buClr>
              <a:buSzPct val="110000"/>
              <a:buFont typeface="EYInterstate Light" panose="02000506000000020004" pitchFamily="2" charset="0"/>
              <a:buNone/>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marR="0" lvl="0" indent="0" algn="ctr" defTabSz="914400" rtl="0" eaLnBrk="1" fontAlgn="auto" latinLnBrk="0" hangingPunct="1">
              <a:lnSpc>
                <a:spcPct val="100000"/>
              </a:lnSpc>
              <a:spcBef>
                <a:spcPct val="20000"/>
              </a:spcBef>
              <a:spcAft>
                <a:spcPts val="0"/>
              </a:spcAft>
              <a:buClr>
                <a:srgbClr val="FFE600"/>
              </a:buClr>
              <a:buSzPct val="110000"/>
              <a:buNone/>
              <a:tabLst/>
              <a:defRPr/>
            </a:pPr>
            <a:r>
              <a:rPr kumimoji="0" lang="en-US" sz="3000" b="0" i="0" u="none" strike="noStrike" kern="1200" cap="none" spc="0" normalizeH="0" baseline="0" noProof="0" dirty="0">
                <a:ln>
                  <a:noFill/>
                </a:ln>
                <a:solidFill>
                  <a:prstClr val="white"/>
                </a:solidFill>
                <a:effectLst/>
                <a:uLnTx/>
                <a:uFillTx/>
                <a:latin typeface="EYInterstate Light"/>
                <a:ea typeface="+mn-ea"/>
                <a:cs typeface="+mn-cs"/>
              </a:rPr>
              <a:t>Documents </a:t>
            </a:r>
          </a:p>
        </p:txBody>
      </p:sp>
      <p:sp>
        <p:nvSpPr>
          <p:cNvPr id="15" name="Title 2">
            <a:extLst>
              <a:ext uri="{FF2B5EF4-FFF2-40B4-BE49-F238E27FC236}">
                <a16:creationId xmlns:a16="http://schemas.microsoft.com/office/drawing/2014/main" id="{78262E31-2674-4D4B-A8B6-B1554D4C9BAD}"/>
              </a:ext>
            </a:extLst>
          </p:cNvPr>
          <p:cNvSpPr txBox="1">
            <a:spLocks/>
          </p:cNvSpPr>
          <p:nvPr/>
        </p:nvSpPr>
        <p:spPr bwMode="white">
          <a:xfrm>
            <a:off x="1743605" y="1578789"/>
            <a:ext cx="1563690" cy="2845018"/>
          </a:xfrm>
          <a:prstGeom prst="rect">
            <a:avLst/>
          </a:prstGeom>
        </p:spPr>
        <p:txBody>
          <a:bodyPr vert="horz" lIns="0" tIns="0" rIns="0" bIns="0" rtlCol="0" anchor="t" anchorCtr="0">
            <a:noAutofit/>
          </a:bodyPr>
          <a:lstStyle>
            <a:lvl1pPr algn="l" defTabSz="1007887" rtl="0" eaLnBrk="1" latinLnBrk="0" hangingPunct="1">
              <a:lnSpc>
                <a:spcPct val="100000"/>
              </a:lnSpc>
              <a:spcBef>
                <a:spcPct val="0"/>
              </a:spcBef>
              <a:buNone/>
              <a:defRPr sz="3600" kern="1200">
                <a:solidFill>
                  <a:schemeClr val="bg1"/>
                </a:solidFill>
                <a:latin typeface="+mj-lt"/>
                <a:ea typeface="+mj-ea"/>
                <a:cs typeface="+mj-cs"/>
              </a:defRPr>
            </a:lvl1pPr>
          </a:lstStyle>
          <a:p>
            <a:r>
              <a:rPr lang="en-US" sz="15000" dirty="0">
                <a:solidFill>
                  <a:srgbClr val="747480">
                    <a:alpha val="50000"/>
                  </a:srgbClr>
                </a:solidFill>
                <a:latin typeface="EYInterstate Light" panose="02000506000000020004" pitchFamily="2" charset="0"/>
                <a:cs typeface="Arial" panose="020B0604020202020204" pitchFamily="34" charset="0"/>
              </a:rPr>
              <a:t>1</a:t>
            </a:r>
          </a:p>
        </p:txBody>
      </p:sp>
      <p:sp>
        <p:nvSpPr>
          <p:cNvPr id="12" name="Content Placeholder 4">
            <a:extLst>
              <a:ext uri="{FF2B5EF4-FFF2-40B4-BE49-F238E27FC236}">
                <a16:creationId xmlns:a16="http://schemas.microsoft.com/office/drawing/2014/main" id="{7C5A1BEA-7A80-44A2-8E07-4ED43833051C}"/>
              </a:ext>
            </a:extLst>
          </p:cNvPr>
          <p:cNvSpPr txBox="1">
            <a:spLocks/>
          </p:cNvSpPr>
          <p:nvPr/>
        </p:nvSpPr>
        <p:spPr>
          <a:xfrm>
            <a:off x="599623" y="1081309"/>
            <a:ext cx="3275920" cy="3369884"/>
          </a:xfrm>
          <a:prstGeom prst="rect">
            <a:avLst/>
          </a:prstGeom>
        </p:spPr>
        <p:txBody>
          <a:bodyPr vert="horz" lIns="0" tIns="0" rIns="0" bIns="0" numCol="1" rtlCol="0" anchor="ctr" anchorCtr="0">
            <a:noAutofit/>
          </a:bodyPr>
          <a:lstStyle>
            <a:defPPr>
              <a:defRPr lang="en-US"/>
            </a:defPPr>
            <a:lvl1pPr marL="356616" indent="-356616">
              <a:spcBef>
                <a:spcPct val="20000"/>
              </a:spcBef>
              <a:buClr>
                <a:schemeClr val="tx2"/>
              </a:buClr>
              <a:buSzPct val="110000"/>
              <a:buFont typeface="EYInterstate Light" panose="02000506000000020004" pitchFamily="2" charset="0"/>
              <a:buChar char="•"/>
              <a:defRPr sz="1600">
                <a:solidFill>
                  <a:schemeClr val="bg1"/>
                </a:solidFill>
                <a:latin typeface="EYInterstate Light" panose="02000506000000020004" pitchFamily="2" charset="0"/>
              </a:defRPr>
            </a:lvl1pPr>
            <a:lvl2pPr marL="356616" indent="0">
              <a:spcBef>
                <a:spcPct val="20000"/>
              </a:spcBef>
              <a:buClr>
                <a:schemeClr val="tx2"/>
              </a:buClr>
              <a:buSzPct val="110000"/>
              <a:buFont typeface="EYInterstate Light" panose="02000506000000020004" pitchFamily="2" charset="0"/>
              <a:buNone/>
              <a:defRPr>
                <a:solidFill>
                  <a:schemeClr val="bg1"/>
                </a:solidFill>
                <a:latin typeface="EYInterstate Light" panose="02000506000000020004" pitchFamily="2" charset="0"/>
              </a:defRPr>
            </a:lvl2pPr>
            <a:lvl3pPr marL="713232" indent="0">
              <a:spcBef>
                <a:spcPct val="20000"/>
              </a:spcBef>
              <a:buClr>
                <a:schemeClr val="tx2"/>
              </a:buClr>
              <a:buSzPct val="110000"/>
              <a:buFont typeface="EYInterstate Light" panose="02000506000000020004" pitchFamily="2" charset="0"/>
              <a:buNone/>
              <a:defRPr sz="1600">
                <a:solidFill>
                  <a:schemeClr val="bg1"/>
                </a:solidFill>
                <a:latin typeface="EYInterstate Light" panose="02000506000000020004" pitchFamily="2" charset="0"/>
              </a:defRPr>
            </a:lvl3pPr>
            <a:lvl4pPr marL="1069848" indent="0">
              <a:spcBef>
                <a:spcPct val="20000"/>
              </a:spcBef>
              <a:buClr>
                <a:schemeClr val="tx2"/>
              </a:buClr>
              <a:buSzPct val="110000"/>
              <a:buFont typeface="EYInterstate Light" panose="02000506000000020004" pitchFamily="2" charset="0"/>
              <a:buNone/>
              <a:defRPr sz="1400">
                <a:solidFill>
                  <a:schemeClr val="bg1"/>
                </a:solidFill>
                <a:latin typeface="EYInterstate Light" panose="02000506000000020004" pitchFamily="2" charset="0"/>
              </a:defRPr>
            </a:lvl4pPr>
            <a:lvl5pPr marL="1426464" indent="0">
              <a:spcBef>
                <a:spcPct val="20000"/>
              </a:spcBef>
              <a:buClr>
                <a:schemeClr val="tx2"/>
              </a:buClr>
              <a:buSzPct val="110000"/>
              <a:buFont typeface="EYInterstate Light" panose="02000506000000020004" pitchFamily="2" charset="0"/>
              <a:buNone/>
              <a:defRPr sz="1200">
                <a:solidFill>
                  <a:schemeClr val="bg1"/>
                </a:solidFill>
                <a:latin typeface="EYInterstate Light" panose="02000506000000020004" pitchFamily="2" charset="0"/>
              </a:defRPr>
            </a:lvl5pPr>
            <a:lvl6pPr marL="2514600" indent="-228600">
              <a:spcBef>
                <a:spcPct val="20000"/>
              </a:spcBef>
              <a:buFont typeface="Arial" pitchFamily="34" charset="0"/>
              <a:buChar char="•"/>
              <a:defRPr sz="2000"/>
            </a:lvl6pPr>
            <a:lvl7pPr marL="2971800" indent="-228600">
              <a:spcBef>
                <a:spcPct val="20000"/>
              </a:spcBef>
              <a:buFont typeface="Arial" pitchFamily="34" charset="0"/>
              <a:buChar char="•"/>
              <a:defRPr sz="2000"/>
            </a:lvl7pPr>
            <a:lvl8pPr marL="3429000" indent="-228600">
              <a:spcBef>
                <a:spcPct val="20000"/>
              </a:spcBef>
              <a:buFont typeface="Arial" pitchFamily="34" charset="0"/>
              <a:buChar char="•"/>
              <a:defRPr sz="2000"/>
            </a:lvl8pPr>
            <a:lvl9pPr marL="3886200" indent="-228600">
              <a:spcBef>
                <a:spcPct val="20000"/>
              </a:spcBef>
              <a:buFont typeface="Arial" pitchFamily="34" charset="0"/>
              <a:buChar char="•"/>
              <a:defRPr sz="2000"/>
            </a:lvl9pPr>
          </a:lstStyle>
          <a:p>
            <a:pPr marL="0" lvl="0" indent="0" algn="ctr">
              <a:buClr>
                <a:srgbClr val="FFE600"/>
              </a:buClr>
              <a:buNone/>
              <a:defRPr/>
            </a:pPr>
            <a:r>
              <a:rPr lang="en-US" sz="3000" dirty="0">
                <a:solidFill>
                  <a:prstClr val="white"/>
                </a:solidFill>
                <a:latin typeface="EYInterstate Light"/>
              </a:rPr>
              <a:t>Dataset</a:t>
            </a:r>
            <a:endParaRPr kumimoji="0" lang="en-US" sz="30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8" name="Rectangle 13">
            <a:extLst>
              <a:ext uri="{FF2B5EF4-FFF2-40B4-BE49-F238E27FC236}">
                <a16:creationId xmlns:a16="http://schemas.microsoft.com/office/drawing/2014/main" id="{51CA48B7-E53C-CB43-26E0-C3813EAD0CF7}"/>
              </a:ext>
            </a:extLst>
          </p:cNvPr>
          <p:cNvSpPr/>
          <p:nvPr/>
        </p:nvSpPr>
        <p:spPr>
          <a:xfrm>
            <a:off x="7050355" y="2612361"/>
            <a:ext cx="646800" cy="307777"/>
          </a:xfrm>
          <a:prstGeom prst="rect">
            <a:avLst/>
          </a:prstGeom>
          <a:solidFill>
            <a:schemeClr val="tx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solidFill>
                  <a:prstClr val="white"/>
                </a:solidFill>
              </a:rPr>
              <a:t>OR</a:t>
            </a:r>
            <a:endParaRPr kumimoji="0" lang="en-GB" sz="1400" i="0" u="none" strike="noStrike" kern="1200" cap="none" spc="0" normalizeH="0" baseline="0" noProof="0" dirty="0">
              <a:ln>
                <a:noFill/>
              </a:ln>
              <a:solidFill>
                <a:srgbClr val="FFE600"/>
              </a:solidFill>
              <a:effectLst/>
              <a:uLnTx/>
              <a:uFillTx/>
              <a:ea typeface="+mn-ea"/>
              <a:cs typeface="+mn-cs"/>
            </a:endParaRPr>
          </a:p>
        </p:txBody>
      </p:sp>
      <p:sp>
        <p:nvSpPr>
          <p:cNvPr id="19" name="Textfeld 18">
            <a:extLst>
              <a:ext uri="{FF2B5EF4-FFF2-40B4-BE49-F238E27FC236}">
                <a16:creationId xmlns:a16="http://schemas.microsoft.com/office/drawing/2014/main" id="{F7D017B7-C23E-00BC-CA98-3E3F54516561}"/>
              </a:ext>
            </a:extLst>
          </p:cNvPr>
          <p:cNvSpPr txBox="1"/>
          <p:nvPr/>
        </p:nvSpPr>
        <p:spPr>
          <a:xfrm>
            <a:off x="623446" y="3928493"/>
            <a:ext cx="2872063" cy="914400"/>
          </a:xfrm>
          <a:prstGeom prst="rect">
            <a:avLst/>
          </a:prstGeom>
          <a:noFill/>
          <a:ln w="12700" cap="sq">
            <a:noFill/>
            <a:miter lim="800000"/>
          </a:ln>
        </p:spPr>
        <p:txBody>
          <a:bodyPr wrap="none" lIns="0" tIns="0" rIns="0" bIns="0" rtlCol="0" anchor="t">
            <a:noAutofit/>
          </a:bodyPr>
          <a:lstStyle/>
          <a:p>
            <a:pPr marL="285750" indent="-285750" algn="l" defTabSz="685434">
              <a:spcAft>
                <a:spcPts val="600"/>
              </a:spcAft>
              <a:buClr>
                <a:srgbClr val="00A1D9"/>
              </a:buClr>
              <a:buSzPct val="80000"/>
              <a:buFont typeface="Arial" panose="020B0604020202020204" pitchFamily="34" charset="0"/>
              <a:buChar char="•"/>
            </a:pPr>
            <a:r>
              <a:rPr lang="de-AT" sz="1400" kern="0" dirty="0" err="1">
                <a:solidFill>
                  <a:schemeClr val="bg1"/>
                </a:solidFill>
              </a:rPr>
              <a:t>Extraction</a:t>
            </a:r>
            <a:r>
              <a:rPr lang="de-AT" sz="1400" kern="0" dirty="0">
                <a:solidFill>
                  <a:schemeClr val="bg1"/>
                </a:solidFill>
              </a:rPr>
              <a:t> </a:t>
            </a:r>
            <a:r>
              <a:rPr lang="de-AT" sz="1400" kern="0" dirty="0" err="1">
                <a:solidFill>
                  <a:schemeClr val="bg1"/>
                </a:solidFill>
              </a:rPr>
              <a:t>of</a:t>
            </a:r>
            <a:r>
              <a:rPr lang="de-AT" sz="1400" kern="0" dirty="0">
                <a:solidFill>
                  <a:schemeClr val="bg1"/>
                </a:solidFill>
              </a:rPr>
              <a:t> Key Takeaways</a:t>
            </a:r>
          </a:p>
          <a:p>
            <a:pPr marL="742950" lvl="1" indent="-285750" defTabSz="685434">
              <a:spcAft>
                <a:spcPts val="600"/>
              </a:spcAft>
              <a:buClr>
                <a:srgbClr val="00A1D9"/>
              </a:buClr>
              <a:buSzPct val="80000"/>
              <a:buFont typeface="Arial" panose="020B0604020202020204" pitchFamily="34" charset="0"/>
              <a:buChar char="•"/>
            </a:pPr>
            <a:r>
              <a:rPr lang="de-AT" sz="1400" kern="0" dirty="0">
                <a:solidFill>
                  <a:schemeClr val="bg1"/>
                </a:solidFill>
              </a:rPr>
              <a:t>Project ID </a:t>
            </a:r>
          </a:p>
          <a:p>
            <a:pPr marL="742950" lvl="1" indent="-285750" defTabSz="685434">
              <a:spcAft>
                <a:spcPts val="600"/>
              </a:spcAft>
              <a:buClr>
                <a:srgbClr val="00A1D9"/>
              </a:buClr>
              <a:buSzPct val="80000"/>
              <a:buFont typeface="Arial" panose="020B0604020202020204" pitchFamily="34" charset="0"/>
              <a:buChar char="•"/>
            </a:pPr>
            <a:r>
              <a:rPr lang="de-AT" sz="1400" kern="0" dirty="0">
                <a:solidFill>
                  <a:schemeClr val="bg1"/>
                </a:solidFill>
              </a:rPr>
              <a:t>URL (</a:t>
            </a:r>
            <a:r>
              <a:rPr lang="de-AT" sz="1400" kern="0" dirty="0" err="1">
                <a:solidFill>
                  <a:schemeClr val="bg1"/>
                </a:solidFill>
              </a:rPr>
              <a:t>for</a:t>
            </a:r>
            <a:r>
              <a:rPr lang="de-AT" sz="1400" kern="0" dirty="0">
                <a:solidFill>
                  <a:schemeClr val="bg1"/>
                </a:solidFill>
              </a:rPr>
              <a:t> PDF </a:t>
            </a:r>
            <a:r>
              <a:rPr lang="de-AT" sz="1400" kern="0" dirty="0" err="1">
                <a:solidFill>
                  <a:schemeClr val="bg1"/>
                </a:solidFill>
              </a:rPr>
              <a:t>of</a:t>
            </a:r>
            <a:r>
              <a:rPr lang="de-AT" sz="1400" kern="0" dirty="0">
                <a:solidFill>
                  <a:schemeClr val="bg1"/>
                </a:solidFill>
              </a:rPr>
              <a:t> Project)</a:t>
            </a:r>
          </a:p>
          <a:p>
            <a:pPr marL="742950" lvl="1" indent="-285750" defTabSz="685434">
              <a:spcAft>
                <a:spcPts val="600"/>
              </a:spcAft>
              <a:buClr>
                <a:srgbClr val="00A1D9"/>
              </a:buClr>
              <a:buSzPct val="80000"/>
              <a:buFont typeface="Arial" panose="020B0604020202020204" pitchFamily="34" charset="0"/>
              <a:buChar char="•"/>
            </a:pPr>
            <a:r>
              <a:rPr lang="de-AT" sz="1400" kern="0" dirty="0">
                <a:solidFill>
                  <a:schemeClr val="bg1"/>
                </a:solidFill>
              </a:rPr>
              <a:t>Time</a:t>
            </a:r>
          </a:p>
          <a:p>
            <a:pPr marL="742950" lvl="1" indent="-285750" defTabSz="685434">
              <a:spcAft>
                <a:spcPts val="600"/>
              </a:spcAft>
              <a:buClr>
                <a:srgbClr val="00A1D9"/>
              </a:buClr>
              <a:buSzPct val="80000"/>
              <a:buFont typeface="Arial" panose="020B0604020202020204" pitchFamily="34" charset="0"/>
              <a:buChar char="•"/>
            </a:pPr>
            <a:r>
              <a:rPr lang="de-AT" sz="1400" kern="0" dirty="0">
                <a:solidFill>
                  <a:schemeClr val="bg1"/>
                </a:solidFill>
              </a:rPr>
              <a:t>Money </a:t>
            </a:r>
          </a:p>
          <a:p>
            <a:pPr marL="742950" lvl="1" indent="-285750" defTabSz="685434">
              <a:spcAft>
                <a:spcPts val="600"/>
              </a:spcAft>
              <a:buClr>
                <a:srgbClr val="00A1D9"/>
              </a:buClr>
              <a:buSzPct val="80000"/>
              <a:buFont typeface="Arial" panose="020B0604020202020204" pitchFamily="34" charset="0"/>
              <a:buChar char="•"/>
            </a:pPr>
            <a:r>
              <a:rPr lang="de-AT" sz="1400" kern="0" dirty="0">
                <a:solidFill>
                  <a:schemeClr val="bg1"/>
                </a:solidFill>
              </a:rPr>
              <a:t>Budget</a:t>
            </a:r>
          </a:p>
          <a:p>
            <a:pPr marL="742950" lvl="1" indent="-285750" defTabSz="685434">
              <a:spcAft>
                <a:spcPts val="600"/>
              </a:spcAft>
              <a:buClr>
                <a:srgbClr val="00A1D9"/>
              </a:buClr>
              <a:buSzPct val="80000"/>
              <a:buFont typeface="Arial" panose="020B0604020202020204" pitchFamily="34" charset="0"/>
              <a:buChar char="•"/>
            </a:pPr>
            <a:r>
              <a:rPr lang="de-AT" sz="1400" kern="0" dirty="0">
                <a:solidFill>
                  <a:schemeClr val="bg1"/>
                </a:solidFill>
              </a:rPr>
              <a:t>...</a:t>
            </a:r>
          </a:p>
        </p:txBody>
      </p:sp>
      <p:sp>
        <p:nvSpPr>
          <p:cNvPr id="20" name="Textfeld 19">
            <a:extLst>
              <a:ext uri="{FF2B5EF4-FFF2-40B4-BE49-F238E27FC236}">
                <a16:creationId xmlns:a16="http://schemas.microsoft.com/office/drawing/2014/main" id="{98EBEBBB-F621-FAC1-8AD2-6606E6660D0D}"/>
              </a:ext>
            </a:extLst>
          </p:cNvPr>
          <p:cNvSpPr txBox="1"/>
          <p:nvPr/>
        </p:nvSpPr>
        <p:spPr>
          <a:xfrm>
            <a:off x="4227094" y="3928493"/>
            <a:ext cx="2451475" cy="914400"/>
          </a:xfrm>
          <a:prstGeom prst="rect">
            <a:avLst/>
          </a:prstGeom>
          <a:noFill/>
          <a:ln w="12700" cap="sq">
            <a:noFill/>
            <a:miter lim="800000"/>
          </a:ln>
        </p:spPr>
        <p:txBody>
          <a:bodyPr wrap="none" lIns="0" tIns="0" rIns="0" bIns="0" rtlCol="0" anchor="t">
            <a:noAutofit/>
          </a:bodyPr>
          <a:lstStyle/>
          <a:p>
            <a:pPr marL="285750" indent="-285750" defTabSz="685434">
              <a:spcAft>
                <a:spcPts val="600"/>
              </a:spcAft>
              <a:buClr>
                <a:srgbClr val="00A1D9"/>
              </a:buClr>
              <a:buSzPct val="80000"/>
              <a:buFont typeface="Arial" panose="020B0604020202020204" pitchFamily="34" charset="0"/>
              <a:buChar char="•"/>
            </a:pPr>
            <a:r>
              <a:rPr lang="de-AT" sz="1400" kern="0" dirty="0" err="1">
                <a:solidFill>
                  <a:schemeClr val="bg1"/>
                </a:solidFill>
              </a:rPr>
              <a:t>Downloading</a:t>
            </a:r>
            <a:r>
              <a:rPr lang="de-AT" sz="1400" kern="0" dirty="0">
                <a:solidFill>
                  <a:schemeClr val="bg1"/>
                </a:solidFill>
              </a:rPr>
              <a:t> PDFs </a:t>
            </a:r>
            <a:r>
              <a:rPr lang="de-AT" sz="1400" kern="0" dirty="0" err="1">
                <a:solidFill>
                  <a:schemeClr val="bg1"/>
                </a:solidFill>
              </a:rPr>
              <a:t>temporarily</a:t>
            </a:r>
            <a:endParaRPr lang="de-AT" sz="1400" kern="0">
              <a:solidFill>
                <a:schemeClr val="bg1"/>
              </a:solidFill>
            </a:endParaRPr>
          </a:p>
          <a:p>
            <a:pPr marL="285750" indent="-285750" defTabSz="685434">
              <a:spcAft>
                <a:spcPts val="600"/>
              </a:spcAft>
              <a:buClr>
                <a:srgbClr val="00A1D9"/>
              </a:buClr>
              <a:buSzPct val="80000"/>
              <a:buFont typeface="Arial" panose="020B0604020202020204" pitchFamily="34" charset="0"/>
              <a:buChar char="•"/>
            </a:pPr>
            <a:r>
              <a:rPr lang="de-AT" sz="1400" kern="0" dirty="0" err="1">
                <a:solidFill>
                  <a:schemeClr val="bg1"/>
                </a:solidFill>
              </a:rPr>
              <a:t>Extraction</a:t>
            </a:r>
            <a:r>
              <a:rPr lang="de-AT" sz="1400" kern="0" dirty="0">
                <a:solidFill>
                  <a:schemeClr val="bg1"/>
                </a:solidFill>
              </a:rPr>
              <a:t> </a:t>
            </a:r>
            <a:r>
              <a:rPr lang="de-AT" sz="1400" kern="0" dirty="0" err="1">
                <a:solidFill>
                  <a:schemeClr val="bg1"/>
                </a:solidFill>
              </a:rPr>
              <a:t>from</a:t>
            </a:r>
            <a:r>
              <a:rPr lang="de-AT" sz="1400" kern="0" dirty="0">
                <a:solidFill>
                  <a:schemeClr val="bg1"/>
                </a:solidFill>
              </a:rPr>
              <a:t> a PDF</a:t>
            </a:r>
            <a:endParaRPr lang="de-AT">
              <a:solidFill>
                <a:schemeClr val="bg1"/>
              </a:solidFill>
            </a:endParaRPr>
          </a:p>
          <a:p>
            <a:pPr marL="742950" lvl="1" indent="-285750" defTabSz="685434">
              <a:spcAft>
                <a:spcPts val="600"/>
              </a:spcAft>
              <a:buClr>
                <a:srgbClr val="00A1D9"/>
              </a:buClr>
              <a:buSzPct val="80000"/>
              <a:buFont typeface="Arial" panose="020B0604020202020204" pitchFamily="34" charset="0"/>
              <a:buChar char="•"/>
            </a:pPr>
            <a:r>
              <a:rPr lang="de-AT" sz="1400" kern="0" dirty="0" err="1">
                <a:solidFill>
                  <a:schemeClr val="bg1"/>
                </a:solidFill>
              </a:rPr>
              <a:t>Extraction</a:t>
            </a:r>
            <a:r>
              <a:rPr lang="de-AT" sz="1400" kern="0" dirty="0">
                <a:solidFill>
                  <a:schemeClr val="bg1"/>
                </a:solidFill>
              </a:rPr>
              <a:t> </a:t>
            </a:r>
            <a:r>
              <a:rPr lang="de-AT" sz="1400" kern="0" dirty="0" err="1">
                <a:solidFill>
                  <a:schemeClr val="bg1"/>
                </a:solidFill>
              </a:rPr>
              <a:t>of</a:t>
            </a:r>
            <a:r>
              <a:rPr lang="de-AT" sz="1400" kern="0" dirty="0">
                <a:solidFill>
                  <a:schemeClr val="bg1"/>
                </a:solidFill>
              </a:rPr>
              <a:t> PDF Data</a:t>
            </a:r>
          </a:p>
          <a:p>
            <a:pPr marL="742950" lvl="1" indent="-285750" defTabSz="685434">
              <a:spcAft>
                <a:spcPts val="600"/>
              </a:spcAft>
              <a:buClr>
                <a:srgbClr val="00A1D9"/>
              </a:buClr>
              <a:buSzPct val="80000"/>
              <a:buFont typeface="Arial" panose="020B0604020202020204" pitchFamily="34" charset="0"/>
              <a:buChar char="•"/>
            </a:pPr>
            <a:r>
              <a:rPr lang="de-AT" sz="1400" kern="0" err="1">
                <a:solidFill>
                  <a:schemeClr val="bg1"/>
                </a:solidFill>
              </a:rPr>
              <a:t>Converting</a:t>
            </a:r>
            <a:r>
              <a:rPr lang="de-AT" sz="1400" kern="0" dirty="0">
                <a:solidFill>
                  <a:schemeClr val="bg1"/>
                </a:solidFill>
              </a:rPr>
              <a:t> Data </a:t>
            </a:r>
            <a:r>
              <a:rPr lang="de-AT" sz="1400" kern="0" err="1">
                <a:solidFill>
                  <a:schemeClr val="bg1"/>
                </a:solidFill>
              </a:rPr>
              <a:t>into</a:t>
            </a:r>
            <a:r>
              <a:rPr lang="de-AT" sz="1400" kern="0" dirty="0">
                <a:solidFill>
                  <a:schemeClr val="bg1"/>
                </a:solidFill>
              </a:rPr>
              <a:t> String</a:t>
            </a:r>
          </a:p>
          <a:p>
            <a:pPr marL="285750" indent="-285750" defTabSz="685434">
              <a:spcAft>
                <a:spcPts val="600"/>
              </a:spcAft>
              <a:buClr>
                <a:srgbClr val="00A1D9"/>
              </a:buClr>
              <a:buSzPct val="80000"/>
              <a:buFont typeface="Arial" panose="020B0604020202020204" pitchFamily="34" charset="0"/>
              <a:buChar char="•"/>
            </a:pPr>
            <a:r>
              <a:rPr lang="de-AT" sz="1400" kern="0" dirty="0">
                <a:solidFill>
                  <a:schemeClr val="bg1"/>
                </a:solidFill>
              </a:rPr>
              <a:t>Repeat </a:t>
            </a:r>
            <a:r>
              <a:rPr lang="de-AT" sz="1400" kern="0" dirty="0" err="1">
                <a:solidFill>
                  <a:schemeClr val="bg1"/>
                </a:solidFill>
              </a:rPr>
              <a:t>for</a:t>
            </a:r>
            <a:r>
              <a:rPr lang="de-AT" sz="1400" kern="0" dirty="0">
                <a:solidFill>
                  <a:schemeClr val="bg1"/>
                </a:solidFill>
              </a:rPr>
              <a:t> all </a:t>
            </a:r>
            <a:r>
              <a:rPr lang="de-AT" sz="1400" kern="0" dirty="0" err="1">
                <a:solidFill>
                  <a:schemeClr val="bg1"/>
                </a:solidFill>
              </a:rPr>
              <a:t>accessible</a:t>
            </a:r>
            <a:r>
              <a:rPr lang="de-AT" sz="1400" kern="0" dirty="0">
                <a:solidFill>
                  <a:schemeClr val="bg1"/>
                </a:solidFill>
              </a:rPr>
              <a:t> PDFs</a:t>
            </a:r>
            <a:br>
              <a:rPr lang="de-AT" sz="1400" kern="0" dirty="0">
                <a:solidFill>
                  <a:schemeClr val="bg1"/>
                </a:solidFill>
              </a:rPr>
            </a:br>
            <a:r>
              <a:rPr lang="de-AT" sz="1400" kern="0" dirty="0" err="1">
                <a:solidFill>
                  <a:schemeClr val="bg1"/>
                </a:solidFill>
              </a:rPr>
              <a:t>related</a:t>
            </a:r>
            <a:r>
              <a:rPr lang="de-AT" sz="1400" kern="0" dirty="0">
                <a:solidFill>
                  <a:schemeClr val="bg1"/>
                </a:solidFill>
              </a:rPr>
              <a:t> </a:t>
            </a:r>
            <a:r>
              <a:rPr lang="de-AT" sz="1400" kern="0" dirty="0" err="1">
                <a:solidFill>
                  <a:schemeClr val="bg1"/>
                </a:solidFill>
              </a:rPr>
              <a:t>to</a:t>
            </a:r>
            <a:r>
              <a:rPr lang="de-AT" sz="1400" kern="0" dirty="0">
                <a:solidFill>
                  <a:schemeClr val="bg1"/>
                </a:solidFill>
              </a:rPr>
              <a:t> a </a:t>
            </a:r>
            <a:r>
              <a:rPr lang="de-AT" sz="1400" kern="0" dirty="0" err="1">
                <a:solidFill>
                  <a:schemeClr val="bg1"/>
                </a:solidFill>
              </a:rPr>
              <a:t>project</a:t>
            </a:r>
          </a:p>
          <a:p>
            <a:pPr marL="285750" indent="-285750" defTabSz="685434">
              <a:spcAft>
                <a:spcPts val="600"/>
              </a:spcAft>
              <a:buClr>
                <a:srgbClr val="00A1D9"/>
              </a:buClr>
              <a:buSzPct val="80000"/>
              <a:buFont typeface="Arial" panose="020B0604020202020204" pitchFamily="34" charset="0"/>
              <a:buChar char="•"/>
            </a:pPr>
            <a:endParaRPr lang="de-AT" sz="1400" kern="0" dirty="0">
              <a:solidFill>
                <a:schemeClr val="bg1"/>
              </a:solidFill>
            </a:endParaRPr>
          </a:p>
        </p:txBody>
      </p:sp>
      <p:sp>
        <p:nvSpPr>
          <p:cNvPr id="21" name="Textfeld 20">
            <a:extLst>
              <a:ext uri="{FF2B5EF4-FFF2-40B4-BE49-F238E27FC236}">
                <a16:creationId xmlns:a16="http://schemas.microsoft.com/office/drawing/2014/main" id="{F99987BB-1DE2-BAE0-350A-1DB73E6AA2B5}"/>
              </a:ext>
            </a:extLst>
          </p:cNvPr>
          <p:cNvSpPr txBox="1"/>
          <p:nvPr/>
        </p:nvSpPr>
        <p:spPr>
          <a:xfrm>
            <a:off x="7793836" y="3914096"/>
            <a:ext cx="2913912" cy="920652"/>
          </a:xfrm>
          <a:prstGeom prst="rect">
            <a:avLst/>
          </a:prstGeom>
          <a:noFill/>
          <a:ln w="12700" cap="sq">
            <a:noFill/>
            <a:miter lim="800000"/>
          </a:ln>
        </p:spPr>
        <p:txBody>
          <a:bodyPr wrap="none" lIns="0" tIns="0" rIns="0" bIns="0" rtlCol="0" anchor="t">
            <a:noAutofit/>
          </a:bodyPr>
          <a:lstStyle/>
          <a:p>
            <a:pPr marL="285750" indent="-285750" defTabSz="685434">
              <a:spcAft>
                <a:spcPts val="600"/>
              </a:spcAft>
              <a:buClr>
                <a:srgbClr val="00A1D9"/>
              </a:buClr>
              <a:buSzPct val="80000"/>
              <a:buFont typeface="Arial" panose="020B0604020202020204" pitchFamily="34" charset="0"/>
              <a:buChar char="•"/>
            </a:pPr>
            <a:r>
              <a:rPr lang="de-AT" sz="1400" kern="0" dirty="0" err="1">
                <a:solidFill>
                  <a:schemeClr val="bg1"/>
                </a:solidFill>
              </a:rPr>
              <a:t>If</a:t>
            </a:r>
            <a:r>
              <a:rPr lang="de-AT" sz="1400" kern="0" dirty="0">
                <a:solidFill>
                  <a:schemeClr val="bg1"/>
                </a:solidFill>
              </a:rPr>
              <a:t> 1 &amp; 2 do not </a:t>
            </a:r>
            <a:r>
              <a:rPr lang="de-AT" sz="1400" kern="0" dirty="0" err="1">
                <a:solidFill>
                  <a:schemeClr val="bg1"/>
                </a:solidFill>
              </a:rPr>
              <a:t>provide</a:t>
            </a:r>
            <a:r>
              <a:rPr lang="de-AT" sz="1400" kern="0" dirty="0">
                <a:solidFill>
                  <a:schemeClr val="bg1"/>
                </a:solidFill>
              </a:rPr>
              <a:t> </a:t>
            </a:r>
            <a:r>
              <a:rPr lang="de-AT" sz="1400" kern="0" dirty="0" err="1">
                <a:solidFill>
                  <a:schemeClr val="bg1"/>
                </a:solidFill>
              </a:rPr>
              <a:t>sufficient</a:t>
            </a:r>
            <a:r>
              <a:rPr lang="de-AT" sz="1400" kern="0" dirty="0">
                <a:solidFill>
                  <a:schemeClr val="bg1"/>
                </a:solidFill>
              </a:rPr>
              <a:t> </a:t>
            </a:r>
            <a:r>
              <a:rPr lang="de-AT" sz="1400" kern="0" dirty="0" err="1">
                <a:solidFill>
                  <a:schemeClr val="bg1"/>
                </a:solidFill>
              </a:rPr>
              <a:t>data</a:t>
            </a:r>
            <a:r>
              <a:rPr lang="de-AT" sz="1400" kern="0" dirty="0">
                <a:solidFill>
                  <a:schemeClr val="bg1"/>
                </a:solidFill>
              </a:rPr>
              <a:t>, </a:t>
            </a:r>
            <a:br>
              <a:rPr lang="de-AT" sz="1400" kern="0" dirty="0">
                <a:solidFill>
                  <a:schemeClr val="bg1"/>
                </a:solidFill>
              </a:rPr>
            </a:br>
            <a:r>
              <a:rPr lang="de-AT" sz="1400" kern="0" dirty="0">
                <a:solidFill>
                  <a:schemeClr val="bg1"/>
                </a:solidFill>
              </a:rPr>
              <a:t>Project Data </a:t>
            </a:r>
            <a:r>
              <a:rPr lang="de-AT" sz="1400" kern="0" dirty="0" err="1">
                <a:solidFill>
                  <a:schemeClr val="bg1"/>
                </a:solidFill>
              </a:rPr>
              <a:t>is</a:t>
            </a:r>
            <a:r>
              <a:rPr lang="de-AT" sz="1400" kern="0" dirty="0">
                <a:solidFill>
                  <a:schemeClr val="bg1"/>
                </a:solidFill>
              </a:rPr>
              <a:t> </a:t>
            </a:r>
            <a:r>
              <a:rPr lang="de-AT" sz="1400" kern="0" dirty="0" err="1">
                <a:solidFill>
                  <a:schemeClr val="bg1"/>
                </a:solidFill>
                <a:ea typeface="+mn-lt"/>
                <a:cs typeface="+mn-lt"/>
              </a:rPr>
              <a:t>gathered</a:t>
            </a:r>
            <a:r>
              <a:rPr lang="de-AT" sz="1400" kern="0" dirty="0">
                <a:solidFill>
                  <a:schemeClr val="bg1"/>
                </a:solidFill>
                <a:ea typeface="+mn-lt"/>
                <a:cs typeface="+mn-lt"/>
              </a:rPr>
              <a:t> </a:t>
            </a:r>
            <a:r>
              <a:rPr lang="de-AT" sz="1400" kern="0" dirty="0" err="1">
                <a:solidFill>
                  <a:schemeClr val="bg1"/>
                </a:solidFill>
                <a:ea typeface="+mn-lt"/>
                <a:cs typeface="+mn-lt"/>
              </a:rPr>
              <a:t>through</a:t>
            </a:r>
            <a:r>
              <a:rPr lang="de-AT" sz="1400" kern="0" dirty="0">
                <a:solidFill>
                  <a:schemeClr val="bg1"/>
                </a:solidFill>
              </a:rPr>
              <a:t> an</a:t>
            </a:r>
            <a:br>
              <a:rPr lang="de-AT" sz="1400" kern="0" dirty="0">
                <a:solidFill>
                  <a:schemeClr val="bg1"/>
                </a:solidFill>
              </a:rPr>
            </a:br>
            <a:r>
              <a:rPr lang="de-AT" sz="1400" kern="0" dirty="0">
                <a:solidFill>
                  <a:schemeClr val="bg1"/>
                </a:solidFill>
              </a:rPr>
              <a:t>API </a:t>
            </a:r>
            <a:r>
              <a:rPr lang="de-AT" sz="1400" kern="0" dirty="0" err="1">
                <a:solidFill>
                  <a:schemeClr val="bg1"/>
                </a:solidFill>
              </a:rPr>
              <a:t>Endpoint</a:t>
            </a:r>
            <a:r>
              <a:rPr lang="de-AT" sz="1400" kern="0" dirty="0">
                <a:solidFill>
                  <a:schemeClr val="bg1"/>
                </a:solidFill>
              </a:rPr>
              <a:t> </a:t>
            </a:r>
            <a:r>
              <a:rPr lang="de-AT" sz="1400" b="1" kern="0" dirty="0">
                <a:solidFill>
                  <a:schemeClr val="bg1"/>
                </a:solidFill>
                <a:ea typeface="+mn-lt"/>
                <a:cs typeface="+mn-lt"/>
              </a:rPr>
              <a:t>https://open.unido.org/api</a:t>
            </a:r>
            <a:endParaRPr lang="de-AT" sz="1400" b="1" kern="0" dirty="0">
              <a:solidFill>
                <a:schemeClr val="bg1"/>
              </a:solidFill>
            </a:endParaRPr>
          </a:p>
        </p:txBody>
      </p:sp>
      <p:pic>
        <p:nvPicPr>
          <p:cNvPr id="16" name="Grafik 15" descr="un-logo.png | United Nations">
            <a:extLst>
              <a:ext uri="{FF2B5EF4-FFF2-40B4-BE49-F238E27FC236}">
                <a16:creationId xmlns:a16="http://schemas.microsoft.com/office/drawing/2014/main" id="{507B0BD4-A55A-A4C6-D31A-E138DD7D06A0}"/>
              </a:ext>
            </a:extLst>
          </p:cNvPr>
          <p:cNvPicPr>
            <a:picLocks noChangeAspect="1"/>
          </p:cNvPicPr>
          <p:nvPr/>
        </p:nvPicPr>
        <p:blipFill>
          <a:blip r:embed="rId6"/>
          <a:stretch>
            <a:fillRect/>
          </a:stretch>
        </p:blipFill>
        <p:spPr>
          <a:xfrm>
            <a:off x="11522689" y="81287"/>
            <a:ext cx="587924" cy="495183"/>
          </a:xfrm>
          <a:prstGeom prst="rect">
            <a:avLst/>
          </a:prstGeom>
        </p:spPr>
      </p:pic>
    </p:spTree>
    <p:extLst>
      <p:ext uri="{BB962C8B-B14F-4D97-AF65-F5344CB8AC3E}">
        <p14:creationId xmlns:p14="http://schemas.microsoft.com/office/powerpoint/2010/main" val="10853318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5" name="Objekt 4" hidden="1">
            <a:extLst>
              <a:ext uri="{FF2B5EF4-FFF2-40B4-BE49-F238E27FC236}">
                <a16:creationId xmlns:a16="http://schemas.microsoft.com/office/drawing/2014/main" id="{23DC72E9-7016-4091-9F7B-1BF64C7899B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2" imgH="318" progId="TCLayout.ActiveDocument.1">
                  <p:embed/>
                </p:oleObj>
              </mc:Choice>
              <mc:Fallback>
                <p:oleObj name="think-cell Folie" r:id="rId3" imgW="352" imgH="318" progId="TCLayout.ActiveDocument.1">
                  <p:embed/>
                  <p:pic>
                    <p:nvPicPr>
                      <p:cNvPr id="5" name="Objekt 4" hidden="1">
                        <a:extLst>
                          <a:ext uri="{FF2B5EF4-FFF2-40B4-BE49-F238E27FC236}">
                            <a16:creationId xmlns:a16="http://schemas.microsoft.com/office/drawing/2014/main" id="{23DC72E9-7016-4091-9F7B-1BF64C7899BF}"/>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el 2">
            <a:extLst>
              <a:ext uri="{FF2B5EF4-FFF2-40B4-BE49-F238E27FC236}">
                <a16:creationId xmlns:a16="http://schemas.microsoft.com/office/drawing/2014/main" id="{3322FC09-ED9C-455C-873F-334D424A105E}"/>
              </a:ext>
            </a:extLst>
          </p:cNvPr>
          <p:cNvSpPr>
            <a:spLocks noGrp="1"/>
          </p:cNvSpPr>
          <p:nvPr>
            <p:ph type="title"/>
          </p:nvPr>
        </p:nvSpPr>
        <p:spPr/>
        <p:txBody>
          <a:bodyPr/>
          <a:lstStyle/>
          <a:p>
            <a:r>
              <a:rPr lang="en-US" dirty="0"/>
              <a:t>3. Settings &amp; Modularity</a:t>
            </a:r>
          </a:p>
        </p:txBody>
      </p:sp>
      <p:sp>
        <p:nvSpPr>
          <p:cNvPr id="4" name="Foliennummernplatzhalter 3">
            <a:extLst>
              <a:ext uri="{FF2B5EF4-FFF2-40B4-BE49-F238E27FC236}">
                <a16:creationId xmlns:a16="http://schemas.microsoft.com/office/drawing/2014/main" id="{B597905F-2FE4-4DF6-A0AE-27DAC6AF9DB8}"/>
              </a:ext>
            </a:extLst>
          </p:cNvPr>
          <p:cNvSpPr>
            <a:spLocks noGrp="1"/>
          </p:cNvSpPr>
          <p:nvPr>
            <p:ph type="sldNum" sz="quarter" idx="12"/>
          </p:nvPr>
        </p:nvSpPr>
        <p:spPr/>
        <p:txBody>
          <a:bodyPr/>
          <a:lstStyle/>
          <a:p>
            <a:r>
              <a:rPr lang="en-US" noProof="0" dirty="0"/>
              <a:t>Page </a:t>
            </a:r>
            <a:fld id="{F1BC30E3-FFE5-4B91-AA19-87A149EBB9EE}" type="slidenum">
              <a:rPr lang="en-US" noProof="0" smtClean="0"/>
              <a:pPr/>
              <a:t>7</a:t>
            </a:fld>
            <a:endParaRPr lang="en-US" noProof="0" dirty="0"/>
          </a:p>
        </p:txBody>
      </p:sp>
      <p:sp>
        <p:nvSpPr>
          <p:cNvPr id="75" name="Rectangle 65">
            <a:extLst>
              <a:ext uri="{FF2B5EF4-FFF2-40B4-BE49-F238E27FC236}">
                <a16:creationId xmlns:a16="http://schemas.microsoft.com/office/drawing/2014/main" id="{990D982D-7B3A-40C3-AAF8-E163F4032DD0}"/>
              </a:ext>
            </a:extLst>
          </p:cNvPr>
          <p:cNvSpPr/>
          <p:nvPr/>
        </p:nvSpPr>
        <p:spPr>
          <a:xfrm>
            <a:off x="7079502" y="2230408"/>
            <a:ext cx="1986756" cy="536337"/>
          </a:xfrm>
          <a:prstGeom prst="rect">
            <a:avLst/>
          </a:prstGeom>
          <a:noFill/>
          <a:ln w="19050">
            <a:noFill/>
          </a:ln>
        </p:spPr>
        <p:txBody>
          <a:bodyPr wrap="square" lIns="0" tIns="0" rIns="0" bIns="0" anchor="t" anchorCtr="0">
            <a:noAutofit/>
          </a:bodyPr>
          <a:lstStyle/>
          <a:p>
            <a:pPr marL="0" marR="0" lvl="1" indent="0" defTabSz="914400" eaLnBrk="1" fontAlgn="auto" latinLnBrk="0" hangingPunct="1">
              <a:lnSpc>
                <a:spcPct val="100000"/>
              </a:lnSpc>
              <a:spcBef>
                <a:spcPts val="30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Arial" panose="020B0604020202020204" pitchFamily="34" charset="0"/>
              </a:rPr>
              <a:t>Classification Topics</a:t>
            </a:r>
          </a:p>
        </p:txBody>
      </p:sp>
      <p:sp>
        <p:nvSpPr>
          <p:cNvPr id="77" name="Rectangle 47">
            <a:extLst>
              <a:ext uri="{FF2B5EF4-FFF2-40B4-BE49-F238E27FC236}">
                <a16:creationId xmlns:a16="http://schemas.microsoft.com/office/drawing/2014/main" id="{804777CF-B398-455F-977D-3A501CFD807D}"/>
              </a:ext>
            </a:extLst>
          </p:cNvPr>
          <p:cNvSpPr/>
          <p:nvPr/>
        </p:nvSpPr>
        <p:spPr>
          <a:xfrm>
            <a:off x="3103880" y="2255330"/>
            <a:ext cx="1448646" cy="209354"/>
          </a:xfrm>
          <a:prstGeom prst="rect">
            <a:avLst/>
          </a:prstGeom>
          <a:noFill/>
          <a:ln w="19050">
            <a:noFill/>
          </a:ln>
        </p:spPr>
        <p:txBody>
          <a:bodyPr wrap="square" lIns="0" tIns="0" rIns="0" bIns="0" anchor="t" anchorCtr="0">
            <a:noAutofit/>
          </a:bodyPr>
          <a:lstStyle/>
          <a:p>
            <a:pPr marL="0" marR="0" lvl="0" indent="0" algn="r" defTabSz="800486" eaLnBrk="0" fontAlgn="auto" latinLnBrk="0" hangingPunct="0">
              <a:lnSpc>
                <a:spcPct val="100000"/>
              </a:lnSpc>
              <a:spcBef>
                <a:spcPts val="0"/>
              </a:spcBef>
              <a:spcAft>
                <a:spcPts val="600"/>
              </a:spcAft>
              <a:buClrTx/>
              <a:buSzTx/>
              <a:buFontTx/>
              <a:buNone/>
              <a:tabLst>
                <a:tab pos="1166648" algn="l"/>
              </a:tabLst>
              <a:defRPr/>
            </a:pPr>
            <a:r>
              <a:rPr kumimoji="0" lang="en-US" sz="1200" b="0" i="0" u="none" strike="noStrike" kern="0" cap="none" spc="0" normalizeH="0" baseline="0" noProof="0" dirty="0">
                <a:ln>
                  <a:noFill/>
                </a:ln>
                <a:solidFill>
                  <a:schemeClr val="bg1"/>
                </a:solidFill>
                <a:effectLst/>
                <a:uLnTx/>
                <a:uFillTx/>
                <a:cs typeface="Arial" panose="020B0604020202020204" pitchFamily="34" charset="0"/>
              </a:rPr>
              <a:t>Classification Method</a:t>
            </a:r>
          </a:p>
        </p:txBody>
      </p:sp>
      <p:sp>
        <p:nvSpPr>
          <p:cNvPr id="78" name="Rectangle 47">
            <a:extLst>
              <a:ext uri="{FF2B5EF4-FFF2-40B4-BE49-F238E27FC236}">
                <a16:creationId xmlns:a16="http://schemas.microsoft.com/office/drawing/2014/main" id="{11E2B480-EC82-40ED-87C2-458C6BF2B394}"/>
              </a:ext>
            </a:extLst>
          </p:cNvPr>
          <p:cNvSpPr/>
          <p:nvPr/>
        </p:nvSpPr>
        <p:spPr>
          <a:xfrm>
            <a:off x="7173695" y="5328641"/>
            <a:ext cx="1986757" cy="452080"/>
          </a:xfrm>
          <a:prstGeom prst="rect">
            <a:avLst/>
          </a:prstGeom>
          <a:noFill/>
          <a:ln w="19050">
            <a:noFill/>
          </a:ln>
        </p:spPr>
        <p:txBody>
          <a:bodyPr wrap="square" lIns="0" tIns="0" rIns="0" bIns="0" anchor="t" anchorCtr="0">
            <a:noAutofit/>
          </a:bodyPr>
          <a:lstStyle/>
          <a:p>
            <a:pPr marL="0" marR="0" lvl="1" indent="0" defTabSz="914400" eaLnBrk="1" fontAlgn="auto" latinLnBrk="0" hangingPunct="1">
              <a:lnSpc>
                <a:spcPct val="100000"/>
              </a:lnSpc>
              <a:spcBef>
                <a:spcPts val="30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Arial" panose="020B0604020202020204" pitchFamily="34" charset="0"/>
              </a:rPr>
              <a:t>Settings</a:t>
            </a:r>
          </a:p>
        </p:txBody>
      </p:sp>
      <p:sp>
        <p:nvSpPr>
          <p:cNvPr id="79" name="Rectangle 19">
            <a:extLst>
              <a:ext uri="{FF2B5EF4-FFF2-40B4-BE49-F238E27FC236}">
                <a16:creationId xmlns:a16="http://schemas.microsoft.com/office/drawing/2014/main" id="{80DF2BDC-1340-45C4-84C0-62F06CD0E698}"/>
              </a:ext>
            </a:extLst>
          </p:cNvPr>
          <p:cNvSpPr/>
          <p:nvPr/>
        </p:nvSpPr>
        <p:spPr>
          <a:xfrm>
            <a:off x="2224487" y="5083312"/>
            <a:ext cx="1998200" cy="452080"/>
          </a:xfrm>
          <a:prstGeom prst="rect">
            <a:avLst/>
          </a:prstGeom>
          <a:noFill/>
          <a:ln w="19050">
            <a:noFill/>
          </a:ln>
        </p:spPr>
        <p:txBody>
          <a:bodyPr wrap="square" lIns="0" tIns="0" rIns="0" bIns="0" anchor="t" anchorCtr="0">
            <a:noAutofit/>
          </a:bodyPr>
          <a:lstStyle/>
          <a:p>
            <a:pPr marL="0" marR="0" lvl="1" indent="0" algn="r" defTabSz="914400" eaLnBrk="1" fontAlgn="auto" latinLnBrk="0" hangingPunct="1">
              <a:lnSpc>
                <a:spcPct val="100000"/>
              </a:lnSpc>
              <a:spcBef>
                <a:spcPts val="300"/>
              </a:spcBef>
              <a:spcAft>
                <a:spcPts val="0"/>
              </a:spcAft>
              <a:buClrTx/>
              <a:buSzTx/>
              <a:buFontTx/>
              <a:buNone/>
              <a:tabLst/>
              <a:defRPr/>
            </a:pPr>
            <a:r>
              <a:rPr kumimoji="0" lang="en-US" sz="1200" b="0" i="0" u="none" strike="noStrike" kern="0" cap="none" spc="0" normalizeH="0" baseline="0" noProof="0" dirty="0">
                <a:ln>
                  <a:noFill/>
                </a:ln>
                <a:solidFill>
                  <a:schemeClr val="bg1"/>
                </a:solidFill>
                <a:effectLst/>
                <a:uLnTx/>
                <a:uFillTx/>
                <a:cs typeface="Arial" panose="020B0604020202020204" pitchFamily="34" charset="0"/>
              </a:rPr>
              <a:t>LLM Details</a:t>
            </a:r>
          </a:p>
        </p:txBody>
      </p:sp>
      <p:sp>
        <p:nvSpPr>
          <p:cNvPr id="81" name="Oval 344">
            <a:extLst>
              <a:ext uri="{FF2B5EF4-FFF2-40B4-BE49-F238E27FC236}">
                <a16:creationId xmlns:a16="http://schemas.microsoft.com/office/drawing/2014/main" id="{9813AE67-66AD-4FFC-A9B9-11A981E8FE78}"/>
              </a:ext>
            </a:extLst>
          </p:cNvPr>
          <p:cNvSpPr/>
          <p:nvPr/>
        </p:nvSpPr>
        <p:spPr>
          <a:xfrm>
            <a:off x="4323014" y="2287072"/>
            <a:ext cx="3004076" cy="3004078"/>
          </a:xfrm>
          <a:prstGeom prst="ellipse">
            <a:avLst/>
          </a:prstGeom>
          <a:solidFill>
            <a:srgbClr val="00A1D9"/>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ea typeface="+mn-ea"/>
              <a:cs typeface="+mn-cs"/>
            </a:endParaRPr>
          </a:p>
        </p:txBody>
      </p:sp>
      <p:sp>
        <p:nvSpPr>
          <p:cNvPr id="82" name="Oval 23">
            <a:extLst>
              <a:ext uri="{FF2B5EF4-FFF2-40B4-BE49-F238E27FC236}">
                <a16:creationId xmlns:a16="http://schemas.microsoft.com/office/drawing/2014/main" id="{4086294E-E426-455A-8CE2-563EDA43F337}"/>
              </a:ext>
            </a:extLst>
          </p:cNvPr>
          <p:cNvSpPr/>
          <p:nvPr/>
        </p:nvSpPr>
        <p:spPr>
          <a:xfrm>
            <a:off x="4825956" y="2766568"/>
            <a:ext cx="1998200" cy="1998201"/>
          </a:xfrm>
          <a:prstGeom prst="ellipse">
            <a:avLst/>
          </a:prstGeom>
          <a:solidFill>
            <a:schemeClr val="tx1"/>
          </a:solidFill>
          <a:ln w="9525" cap="flat" cmpd="sng" algn="ctr">
            <a:noFill/>
            <a:prstDash val="solid"/>
          </a:ln>
          <a:effectLst/>
        </p:spPr>
        <p:txBody>
          <a:bodyPr rtlCol="0" anchor="t" anchorCtr="0"/>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bg1"/>
              </a:solidFill>
              <a:effectLst/>
              <a:uLnTx/>
              <a:uFillTx/>
              <a:ea typeface="+mn-ea"/>
              <a:cs typeface="+mn-cs"/>
            </a:endParaRPr>
          </a:p>
        </p:txBody>
      </p:sp>
      <p:sp>
        <p:nvSpPr>
          <p:cNvPr id="101" name="Ellipse 114">
            <a:extLst>
              <a:ext uri="{FF2B5EF4-FFF2-40B4-BE49-F238E27FC236}">
                <a16:creationId xmlns:a16="http://schemas.microsoft.com/office/drawing/2014/main" id="{14F356AB-C49E-4511-A109-EF32F8BD9C1E}"/>
              </a:ext>
            </a:extLst>
          </p:cNvPr>
          <p:cNvSpPr/>
          <p:nvPr/>
        </p:nvSpPr>
        <p:spPr bwMode="white">
          <a:xfrm>
            <a:off x="6732507" y="4618758"/>
            <a:ext cx="623722" cy="623722"/>
          </a:xfrm>
          <a:prstGeom prst="ellipse">
            <a:avLst/>
          </a:prstGeom>
          <a:solidFill>
            <a:srgbClr val="00A1D9"/>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bg1"/>
              </a:solidFill>
            </a:endParaRPr>
          </a:p>
        </p:txBody>
      </p:sp>
      <p:grpSp>
        <p:nvGrpSpPr>
          <p:cNvPr id="110" name="Group 514">
            <a:extLst>
              <a:ext uri="{FF2B5EF4-FFF2-40B4-BE49-F238E27FC236}">
                <a16:creationId xmlns:a16="http://schemas.microsoft.com/office/drawing/2014/main" id="{00DD7AE9-1203-4FD2-AF72-4F51BAA599BE}"/>
              </a:ext>
            </a:extLst>
          </p:cNvPr>
          <p:cNvGrpSpPr>
            <a:grpSpLocks noChangeAspect="1"/>
          </p:cNvGrpSpPr>
          <p:nvPr/>
        </p:nvGrpSpPr>
        <p:grpSpPr bwMode="auto">
          <a:xfrm>
            <a:off x="6850736" y="4747443"/>
            <a:ext cx="389222" cy="371341"/>
            <a:chOff x="1571" y="0"/>
            <a:chExt cx="4549" cy="4340"/>
          </a:xfrm>
          <a:solidFill>
            <a:schemeClr val="tx1"/>
          </a:solidFill>
        </p:grpSpPr>
        <p:sp>
          <p:nvSpPr>
            <p:cNvPr id="111" name="Freeform 515">
              <a:extLst>
                <a:ext uri="{FF2B5EF4-FFF2-40B4-BE49-F238E27FC236}">
                  <a16:creationId xmlns:a16="http://schemas.microsoft.com/office/drawing/2014/main" id="{6E0ECC92-EF01-4BD8-9952-F4A534C999FF}"/>
                </a:ext>
              </a:extLst>
            </p:cNvPr>
            <p:cNvSpPr>
              <a:spLocks/>
            </p:cNvSpPr>
            <p:nvPr/>
          </p:nvSpPr>
          <p:spPr bwMode="auto">
            <a:xfrm>
              <a:off x="1571" y="0"/>
              <a:ext cx="4549" cy="4340"/>
            </a:xfrm>
            <a:custGeom>
              <a:avLst/>
              <a:gdLst>
                <a:gd name="T0" fmla="*/ 533 w 693"/>
                <a:gd name="T1" fmla="*/ 658 h 661"/>
                <a:gd name="T2" fmla="*/ 513 w 693"/>
                <a:gd name="T3" fmla="*/ 653 h 661"/>
                <a:gd name="T4" fmla="*/ 358 w 693"/>
                <a:gd name="T5" fmla="*/ 572 h 661"/>
                <a:gd name="T6" fmla="*/ 334 w 693"/>
                <a:gd name="T7" fmla="*/ 572 h 661"/>
                <a:gd name="T8" fmla="*/ 180 w 693"/>
                <a:gd name="T9" fmla="*/ 653 h 661"/>
                <a:gd name="T10" fmla="*/ 135 w 693"/>
                <a:gd name="T11" fmla="*/ 650 h 661"/>
                <a:gd name="T12" fmla="*/ 118 w 693"/>
                <a:gd name="T13" fmla="*/ 609 h 661"/>
                <a:gd name="T14" fmla="*/ 148 w 693"/>
                <a:gd name="T15" fmla="*/ 437 h 661"/>
                <a:gd name="T16" fmla="*/ 140 w 693"/>
                <a:gd name="T17" fmla="*/ 414 h 661"/>
                <a:gd name="T18" fmla="*/ 15 w 693"/>
                <a:gd name="T19" fmla="*/ 292 h 661"/>
                <a:gd name="T20" fmla="*/ 5 w 693"/>
                <a:gd name="T21" fmla="*/ 249 h 661"/>
                <a:gd name="T22" fmla="*/ 39 w 693"/>
                <a:gd name="T23" fmla="*/ 220 h 661"/>
                <a:gd name="T24" fmla="*/ 212 w 693"/>
                <a:gd name="T25" fmla="*/ 195 h 661"/>
                <a:gd name="T26" fmla="*/ 231 w 693"/>
                <a:gd name="T27" fmla="*/ 181 h 661"/>
                <a:gd name="T28" fmla="*/ 308 w 693"/>
                <a:gd name="T29" fmla="*/ 24 h 661"/>
                <a:gd name="T30" fmla="*/ 346 w 693"/>
                <a:gd name="T31" fmla="*/ 0 h 661"/>
                <a:gd name="T32" fmla="*/ 384 w 693"/>
                <a:gd name="T33" fmla="*/ 24 h 661"/>
                <a:gd name="T34" fmla="*/ 453 w 693"/>
                <a:gd name="T35" fmla="*/ 163 h 661"/>
                <a:gd name="T36" fmla="*/ 449 w 693"/>
                <a:gd name="T37" fmla="*/ 174 h 661"/>
                <a:gd name="T38" fmla="*/ 437 w 693"/>
                <a:gd name="T39" fmla="*/ 170 h 661"/>
                <a:gd name="T40" fmla="*/ 369 w 693"/>
                <a:gd name="T41" fmla="*/ 31 h 661"/>
                <a:gd name="T42" fmla="*/ 346 w 693"/>
                <a:gd name="T43" fmla="*/ 17 h 661"/>
                <a:gd name="T44" fmla="*/ 323 w 693"/>
                <a:gd name="T45" fmla="*/ 31 h 661"/>
                <a:gd name="T46" fmla="*/ 246 w 693"/>
                <a:gd name="T47" fmla="*/ 188 h 661"/>
                <a:gd name="T48" fmla="*/ 214 w 693"/>
                <a:gd name="T49" fmla="*/ 211 h 661"/>
                <a:gd name="T50" fmla="*/ 41 w 693"/>
                <a:gd name="T51" fmla="*/ 236 h 661"/>
                <a:gd name="T52" fmla="*/ 20 w 693"/>
                <a:gd name="T53" fmla="*/ 254 h 661"/>
                <a:gd name="T54" fmla="*/ 27 w 693"/>
                <a:gd name="T55" fmla="*/ 280 h 661"/>
                <a:gd name="T56" fmla="*/ 152 w 693"/>
                <a:gd name="T57" fmla="*/ 402 h 661"/>
                <a:gd name="T58" fmla="*/ 164 w 693"/>
                <a:gd name="T59" fmla="*/ 439 h 661"/>
                <a:gd name="T60" fmla="*/ 135 w 693"/>
                <a:gd name="T61" fmla="*/ 612 h 661"/>
                <a:gd name="T62" fmla="*/ 145 w 693"/>
                <a:gd name="T63" fmla="*/ 637 h 661"/>
                <a:gd name="T64" fmla="*/ 172 w 693"/>
                <a:gd name="T65" fmla="*/ 639 h 661"/>
                <a:gd name="T66" fmla="*/ 327 w 693"/>
                <a:gd name="T67" fmla="*/ 557 h 661"/>
                <a:gd name="T68" fmla="*/ 366 w 693"/>
                <a:gd name="T69" fmla="*/ 557 h 661"/>
                <a:gd name="T70" fmla="*/ 521 w 693"/>
                <a:gd name="T71" fmla="*/ 639 h 661"/>
                <a:gd name="T72" fmla="*/ 547 w 693"/>
                <a:gd name="T73" fmla="*/ 637 h 661"/>
                <a:gd name="T74" fmla="*/ 558 w 693"/>
                <a:gd name="T75" fmla="*/ 612 h 661"/>
                <a:gd name="T76" fmla="*/ 528 w 693"/>
                <a:gd name="T77" fmla="*/ 439 h 661"/>
                <a:gd name="T78" fmla="*/ 540 w 693"/>
                <a:gd name="T79" fmla="*/ 402 h 661"/>
                <a:gd name="T80" fmla="*/ 665 w 693"/>
                <a:gd name="T81" fmla="*/ 280 h 661"/>
                <a:gd name="T82" fmla="*/ 672 w 693"/>
                <a:gd name="T83" fmla="*/ 254 h 661"/>
                <a:gd name="T84" fmla="*/ 651 w 693"/>
                <a:gd name="T85" fmla="*/ 236 h 661"/>
                <a:gd name="T86" fmla="*/ 582 w 693"/>
                <a:gd name="T87" fmla="*/ 226 h 661"/>
                <a:gd name="T88" fmla="*/ 575 w 693"/>
                <a:gd name="T89" fmla="*/ 217 h 661"/>
                <a:gd name="T90" fmla="*/ 585 w 693"/>
                <a:gd name="T91" fmla="*/ 210 h 661"/>
                <a:gd name="T92" fmla="*/ 654 w 693"/>
                <a:gd name="T93" fmla="*/ 220 h 661"/>
                <a:gd name="T94" fmla="*/ 688 w 693"/>
                <a:gd name="T95" fmla="*/ 249 h 661"/>
                <a:gd name="T96" fmla="*/ 677 w 693"/>
                <a:gd name="T97" fmla="*/ 292 h 661"/>
                <a:gd name="T98" fmla="*/ 552 w 693"/>
                <a:gd name="T99" fmla="*/ 414 h 661"/>
                <a:gd name="T100" fmla="*/ 545 w 693"/>
                <a:gd name="T101" fmla="*/ 437 h 661"/>
                <a:gd name="T102" fmla="*/ 574 w 693"/>
                <a:gd name="T103" fmla="*/ 609 h 661"/>
                <a:gd name="T104" fmla="*/ 557 w 693"/>
                <a:gd name="T105" fmla="*/ 650 h 661"/>
                <a:gd name="T106" fmla="*/ 533 w 693"/>
                <a:gd name="T107" fmla="*/ 65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3" h="661">
                  <a:moveTo>
                    <a:pt x="533" y="658"/>
                  </a:moveTo>
                  <a:cubicBezTo>
                    <a:pt x="526" y="658"/>
                    <a:pt x="519" y="657"/>
                    <a:pt x="513" y="653"/>
                  </a:cubicBezTo>
                  <a:cubicBezTo>
                    <a:pt x="358" y="572"/>
                    <a:pt x="358" y="572"/>
                    <a:pt x="358" y="572"/>
                  </a:cubicBezTo>
                  <a:cubicBezTo>
                    <a:pt x="351" y="568"/>
                    <a:pt x="342" y="568"/>
                    <a:pt x="334" y="572"/>
                  </a:cubicBezTo>
                  <a:cubicBezTo>
                    <a:pt x="180" y="653"/>
                    <a:pt x="180" y="653"/>
                    <a:pt x="180" y="653"/>
                  </a:cubicBezTo>
                  <a:cubicBezTo>
                    <a:pt x="165" y="661"/>
                    <a:pt x="148" y="660"/>
                    <a:pt x="135" y="650"/>
                  </a:cubicBezTo>
                  <a:cubicBezTo>
                    <a:pt x="122" y="641"/>
                    <a:pt x="115" y="625"/>
                    <a:pt x="118" y="609"/>
                  </a:cubicBezTo>
                  <a:cubicBezTo>
                    <a:pt x="148" y="437"/>
                    <a:pt x="148" y="437"/>
                    <a:pt x="148" y="437"/>
                  </a:cubicBezTo>
                  <a:cubicBezTo>
                    <a:pt x="149" y="428"/>
                    <a:pt x="146" y="420"/>
                    <a:pt x="140" y="414"/>
                  </a:cubicBezTo>
                  <a:cubicBezTo>
                    <a:pt x="15" y="292"/>
                    <a:pt x="15" y="292"/>
                    <a:pt x="15" y="292"/>
                  </a:cubicBezTo>
                  <a:cubicBezTo>
                    <a:pt x="4" y="281"/>
                    <a:pt x="0" y="264"/>
                    <a:pt x="5" y="249"/>
                  </a:cubicBezTo>
                  <a:cubicBezTo>
                    <a:pt x="10" y="233"/>
                    <a:pt x="23" y="222"/>
                    <a:pt x="39" y="220"/>
                  </a:cubicBezTo>
                  <a:cubicBezTo>
                    <a:pt x="212" y="195"/>
                    <a:pt x="212" y="195"/>
                    <a:pt x="212" y="195"/>
                  </a:cubicBezTo>
                  <a:cubicBezTo>
                    <a:pt x="220" y="193"/>
                    <a:pt x="227" y="188"/>
                    <a:pt x="231" y="181"/>
                  </a:cubicBezTo>
                  <a:cubicBezTo>
                    <a:pt x="308" y="24"/>
                    <a:pt x="308" y="24"/>
                    <a:pt x="308" y="24"/>
                  </a:cubicBezTo>
                  <a:cubicBezTo>
                    <a:pt x="315" y="9"/>
                    <a:pt x="330" y="0"/>
                    <a:pt x="346" y="0"/>
                  </a:cubicBezTo>
                  <a:cubicBezTo>
                    <a:pt x="362" y="0"/>
                    <a:pt x="377" y="9"/>
                    <a:pt x="384" y="24"/>
                  </a:cubicBezTo>
                  <a:cubicBezTo>
                    <a:pt x="453" y="163"/>
                    <a:pt x="453" y="163"/>
                    <a:pt x="453" y="163"/>
                  </a:cubicBezTo>
                  <a:cubicBezTo>
                    <a:pt x="455" y="167"/>
                    <a:pt x="453" y="172"/>
                    <a:pt x="449" y="174"/>
                  </a:cubicBezTo>
                  <a:cubicBezTo>
                    <a:pt x="445" y="176"/>
                    <a:pt x="440" y="174"/>
                    <a:pt x="437" y="170"/>
                  </a:cubicBezTo>
                  <a:cubicBezTo>
                    <a:pt x="369" y="31"/>
                    <a:pt x="369" y="31"/>
                    <a:pt x="369" y="31"/>
                  </a:cubicBezTo>
                  <a:cubicBezTo>
                    <a:pt x="365" y="22"/>
                    <a:pt x="356" y="17"/>
                    <a:pt x="346" y="17"/>
                  </a:cubicBezTo>
                  <a:cubicBezTo>
                    <a:pt x="336" y="17"/>
                    <a:pt x="328" y="22"/>
                    <a:pt x="323" y="31"/>
                  </a:cubicBezTo>
                  <a:cubicBezTo>
                    <a:pt x="246" y="188"/>
                    <a:pt x="246" y="188"/>
                    <a:pt x="246" y="188"/>
                  </a:cubicBezTo>
                  <a:cubicBezTo>
                    <a:pt x="240" y="201"/>
                    <a:pt x="228" y="209"/>
                    <a:pt x="214" y="211"/>
                  </a:cubicBezTo>
                  <a:cubicBezTo>
                    <a:pt x="41" y="236"/>
                    <a:pt x="41" y="236"/>
                    <a:pt x="41" y="236"/>
                  </a:cubicBezTo>
                  <a:cubicBezTo>
                    <a:pt x="31" y="238"/>
                    <a:pt x="24" y="244"/>
                    <a:pt x="20" y="254"/>
                  </a:cubicBezTo>
                  <a:cubicBezTo>
                    <a:pt x="17" y="263"/>
                    <a:pt x="20" y="273"/>
                    <a:pt x="27" y="280"/>
                  </a:cubicBezTo>
                  <a:cubicBezTo>
                    <a:pt x="152" y="402"/>
                    <a:pt x="152" y="402"/>
                    <a:pt x="152" y="402"/>
                  </a:cubicBezTo>
                  <a:cubicBezTo>
                    <a:pt x="162" y="412"/>
                    <a:pt x="167" y="426"/>
                    <a:pt x="164" y="439"/>
                  </a:cubicBezTo>
                  <a:cubicBezTo>
                    <a:pt x="135" y="612"/>
                    <a:pt x="135" y="612"/>
                    <a:pt x="135" y="612"/>
                  </a:cubicBezTo>
                  <a:cubicBezTo>
                    <a:pt x="133" y="622"/>
                    <a:pt x="137" y="631"/>
                    <a:pt x="145" y="637"/>
                  </a:cubicBezTo>
                  <a:cubicBezTo>
                    <a:pt x="153" y="642"/>
                    <a:pt x="163" y="643"/>
                    <a:pt x="172" y="639"/>
                  </a:cubicBezTo>
                  <a:cubicBezTo>
                    <a:pt x="327" y="557"/>
                    <a:pt x="327" y="557"/>
                    <a:pt x="327" y="557"/>
                  </a:cubicBezTo>
                  <a:cubicBezTo>
                    <a:pt x="339" y="551"/>
                    <a:pt x="354" y="551"/>
                    <a:pt x="366" y="557"/>
                  </a:cubicBezTo>
                  <a:cubicBezTo>
                    <a:pt x="521" y="639"/>
                    <a:pt x="521" y="639"/>
                    <a:pt x="521" y="639"/>
                  </a:cubicBezTo>
                  <a:cubicBezTo>
                    <a:pt x="529" y="643"/>
                    <a:pt x="540" y="642"/>
                    <a:pt x="547" y="637"/>
                  </a:cubicBezTo>
                  <a:cubicBezTo>
                    <a:pt x="556" y="631"/>
                    <a:pt x="559" y="622"/>
                    <a:pt x="558" y="612"/>
                  </a:cubicBezTo>
                  <a:cubicBezTo>
                    <a:pt x="528" y="439"/>
                    <a:pt x="528" y="439"/>
                    <a:pt x="528" y="439"/>
                  </a:cubicBezTo>
                  <a:cubicBezTo>
                    <a:pt x="526" y="426"/>
                    <a:pt x="530" y="412"/>
                    <a:pt x="540" y="402"/>
                  </a:cubicBezTo>
                  <a:cubicBezTo>
                    <a:pt x="665" y="280"/>
                    <a:pt x="665" y="280"/>
                    <a:pt x="665" y="280"/>
                  </a:cubicBezTo>
                  <a:cubicBezTo>
                    <a:pt x="673" y="273"/>
                    <a:pt x="675" y="263"/>
                    <a:pt x="672" y="254"/>
                  </a:cubicBezTo>
                  <a:cubicBezTo>
                    <a:pt x="669" y="244"/>
                    <a:pt x="661" y="238"/>
                    <a:pt x="651" y="236"/>
                  </a:cubicBezTo>
                  <a:cubicBezTo>
                    <a:pt x="582" y="226"/>
                    <a:pt x="582" y="226"/>
                    <a:pt x="582" y="226"/>
                  </a:cubicBezTo>
                  <a:cubicBezTo>
                    <a:pt x="578" y="226"/>
                    <a:pt x="575" y="221"/>
                    <a:pt x="575" y="217"/>
                  </a:cubicBezTo>
                  <a:cubicBezTo>
                    <a:pt x="576" y="212"/>
                    <a:pt x="580" y="209"/>
                    <a:pt x="585" y="210"/>
                  </a:cubicBezTo>
                  <a:cubicBezTo>
                    <a:pt x="654" y="220"/>
                    <a:pt x="654" y="220"/>
                    <a:pt x="654" y="220"/>
                  </a:cubicBezTo>
                  <a:cubicBezTo>
                    <a:pt x="670" y="222"/>
                    <a:pt x="683" y="233"/>
                    <a:pt x="688" y="249"/>
                  </a:cubicBezTo>
                  <a:cubicBezTo>
                    <a:pt x="693" y="264"/>
                    <a:pt x="689" y="281"/>
                    <a:pt x="677" y="292"/>
                  </a:cubicBezTo>
                  <a:cubicBezTo>
                    <a:pt x="552" y="414"/>
                    <a:pt x="552" y="414"/>
                    <a:pt x="552" y="414"/>
                  </a:cubicBezTo>
                  <a:cubicBezTo>
                    <a:pt x="546" y="420"/>
                    <a:pt x="543" y="428"/>
                    <a:pt x="545" y="437"/>
                  </a:cubicBezTo>
                  <a:cubicBezTo>
                    <a:pt x="574" y="609"/>
                    <a:pt x="574" y="609"/>
                    <a:pt x="574" y="609"/>
                  </a:cubicBezTo>
                  <a:cubicBezTo>
                    <a:pt x="577" y="625"/>
                    <a:pt x="570" y="641"/>
                    <a:pt x="557" y="650"/>
                  </a:cubicBezTo>
                  <a:cubicBezTo>
                    <a:pt x="550" y="656"/>
                    <a:pt x="541" y="658"/>
                    <a:pt x="533" y="65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2" name="Freeform 516">
              <a:extLst>
                <a:ext uri="{FF2B5EF4-FFF2-40B4-BE49-F238E27FC236}">
                  <a16:creationId xmlns:a16="http://schemas.microsoft.com/office/drawing/2014/main" id="{462042E9-1228-41E2-A2F1-7682A66EA593}"/>
                </a:ext>
              </a:extLst>
            </p:cNvPr>
            <p:cNvSpPr>
              <a:spLocks/>
            </p:cNvSpPr>
            <p:nvPr/>
          </p:nvSpPr>
          <p:spPr bwMode="auto">
            <a:xfrm>
              <a:off x="2293" y="2101"/>
              <a:ext cx="427" cy="413"/>
            </a:xfrm>
            <a:custGeom>
              <a:avLst/>
              <a:gdLst>
                <a:gd name="T0" fmla="*/ 56 w 65"/>
                <a:gd name="T1" fmla="*/ 63 h 63"/>
                <a:gd name="T2" fmla="*/ 50 w 65"/>
                <a:gd name="T3" fmla="*/ 61 h 63"/>
                <a:gd name="T4" fmla="*/ 4 w 65"/>
                <a:gd name="T5" fmla="*/ 15 h 63"/>
                <a:gd name="T6" fmla="*/ 3 w 65"/>
                <a:gd name="T7" fmla="*/ 3 h 63"/>
                <a:gd name="T8" fmla="*/ 15 w 65"/>
                <a:gd name="T9" fmla="*/ 3 h 63"/>
                <a:gd name="T10" fmla="*/ 62 w 65"/>
                <a:gd name="T11" fmla="*/ 49 h 63"/>
                <a:gd name="T12" fmla="*/ 62 w 65"/>
                <a:gd name="T13" fmla="*/ 61 h 63"/>
                <a:gd name="T14" fmla="*/ 56 w 65"/>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3">
                  <a:moveTo>
                    <a:pt x="56" y="63"/>
                  </a:moveTo>
                  <a:cubicBezTo>
                    <a:pt x="54" y="63"/>
                    <a:pt x="52" y="63"/>
                    <a:pt x="50" y="61"/>
                  </a:cubicBezTo>
                  <a:cubicBezTo>
                    <a:pt x="4" y="15"/>
                    <a:pt x="4" y="15"/>
                    <a:pt x="4" y="15"/>
                  </a:cubicBezTo>
                  <a:cubicBezTo>
                    <a:pt x="0" y="12"/>
                    <a:pt x="0" y="7"/>
                    <a:pt x="3" y="3"/>
                  </a:cubicBezTo>
                  <a:cubicBezTo>
                    <a:pt x="7" y="0"/>
                    <a:pt x="12" y="0"/>
                    <a:pt x="15" y="3"/>
                  </a:cubicBezTo>
                  <a:cubicBezTo>
                    <a:pt x="62" y="49"/>
                    <a:pt x="62" y="49"/>
                    <a:pt x="62" y="49"/>
                  </a:cubicBezTo>
                  <a:cubicBezTo>
                    <a:pt x="65" y="52"/>
                    <a:pt x="65" y="58"/>
                    <a:pt x="62" y="61"/>
                  </a:cubicBezTo>
                  <a:cubicBezTo>
                    <a:pt x="61" y="63"/>
                    <a:pt x="58" y="63"/>
                    <a:pt x="56"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3" name="Freeform 517">
              <a:extLst>
                <a:ext uri="{FF2B5EF4-FFF2-40B4-BE49-F238E27FC236}">
                  <a16:creationId xmlns:a16="http://schemas.microsoft.com/office/drawing/2014/main" id="{8457BD47-B0C2-417C-BB6F-E37876E5C12F}"/>
                </a:ext>
              </a:extLst>
            </p:cNvPr>
            <p:cNvSpPr>
              <a:spLocks/>
            </p:cNvSpPr>
            <p:nvPr/>
          </p:nvSpPr>
          <p:spPr bwMode="auto">
            <a:xfrm>
              <a:off x="4932" y="2147"/>
              <a:ext cx="426" cy="420"/>
            </a:xfrm>
            <a:custGeom>
              <a:avLst/>
              <a:gdLst>
                <a:gd name="T0" fmla="*/ 9 w 65"/>
                <a:gd name="T1" fmla="*/ 64 h 64"/>
                <a:gd name="T2" fmla="*/ 3 w 65"/>
                <a:gd name="T3" fmla="*/ 61 h 64"/>
                <a:gd name="T4" fmla="*/ 3 w 65"/>
                <a:gd name="T5" fmla="*/ 49 h 64"/>
                <a:gd name="T6" fmla="*/ 50 w 65"/>
                <a:gd name="T7" fmla="*/ 3 h 64"/>
                <a:gd name="T8" fmla="*/ 62 w 65"/>
                <a:gd name="T9" fmla="*/ 3 h 64"/>
                <a:gd name="T10" fmla="*/ 62 w 65"/>
                <a:gd name="T11" fmla="*/ 15 h 64"/>
                <a:gd name="T12" fmla="*/ 15 w 65"/>
                <a:gd name="T13" fmla="*/ 61 h 64"/>
                <a:gd name="T14" fmla="*/ 9 w 65"/>
                <a:gd name="T15" fmla="*/ 64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4">
                  <a:moveTo>
                    <a:pt x="9" y="64"/>
                  </a:moveTo>
                  <a:cubicBezTo>
                    <a:pt x="7" y="64"/>
                    <a:pt x="5" y="63"/>
                    <a:pt x="3" y="61"/>
                  </a:cubicBezTo>
                  <a:cubicBezTo>
                    <a:pt x="0" y="58"/>
                    <a:pt x="0" y="52"/>
                    <a:pt x="3" y="49"/>
                  </a:cubicBezTo>
                  <a:cubicBezTo>
                    <a:pt x="50" y="3"/>
                    <a:pt x="50" y="3"/>
                    <a:pt x="50" y="3"/>
                  </a:cubicBezTo>
                  <a:cubicBezTo>
                    <a:pt x="54" y="0"/>
                    <a:pt x="59" y="0"/>
                    <a:pt x="62" y="3"/>
                  </a:cubicBezTo>
                  <a:cubicBezTo>
                    <a:pt x="65" y="7"/>
                    <a:pt x="65" y="12"/>
                    <a:pt x="62" y="15"/>
                  </a:cubicBezTo>
                  <a:cubicBezTo>
                    <a:pt x="15" y="61"/>
                    <a:pt x="15" y="61"/>
                    <a:pt x="15" y="61"/>
                  </a:cubicBezTo>
                  <a:cubicBezTo>
                    <a:pt x="14" y="63"/>
                    <a:pt x="11" y="64"/>
                    <a:pt x="9"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4" name="Freeform 518">
              <a:extLst>
                <a:ext uri="{FF2B5EF4-FFF2-40B4-BE49-F238E27FC236}">
                  <a16:creationId xmlns:a16="http://schemas.microsoft.com/office/drawing/2014/main" id="{001DB953-0025-4AC5-8BB8-B7D1C49ACB1B}"/>
                </a:ext>
              </a:extLst>
            </p:cNvPr>
            <p:cNvSpPr>
              <a:spLocks/>
            </p:cNvSpPr>
            <p:nvPr/>
          </p:nvSpPr>
          <p:spPr bwMode="auto">
            <a:xfrm>
              <a:off x="3881" y="348"/>
              <a:ext cx="256" cy="374"/>
            </a:xfrm>
            <a:custGeom>
              <a:avLst/>
              <a:gdLst>
                <a:gd name="T0" fmla="*/ 29 w 39"/>
                <a:gd name="T1" fmla="*/ 57 h 57"/>
                <a:gd name="T2" fmla="*/ 22 w 39"/>
                <a:gd name="T3" fmla="*/ 52 h 57"/>
                <a:gd name="T4" fmla="*/ 2 w 39"/>
                <a:gd name="T5" fmla="*/ 13 h 57"/>
                <a:gd name="T6" fmla="*/ 6 w 39"/>
                <a:gd name="T7" fmla="*/ 2 h 57"/>
                <a:gd name="T8" fmla="*/ 17 w 39"/>
                <a:gd name="T9" fmla="*/ 6 h 57"/>
                <a:gd name="T10" fmla="*/ 37 w 39"/>
                <a:gd name="T11" fmla="*/ 44 h 57"/>
                <a:gd name="T12" fmla="*/ 33 w 39"/>
                <a:gd name="T13" fmla="*/ 56 h 57"/>
                <a:gd name="T14" fmla="*/ 29 w 39"/>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57">
                  <a:moveTo>
                    <a:pt x="29" y="57"/>
                  </a:moveTo>
                  <a:cubicBezTo>
                    <a:pt x="26" y="57"/>
                    <a:pt x="23" y="55"/>
                    <a:pt x="22" y="52"/>
                  </a:cubicBezTo>
                  <a:cubicBezTo>
                    <a:pt x="2" y="13"/>
                    <a:pt x="2" y="13"/>
                    <a:pt x="2" y="13"/>
                  </a:cubicBezTo>
                  <a:cubicBezTo>
                    <a:pt x="0" y="9"/>
                    <a:pt x="1" y="4"/>
                    <a:pt x="6" y="2"/>
                  </a:cubicBezTo>
                  <a:cubicBezTo>
                    <a:pt x="10" y="0"/>
                    <a:pt x="15" y="2"/>
                    <a:pt x="17" y="6"/>
                  </a:cubicBezTo>
                  <a:cubicBezTo>
                    <a:pt x="37" y="44"/>
                    <a:pt x="37" y="44"/>
                    <a:pt x="37" y="44"/>
                  </a:cubicBezTo>
                  <a:cubicBezTo>
                    <a:pt x="39" y="49"/>
                    <a:pt x="37" y="54"/>
                    <a:pt x="33" y="56"/>
                  </a:cubicBezTo>
                  <a:cubicBezTo>
                    <a:pt x="32" y="56"/>
                    <a:pt x="31" y="57"/>
                    <a:pt x="29"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15" name="Freeform 519">
              <a:extLst>
                <a:ext uri="{FF2B5EF4-FFF2-40B4-BE49-F238E27FC236}">
                  <a16:creationId xmlns:a16="http://schemas.microsoft.com/office/drawing/2014/main" id="{6C3854B9-D2AE-4B48-B334-71C0E2969200}"/>
                </a:ext>
              </a:extLst>
            </p:cNvPr>
            <p:cNvSpPr>
              <a:spLocks noEditPoints="1"/>
            </p:cNvSpPr>
            <p:nvPr/>
          </p:nvSpPr>
          <p:spPr bwMode="auto">
            <a:xfrm>
              <a:off x="3002" y="460"/>
              <a:ext cx="2776" cy="2297"/>
            </a:xfrm>
            <a:custGeom>
              <a:avLst/>
              <a:gdLst>
                <a:gd name="T0" fmla="*/ 127 w 423"/>
                <a:gd name="T1" fmla="*/ 350 h 350"/>
                <a:gd name="T2" fmla="*/ 121 w 423"/>
                <a:gd name="T3" fmla="*/ 347 h 350"/>
                <a:gd name="T4" fmla="*/ 2 w 423"/>
                <a:gd name="T5" fmla="*/ 229 h 350"/>
                <a:gd name="T6" fmla="*/ 0 w 423"/>
                <a:gd name="T7" fmla="*/ 223 h 350"/>
                <a:gd name="T8" fmla="*/ 2 w 423"/>
                <a:gd name="T9" fmla="*/ 217 h 350"/>
                <a:gd name="T10" fmla="*/ 48 w 423"/>
                <a:gd name="T11" fmla="*/ 171 h 350"/>
                <a:gd name="T12" fmla="*/ 60 w 423"/>
                <a:gd name="T13" fmla="*/ 171 h 350"/>
                <a:gd name="T14" fmla="*/ 127 w 423"/>
                <a:gd name="T15" fmla="*/ 238 h 350"/>
                <a:gd name="T16" fmla="*/ 362 w 423"/>
                <a:gd name="T17" fmla="*/ 3 h 350"/>
                <a:gd name="T18" fmla="*/ 374 w 423"/>
                <a:gd name="T19" fmla="*/ 3 h 350"/>
                <a:gd name="T20" fmla="*/ 420 w 423"/>
                <a:gd name="T21" fmla="*/ 49 h 350"/>
                <a:gd name="T22" fmla="*/ 420 w 423"/>
                <a:gd name="T23" fmla="*/ 61 h 350"/>
                <a:gd name="T24" fmla="*/ 249 w 423"/>
                <a:gd name="T25" fmla="*/ 231 h 350"/>
                <a:gd name="T26" fmla="*/ 249 w 423"/>
                <a:gd name="T27" fmla="*/ 231 h 350"/>
                <a:gd name="T28" fmla="*/ 133 w 423"/>
                <a:gd name="T29" fmla="*/ 347 h 350"/>
                <a:gd name="T30" fmla="*/ 127 w 423"/>
                <a:gd name="T31" fmla="*/ 350 h 350"/>
                <a:gd name="T32" fmla="*/ 20 w 423"/>
                <a:gd name="T33" fmla="*/ 223 h 350"/>
                <a:gd name="T34" fmla="*/ 127 w 423"/>
                <a:gd name="T35" fmla="*/ 330 h 350"/>
                <a:gd name="T36" fmla="*/ 402 w 423"/>
                <a:gd name="T37" fmla="*/ 55 h 350"/>
                <a:gd name="T38" fmla="*/ 368 w 423"/>
                <a:gd name="T39" fmla="*/ 21 h 350"/>
                <a:gd name="T40" fmla="*/ 133 w 423"/>
                <a:gd name="T41" fmla="*/ 256 h 350"/>
                <a:gd name="T42" fmla="*/ 121 w 423"/>
                <a:gd name="T43" fmla="*/ 256 h 350"/>
                <a:gd name="T44" fmla="*/ 54 w 423"/>
                <a:gd name="T45" fmla="*/ 189 h 350"/>
                <a:gd name="T46" fmla="*/ 20 w 423"/>
                <a:gd name="T47" fmla="*/ 223 h 350"/>
                <a:gd name="T48" fmla="*/ 243 w 423"/>
                <a:gd name="T49" fmla="*/ 225 h 350"/>
                <a:gd name="T50" fmla="*/ 244 w 423"/>
                <a:gd name="T51" fmla="*/ 225 h 350"/>
                <a:gd name="T52" fmla="*/ 243 w 423"/>
                <a:gd name="T53" fmla="*/ 225 h 3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23" h="350">
                  <a:moveTo>
                    <a:pt x="127" y="350"/>
                  </a:moveTo>
                  <a:cubicBezTo>
                    <a:pt x="125" y="350"/>
                    <a:pt x="122" y="349"/>
                    <a:pt x="121" y="347"/>
                  </a:cubicBezTo>
                  <a:cubicBezTo>
                    <a:pt x="2" y="229"/>
                    <a:pt x="2" y="229"/>
                    <a:pt x="2" y="229"/>
                  </a:cubicBezTo>
                  <a:cubicBezTo>
                    <a:pt x="1" y="227"/>
                    <a:pt x="0" y="225"/>
                    <a:pt x="0" y="223"/>
                  </a:cubicBezTo>
                  <a:cubicBezTo>
                    <a:pt x="0" y="221"/>
                    <a:pt x="1" y="219"/>
                    <a:pt x="2" y="217"/>
                  </a:cubicBezTo>
                  <a:cubicBezTo>
                    <a:pt x="48" y="171"/>
                    <a:pt x="48" y="171"/>
                    <a:pt x="48" y="171"/>
                  </a:cubicBezTo>
                  <a:cubicBezTo>
                    <a:pt x="51" y="168"/>
                    <a:pt x="57" y="168"/>
                    <a:pt x="60" y="171"/>
                  </a:cubicBezTo>
                  <a:cubicBezTo>
                    <a:pt x="127" y="238"/>
                    <a:pt x="127" y="238"/>
                    <a:pt x="127" y="238"/>
                  </a:cubicBezTo>
                  <a:cubicBezTo>
                    <a:pt x="362" y="3"/>
                    <a:pt x="362" y="3"/>
                    <a:pt x="362" y="3"/>
                  </a:cubicBezTo>
                  <a:cubicBezTo>
                    <a:pt x="365" y="0"/>
                    <a:pt x="370" y="0"/>
                    <a:pt x="374" y="3"/>
                  </a:cubicBezTo>
                  <a:cubicBezTo>
                    <a:pt x="420" y="49"/>
                    <a:pt x="420" y="49"/>
                    <a:pt x="420" y="49"/>
                  </a:cubicBezTo>
                  <a:cubicBezTo>
                    <a:pt x="423" y="52"/>
                    <a:pt x="423" y="57"/>
                    <a:pt x="420" y="61"/>
                  </a:cubicBezTo>
                  <a:cubicBezTo>
                    <a:pt x="249" y="231"/>
                    <a:pt x="249" y="231"/>
                    <a:pt x="249" y="231"/>
                  </a:cubicBezTo>
                  <a:cubicBezTo>
                    <a:pt x="249" y="231"/>
                    <a:pt x="249" y="231"/>
                    <a:pt x="249" y="231"/>
                  </a:cubicBezTo>
                  <a:cubicBezTo>
                    <a:pt x="133" y="347"/>
                    <a:pt x="133" y="347"/>
                    <a:pt x="133" y="347"/>
                  </a:cubicBezTo>
                  <a:cubicBezTo>
                    <a:pt x="131" y="349"/>
                    <a:pt x="129" y="350"/>
                    <a:pt x="127" y="350"/>
                  </a:cubicBezTo>
                  <a:close/>
                  <a:moveTo>
                    <a:pt x="20" y="223"/>
                  </a:moveTo>
                  <a:cubicBezTo>
                    <a:pt x="127" y="330"/>
                    <a:pt x="127" y="330"/>
                    <a:pt x="127" y="330"/>
                  </a:cubicBezTo>
                  <a:cubicBezTo>
                    <a:pt x="402" y="55"/>
                    <a:pt x="402" y="55"/>
                    <a:pt x="402" y="55"/>
                  </a:cubicBezTo>
                  <a:cubicBezTo>
                    <a:pt x="368" y="21"/>
                    <a:pt x="368" y="21"/>
                    <a:pt x="368" y="21"/>
                  </a:cubicBezTo>
                  <a:cubicBezTo>
                    <a:pt x="133" y="256"/>
                    <a:pt x="133" y="256"/>
                    <a:pt x="133" y="256"/>
                  </a:cubicBezTo>
                  <a:cubicBezTo>
                    <a:pt x="129" y="259"/>
                    <a:pt x="124" y="259"/>
                    <a:pt x="121" y="256"/>
                  </a:cubicBezTo>
                  <a:cubicBezTo>
                    <a:pt x="54" y="189"/>
                    <a:pt x="54" y="189"/>
                    <a:pt x="54" y="189"/>
                  </a:cubicBezTo>
                  <a:lnTo>
                    <a:pt x="20" y="223"/>
                  </a:lnTo>
                  <a:close/>
                  <a:moveTo>
                    <a:pt x="243" y="225"/>
                  </a:moveTo>
                  <a:cubicBezTo>
                    <a:pt x="244" y="225"/>
                    <a:pt x="244" y="225"/>
                    <a:pt x="244" y="225"/>
                  </a:cubicBezTo>
                  <a:lnTo>
                    <a:pt x="243" y="2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sp>
        <p:nvSpPr>
          <p:cNvPr id="102" name="Ellipse 115">
            <a:extLst>
              <a:ext uri="{FF2B5EF4-FFF2-40B4-BE49-F238E27FC236}">
                <a16:creationId xmlns:a16="http://schemas.microsoft.com/office/drawing/2014/main" id="{5589AD89-97F1-41E0-81F2-159CDE05FC7F}"/>
              </a:ext>
            </a:extLst>
          </p:cNvPr>
          <p:cNvSpPr/>
          <p:nvPr/>
        </p:nvSpPr>
        <p:spPr bwMode="white">
          <a:xfrm>
            <a:off x="4330371" y="4618758"/>
            <a:ext cx="623722" cy="623722"/>
          </a:xfrm>
          <a:prstGeom prst="ellipse">
            <a:avLst/>
          </a:prstGeom>
          <a:solidFill>
            <a:srgbClr val="00A1D9"/>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bg1"/>
              </a:solidFill>
            </a:endParaRPr>
          </a:p>
        </p:txBody>
      </p:sp>
      <p:grpSp>
        <p:nvGrpSpPr>
          <p:cNvPr id="156" name="Group 572">
            <a:extLst>
              <a:ext uri="{FF2B5EF4-FFF2-40B4-BE49-F238E27FC236}">
                <a16:creationId xmlns:a16="http://schemas.microsoft.com/office/drawing/2014/main" id="{EBF7D1BE-BE43-4C1E-BD1F-AD9E2062ADE8}"/>
              </a:ext>
            </a:extLst>
          </p:cNvPr>
          <p:cNvGrpSpPr>
            <a:grpSpLocks noChangeAspect="1"/>
          </p:cNvGrpSpPr>
          <p:nvPr/>
        </p:nvGrpSpPr>
        <p:grpSpPr bwMode="auto">
          <a:xfrm>
            <a:off x="4459123" y="4768103"/>
            <a:ext cx="378574" cy="386998"/>
            <a:chOff x="1729" y="0"/>
            <a:chExt cx="4226" cy="4320"/>
          </a:xfrm>
          <a:solidFill>
            <a:schemeClr val="tx1"/>
          </a:solidFill>
        </p:grpSpPr>
        <p:sp>
          <p:nvSpPr>
            <p:cNvPr id="157" name="Freeform 573">
              <a:extLst>
                <a:ext uri="{FF2B5EF4-FFF2-40B4-BE49-F238E27FC236}">
                  <a16:creationId xmlns:a16="http://schemas.microsoft.com/office/drawing/2014/main" id="{DA692FF2-914B-486C-9762-3613CB645334}"/>
                </a:ext>
              </a:extLst>
            </p:cNvPr>
            <p:cNvSpPr>
              <a:spLocks/>
            </p:cNvSpPr>
            <p:nvPr/>
          </p:nvSpPr>
          <p:spPr bwMode="auto">
            <a:xfrm>
              <a:off x="1729" y="0"/>
              <a:ext cx="4226" cy="2986"/>
            </a:xfrm>
            <a:custGeom>
              <a:avLst/>
              <a:gdLst>
                <a:gd name="T0" fmla="*/ 727 w 757"/>
                <a:gd name="T1" fmla="*/ 535 h 535"/>
                <a:gd name="T2" fmla="*/ 482 w 757"/>
                <a:gd name="T3" fmla="*/ 535 h 535"/>
                <a:gd name="T4" fmla="*/ 482 w 757"/>
                <a:gd name="T5" fmla="*/ 517 h 535"/>
                <a:gd name="T6" fmla="*/ 727 w 757"/>
                <a:gd name="T7" fmla="*/ 517 h 535"/>
                <a:gd name="T8" fmla="*/ 739 w 757"/>
                <a:gd name="T9" fmla="*/ 505 h 535"/>
                <a:gd name="T10" fmla="*/ 739 w 757"/>
                <a:gd name="T11" fmla="*/ 29 h 535"/>
                <a:gd name="T12" fmla="*/ 727 w 757"/>
                <a:gd name="T13" fmla="*/ 17 h 535"/>
                <a:gd name="T14" fmla="*/ 30 w 757"/>
                <a:gd name="T15" fmla="*/ 17 h 535"/>
                <a:gd name="T16" fmla="*/ 18 w 757"/>
                <a:gd name="T17" fmla="*/ 29 h 535"/>
                <a:gd name="T18" fmla="*/ 18 w 757"/>
                <a:gd name="T19" fmla="*/ 505 h 535"/>
                <a:gd name="T20" fmla="*/ 30 w 757"/>
                <a:gd name="T21" fmla="*/ 517 h 535"/>
                <a:gd name="T22" fmla="*/ 280 w 757"/>
                <a:gd name="T23" fmla="*/ 517 h 535"/>
                <a:gd name="T24" fmla="*/ 280 w 757"/>
                <a:gd name="T25" fmla="*/ 535 h 535"/>
                <a:gd name="T26" fmla="*/ 30 w 757"/>
                <a:gd name="T27" fmla="*/ 535 h 535"/>
                <a:gd name="T28" fmla="*/ 0 w 757"/>
                <a:gd name="T29" fmla="*/ 505 h 535"/>
                <a:gd name="T30" fmla="*/ 0 w 757"/>
                <a:gd name="T31" fmla="*/ 29 h 535"/>
                <a:gd name="T32" fmla="*/ 30 w 757"/>
                <a:gd name="T33" fmla="*/ 0 h 535"/>
                <a:gd name="T34" fmla="*/ 727 w 757"/>
                <a:gd name="T35" fmla="*/ 0 h 535"/>
                <a:gd name="T36" fmla="*/ 757 w 757"/>
                <a:gd name="T37" fmla="*/ 29 h 535"/>
                <a:gd name="T38" fmla="*/ 757 w 757"/>
                <a:gd name="T39" fmla="*/ 505 h 535"/>
                <a:gd name="T40" fmla="*/ 727 w 757"/>
                <a:gd name="T41" fmla="*/ 535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57" h="535">
                  <a:moveTo>
                    <a:pt x="727" y="535"/>
                  </a:moveTo>
                  <a:cubicBezTo>
                    <a:pt x="482" y="535"/>
                    <a:pt x="482" y="535"/>
                    <a:pt x="482" y="535"/>
                  </a:cubicBezTo>
                  <a:cubicBezTo>
                    <a:pt x="482" y="517"/>
                    <a:pt x="482" y="517"/>
                    <a:pt x="482" y="517"/>
                  </a:cubicBezTo>
                  <a:cubicBezTo>
                    <a:pt x="727" y="517"/>
                    <a:pt x="727" y="517"/>
                    <a:pt x="727" y="517"/>
                  </a:cubicBezTo>
                  <a:cubicBezTo>
                    <a:pt x="734" y="517"/>
                    <a:pt x="739" y="512"/>
                    <a:pt x="739" y="505"/>
                  </a:cubicBezTo>
                  <a:cubicBezTo>
                    <a:pt x="739" y="29"/>
                    <a:pt x="739" y="29"/>
                    <a:pt x="739" y="29"/>
                  </a:cubicBezTo>
                  <a:cubicBezTo>
                    <a:pt x="739" y="23"/>
                    <a:pt x="734" y="17"/>
                    <a:pt x="727" y="17"/>
                  </a:cubicBezTo>
                  <a:cubicBezTo>
                    <a:pt x="30" y="17"/>
                    <a:pt x="30" y="17"/>
                    <a:pt x="30" y="17"/>
                  </a:cubicBezTo>
                  <a:cubicBezTo>
                    <a:pt x="23" y="17"/>
                    <a:pt x="18" y="23"/>
                    <a:pt x="18" y="29"/>
                  </a:cubicBezTo>
                  <a:cubicBezTo>
                    <a:pt x="18" y="505"/>
                    <a:pt x="18" y="505"/>
                    <a:pt x="18" y="505"/>
                  </a:cubicBezTo>
                  <a:cubicBezTo>
                    <a:pt x="18" y="512"/>
                    <a:pt x="23" y="517"/>
                    <a:pt x="30" y="517"/>
                  </a:cubicBezTo>
                  <a:cubicBezTo>
                    <a:pt x="280" y="517"/>
                    <a:pt x="280" y="517"/>
                    <a:pt x="280" y="517"/>
                  </a:cubicBezTo>
                  <a:cubicBezTo>
                    <a:pt x="280" y="535"/>
                    <a:pt x="280" y="535"/>
                    <a:pt x="280" y="535"/>
                  </a:cubicBezTo>
                  <a:cubicBezTo>
                    <a:pt x="30" y="535"/>
                    <a:pt x="30" y="535"/>
                    <a:pt x="30" y="535"/>
                  </a:cubicBezTo>
                  <a:cubicBezTo>
                    <a:pt x="13" y="535"/>
                    <a:pt x="0" y="521"/>
                    <a:pt x="0" y="505"/>
                  </a:cubicBezTo>
                  <a:cubicBezTo>
                    <a:pt x="0" y="29"/>
                    <a:pt x="0" y="29"/>
                    <a:pt x="0" y="29"/>
                  </a:cubicBezTo>
                  <a:cubicBezTo>
                    <a:pt x="0" y="13"/>
                    <a:pt x="13" y="0"/>
                    <a:pt x="30" y="0"/>
                  </a:cubicBezTo>
                  <a:cubicBezTo>
                    <a:pt x="727" y="0"/>
                    <a:pt x="727" y="0"/>
                    <a:pt x="727" y="0"/>
                  </a:cubicBezTo>
                  <a:cubicBezTo>
                    <a:pt x="743" y="0"/>
                    <a:pt x="757" y="13"/>
                    <a:pt x="757" y="29"/>
                  </a:cubicBezTo>
                  <a:cubicBezTo>
                    <a:pt x="757" y="505"/>
                    <a:pt x="757" y="505"/>
                    <a:pt x="757" y="505"/>
                  </a:cubicBezTo>
                  <a:cubicBezTo>
                    <a:pt x="757" y="521"/>
                    <a:pt x="743" y="535"/>
                    <a:pt x="727" y="5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8" name="Rectangle 574">
              <a:extLst>
                <a:ext uri="{FF2B5EF4-FFF2-40B4-BE49-F238E27FC236}">
                  <a16:creationId xmlns:a16="http://schemas.microsoft.com/office/drawing/2014/main" id="{36CF604D-2440-4AB9-9AA0-C43A39ABB539}"/>
                </a:ext>
              </a:extLst>
            </p:cNvPr>
            <p:cNvSpPr>
              <a:spLocks noChangeArrowheads="1"/>
            </p:cNvSpPr>
            <p:nvPr/>
          </p:nvSpPr>
          <p:spPr bwMode="auto">
            <a:xfrm>
              <a:off x="5486" y="45"/>
              <a:ext cx="100" cy="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9" name="Rectangle 575">
              <a:extLst>
                <a:ext uri="{FF2B5EF4-FFF2-40B4-BE49-F238E27FC236}">
                  <a16:creationId xmlns:a16="http://schemas.microsoft.com/office/drawing/2014/main" id="{62C645B5-C408-427D-AA3F-967DC1200465}"/>
                </a:ext>
              </a:extLst>
            </p:cNvPr>
            <p:cNvSpPr>
              <a:spLocks noChangeArrowheads="1"/>
            </p:cNvSpPr>
            <p:nvPr/>
          </p:nvSpPr>
          <p:spPr bwMode="auto">
            <a:xfrm>
              <a:off x="2181" y="45"/>
              <a:ext cx="101" cy="289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0" name="Rectangle 576">
              <a:extLst>
                <a:ext uri="{FF2B5EF4-FFF2-40B4-BE49-F238E27FC236}">
                  <a16:creationId xmlns:a16="http://schemas.microsoft.com/office/drawing/2014/main" id="{78FEF331-A238-457F-AB46-190547C9B9CC}"/>
                </a:ext>
              </a:extLst>
            </p:cNvPr>
            <p:cNvSpPr>
              <a:spLocks noChangeArrowheads="1"/>
            </p:cNvSpPr>
            <p:nvPr/>
          </p:nvSpPr>
          <p:spPr bwMode="auto">
            <a:xfrm>
              <a:off x="5659" y="1267"/>
              <a:ext cx="101" cy="45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1" name="Rectangle 577">
              <a:extLst>
                <a:ext uri="{FF2B5EF4-FFF2-40B4-BE49-F238E27FC236}">
                  <a16:creationId xmlns:a16="http://schemas.microsoft.com/office/drawing/2014/main" id="{A94E8A61-8875-4BEC-8C12-50EB38C9A468}"/>
                </a:ext>
              </a:extLst>
            </p:cNvPr>
            <p:cNvSpPr>
              <a:spLocks noChangeArrowheads="1"/>
            </p:cNvSpPr>
            <p:nvPr/>
          </p:nvSpPr>
          <p:spPr bwMode="auto">
            <a:xfrm>
              <a:off x="1947" y="1345"/>
              <a:ext cx="95" cy="29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2" name="Rectangle 578">
              <a:extLst>
                <a:ext uri="{FF2B5EF4-FFF2-40B4-BE49-F238E27FC236}">
                  <a16:creationId xmlns:a16="http://schemas.microsoft.com/office/drawing/2014/main" id="{84973DCC-2076-498E-809F-3B9B04594311}"/>
                </a:ext>
              </a:extLst>
            </p:cNvPr>
            <p:cNvSpPr>
              <a:spLocks noChangeArrowheads="1"/>
            </p:cNvSpPr>
            <p:nvPr/>
          </p:nvSpPr>
          <p:spPr bwMode="auto">
            <a:xfrm>
              <a:off x="5659" y="1842"/>
              <a:ext cx="101" cy="1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3" name="Freeform 579">
              <a:extLst>
                <a:ext uri="{FF2B5EF4-FFF2-40B4-BE49-F238E27FC236}">
                  <a16:creationId xmlns:a16="http://schemas.microsoft.com/office/drawing/2014/main" id="{27B0F36C-9D41-41DF-8B30-3222A327ACD2}"/>
                </a:ext>
              </a:extLst>
            </p:cNvPr>
            <p:cNvSpPr>
              <a:spLocks/>
            </p:cNvSpPr>
            <p:nvPr/>
          </p:nvSpPr>
          <p:spPr bwMode="auto">
            <a:xfrm>
              <a:off x="3348" y="1496"/>
              <a:ext cx="357" cy="1228"/>
            </a:xfrm>
            <a:custGeom>
              <a:avLst/>
              <a:gdLst>
                <a:gd name="T0" fmla="*/ 64 w 64"/>
                <a:gd name="T1" fmla="*/ 220 h 220"/>
                <a:gd name="T2" fmla="*/ 46 w 64"/>
                <a:gd name="T3" fmla="*/ 220 h 220"/>
                <a:gd name="T4" fmla="*/ 46 w 64"/>
                <a:gd name="T5" fmla="*/ 32 h 220"/>
                <a:gd name="T6" fmla="*/ 32 w 64"/>
                <a:gd name="T7" fmla="*/ 18 h 220"/>
                <a:gd name="T8" fmla="*/ 18 w 64"/>
                <a:gd name="T9" fmla="*/ 32 h 220"/>
                <a:gd name="T10" fmla="*/ 18 w 64"/>
                <a:gd name="T11" fmla="*/ 220 h 220"/>
                <a:gd name="T12" fmla="*/ 0 w 64"/>
                <a:gd name="T13" fmla="*/ 220 h 220"/>
                <a:gd name="T14" fmla="*/ 0 w 64"/>
                <a:gd name="T15" fmla="*/ 32 h 220"/>
                <a:gd name="T16" fmla="*/ 32 w 64"/>
                <a:gd name="T17" fmla="*/ 0 h 220"/>
                <a:gd name="T18" fmla="*/ 64 w 64"/>
                <a:gd name="T19" fmla="*/ 32 h 220"/>
                <a:gd name="T20" fmla="*/ 64 w 64"/>
                <a:gd name="T21"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220">
                  <a:moveTo>
                    <a:pt x="64" y="220"/>
                  </a:moveTo>
                  <a:cubicBezTo>
                    <a:pt x="46" y="220"/>
                    <a:pt x="46" y="220"/>
                    <a:pt x="46" y="220"/>
                  </a:cubicBezTo>
                  <a:cubicBezTo>
                    <a:pt x="46" y="32"/>
                    <a:pt x="46" y="32"/>
                    <a:pt x="46" y="32"/>
                  </a:cubicBezTo>
                  <a:cubicBezTo>
                    <a:pt x="46" y="24"/>
                    <a:pt x="40" y="18"/>
                    <a:pt x="32" y="18"/>
                  </a:cubicBezTo>
                  <a:cubicBezTo>
                    <a:pt x="24" y="18"/>
                    <a:pt x="18" y="24"/>
                    <a:pt x="18" y="32"/>
                  </a:cubicBezTo>
                  <a:cubicBezTo>
                    <a:pt x="18" y="220"/>
                    <a:pt x="18" y="220"/>
                    <a:pt x="18" y="220"/>
                  </a:cubicBezTo>
                  <a:cubicBezTo>
                    <a:pt x="0" y="220"/>
                    <a:pt x="0" y="220"/>
                    <a:pt x="0" y="220"/>
                  </a:cubicBezTo>
                  <a:cubicBezTo>
                    <a:pt x="0" y="32"/>
                    <a:pt x="0" y="32"/>
                    <a:pt x="0" y="32"/>
                  </a:cubicBezTo>
                  <a:cubicBezTo>
                    <a:pt x="0" y="15"/>
                    <a:pt x="15" y="0"/>
                    <a:pt x="32" y="0"/>
                  </a:cubicBezTo>
                  <a:cubicBezTo>
                    <a:pt x="50" y="0"/>
                    <a:pt x="64" y="15"/>
                    <a:pt x="64" y="32"/>
                  </a:cubicBezTo>
                  <a:lnTo>
                    <a:pt x="64" y="2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4" name="Freeform 580">
              <a:extLst>
                <a:ext uri="{FF2B5EF4-FFF2-40B4-BE49-F238E27FC236}">
                  <a16:creationId xmlns:a16="http://schemas.microsoft.com/office/drawing/2014/main" id="{0540A2B9-91E5-443A-B7A3-1E4803F445B4}"/>
                </a:ext>
              </a:extLst>
            </p:cNvPr>
            <p:cNvSpPr>
              <a:spLocks/>
            </p:cNvSpPr>
            <p:nvPr/>
          </p:nvSpPr>
          <p:spPr bwMode="auto">
            <a:xfrm>
              <a:off x="3605" y="2026"/>
              <a:ext cx="351" cy="793"/>
            </a:xfrm>
            <a:custGeom>
              <a:avLst/>
              <a:gdLst>
                <a:gd name="T0" fmla="*/ 63 w 63"/>
                <a:gd name="T1" fmla="*/ 142 h 142"/>
                <a:gd name="T2" fmla="*/ 46 w 63"/>
                <a:gd name="T3" fmla="*/ 142 h 142"/>
                <a:gd name="T4" fmla="*/ 46 w 63"/>
                <a:gd name="T5" fmla="*/ 32 h 142"/>
                <a:gd name="T6" fmla="*/ 32 w 63"/>
                <a:gd name="T7" fmla="*/ 18 h 142"/>
                <a:gd name="T8" fmla="*/ 18 w 63"/>
                <a:gd name="T9" fmla="*/ 32 h 142"/>
                <a:gd name="T10" fmla="*/ 18 w 63"/>
                <a:gd name="T11" fmla="*/ 142 h 142"/>
                <a:gd name="T12" fmla="*/ 0 w 63"/>
                <a:gd name="T13" fmla="*/ 142 h 142"/>
                <a:gd name="T14" fmla="*/ 0 w 63"/>
                <a:gd name="T15" fmla="*/ 32 h 142"/>
                <a:gd name="T16" fmla="*/ 32 w 63"/>
                <a:gd name="T17" fmla="*/ 0 h 142"/>
                <a:gd name="T18" fmla="*/ 63 w 63"/>
                <a:gd name="T19" fmla="*/ 32 h 142"/>
                <a:gd name="T20" fmla="*/ 63 w 63"/>
                <a:gd name="T21" fmla="*/ 14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42">
                  <a:moveTo>
                    <a:pt x="63" y="142"/>
                  </a:moveTo>
                  <a:cubicBezTo>
                    <a:pt x="46" y="142"/>
                    <a:pt x="46" y="142"/>
                    <a:pt x="46" y="142"/>
                  </a:cubicBezTo>
                  <a:cubicBezTo>
                    <a:pt x="46" y="32"/>
                    <a:pt x="46" y="32"/>
                    <a:pt x="46" y="32"/>
                  </a:cubicBezTo>
                  <a:cubicBezTo>
                    <a:pt x="46" y="24"/>
                    <a:pt x="39" y="18"/>
                    <a:pt x="32" y="18"/>
                  </a:cubicBezTo>
                  <a:cubicBezTo>
                    <a:pt x="24" y="18"/>
                    <a:pt x="18" y="24"/>
                    <a:pt x="18" y="32"/>
                  </a:cubicBezTo>
                  <a:cubicBezTo>
                    <a:pt x="18" y="142"/>
                    <a:pt x="18" y="142"/>
                    <a:pt x="18" y="142"/>
                  </a:cubicBezTo>
                  <a:cubicBezTo>
                    <a:pt x="0" y="142"/>
                    <a:pt x="0" y="142"/>
                    <a:pt x="0" y="142"/>
                  </a:cubicBezTo>
                  <a:cubicBezTo>
                    <a:pt x="0" y="32"/>
                    <a:pt x="0" y="32"/>
                    <a:pt x="0" y="32"/>
                  </a:cubicBezTo>
                  <a:cubicBezTo>
                    <a:pt x="0" y="14"/>
                    <a:pt x="14" y="0"/>
                    <a:pt x="32" y="0"/>
                  </a:cubicBezTo>
                  <a:cubicBezTo>
                    <a:pt x="49" y="0"/>
                    <a:pt x="63" y="14"/>
                    <a:pt x="63" y="32"/>
                  </a:cubicBezTo>
                  <a:lnTo>
                    <a:pt x="63" y="1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5" name="Freeform 581">
              <a:extLst>
                <a:ext uri="{FF2B5EF4-FFF2-40B4-BE49-F238E27FC236}">
                  <a16:creationId xmlns:a16="http://schemas.microsoft.com/office/drawing/2014/main" id="{A2806991-0336-4BEF-AC35-18CFB6727FBF}"/>
                </a:ext>
              </a:extLst>
            </p:cNvPr>
            <p:cNvSpPr>
              <a:spLocks/>
            </p:cNvSpPr>
            <p:nvPr/>
          </p:nvSpPr>
          <p:spPr bwMode="auto">
            <a:xfrm>
              <a:off x="3862" y="2126"/>
              <a:ext cx="351" cy="709"/>
            </a:xfrm>
            <a:custGeom>
              <a:avLst/>
              <a:gdLst>
                <a:gd name="T0" fmla="*/ 63 w 63"/>
                <a:gd name="T1" fmla="*/ 127 h 127"/>
                <a:gd name="T2" fmla="*/ 45 w 63"/>
                <a:gd name="T3" fmla="*/ 127 h 127"/>
                <a:gd name="T4" fmla="*/ 45 w 63"/>
                <a:gd name="T5" fmla="*/ 32 h 127"/>
                <a:gd name="T6" fmla="*/ 31 w 63"/>
                <a:gd name="T7" fmla="*/ 18 h 127"/>
                <a:gd name="T8" fmla="*/ 17 w 63"/>
                <a:gd name="T9" fmla="*/ 32 h 127"/>
                <a:gd name="T10" fmla="*/ 17 w 63"/>
                <a:gd name="T11" fmla="*/ 127 h 127"/>
                <a:gd name="T12" fmla="*/ 0 w 63"/>
                <a:gd name="T13" fmla="*/ 127 h 127"/>
                <a:gd name="T14" fmla="*/ 0 w 63"/>
                <a:gd name="T15" fmla="*/ 32 h 127"/>
                <a:gd name="T16" fmla="*/ 31 w 63"/>
                <a:gd name="T17" fmla="*/ 0 h 127"/>
                <a:gd name="T18" fmla="*/ 63 w 63"/>
                <a:gd name="T19" fmla="*/ 32 h 127"/>
                <a:gd name="T20" fmla="*/ 63 w 63"/>
                <a:gd name="T21"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127">
                  <a:moveTo>
                    <a:pt x="63" y="127"/>
                  </a:moveTo>
                  <a:cubicBezTo>
                    <a:pt x="45" y="127"/>
                    <a:pt x="45" y="127"/>
                    <a:pt x="45" y="127"/>
                  </a:cubicBezTo>
                  <a:cubicBezTo>
                    <a:pt x="45" y="32"/>
                    <a:pt x="45" y="32"/>
                    <a:pt x="45" y="32"/>
                  </a:cubicBezTo>
                  <a:cubicBezTo>
                    <a:pt x="45" y="24"/>
                    <a:pt x="39" y="18"/>
                    <a:pt x="31" y="18"/>
                  </a:cubicBezTo>
                  <a:cubicBezTo>
                    <a:pt x="24" y="18"/>
                    <a:pt x="17" y="24"/>
                    <a:pt x="17" y="32"/>
                  </a:cubicBezTo>
                  <a:cubicBezTo>
                    <a:pt x="17" y="127"/>
                    <a:pt x="17" y="127"/>
                    <a:pt x="17" y="127"/>
                  </a:cubicBezTo>
                  <a:cubicBezTo>
                    <a:pt x="0" y="127"/>
                    <a:pt x="0" y="127"/>
                    <a:pt x="0" y="127"/>
                  </a:cubicBezTo>
                  <a:cubicBezTo>
                    <a:pt x="0" y="32"/>
                    <a:pt x="0" y="32"/>
                    <a:pt x="0" y="32"/>
                  </a:cubicBezTo>
                  <a:cubicBezTo>
                    <a:pt x="0" y="15"/>
                    <a:pt x="14" y="0"/>
                    <a:pt x="31" y="0"/>
                  </a:cubicBezTo>
                  <a:cubicBezTo>
                    <a:pt x="49" y="0"/>
                    <a:pt x="63" y="15"/>
                    <a:pt x="63" y="32"/>
                  </a:cubicBezTo>
                  <a:lnTo>
                    <a:pt x="63" y="1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6" name="Freeform 582">
              <a:extLst>
                <a:ext uri="{FF2B5EF4-FFF2-40B4-BE49-F238E27FC236}">
                  <a16:creationId xmlns:a16="http://schemas.microsoft.com/office/drawing/2014/main" id="{6ECAFC9D-F5EE-4A01-A6EF-98317285D5C8}"/>
                </a:ext>
              </a:extLst>
            </p:cNvPr>
            <p:cNvSpPr>
              <a:spLocks/>
            </p:cNvSpPr>
            <p:nvPr/>
          </p:nvSpPr>
          <p:spPr bwMode="auto">
            <a:xfrm>
              <a:off x="4113" y="2233"/>
              <a:ext cx="357" cy="1116"/>
            </a:xfrm>
            <a:custGeom>
              <a:avLst/>
              <a:gdLst>
                <a:gd name="T0" fmla="*/ 44 w 64"/>
                <a:gd name="T1" fmla="*/ 200 h 200"/>
                <a:gd name="T2" fmla="*/ 26 w 64"/>
                <a:gd name="T3" fmla="*/ 200 h 200"/>
                <a:gd name="T4" fmla="*/ 26 w 64"/>
                <a:gd name="T5" fmla="*/ 185 h 200"/>
                <a:gd name="T6" fmla="*/ 41 w 64"/>
                <a:gd name="T7" fmla="*/ 147 h 200"/>
                <a:gd name="T8" fmla="*/ 46 w 64"/>
                <a:gd name="T9" fmla="*/ 127 h 200"/>
                <a:gd name="T10" fmla="*/ 46 w 64"/>
                <a:gd name="T11" fmla="*/ 32 h 200"/>
                <a:gd name="T12" fmla="*/ 32 w 64"/>
                <a:gd name="T13" fmla="*/ 18 h 200"/>
                <a:gd name="T14" fmla="*/ 18 w 64"/>
                <a:gd name="T15" fmla="*/ 32 h 200"/>
                <a:gd name="T16" fmla="*/ 18 w 64"/>
                <a:gd name="T17" fmla="*/ 127 h 200"/>
                <a:gd name="T18" fmla="*/ 0 w 64"/>
                <a:gd name="T19" fmla="*/ 127 h 200"/>
                <a:gd name="T20" fmla="*/ 0 w 64"/>
                <a:gd name="T21" fmla="*/ 32 h 200"/>
                <a:gd name="T22" fmla="*/ 32 w 64"/>
                <a:gd name="T23" fmla="*/ 0 h 200"/>
                <a:gd name="T24" fmla="*/ 64 w 64"/>
                <a:gd name="T25" fmla="*/ 32 h 200"/>
                <a:gd name="T26" fmla="*/ 64 w 64"/>
                <a:gd name="T27" fmla="*/ 127 h 200"/>
                <a:gd name="T28" fmla="*/ 55 w 64"/>
                <a:gd name="T29" fmla="*/ 158 h 200"/>
                <a:gd name="T30" fmla="*/ 44 w 64"/>
                <a:gd name="T31" fmla="*/ 185 h 200"/>
                <a:gd name="T32" fmla="*/ 44 w 64"/>
                <a:gd name="T33"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200">
                  <a:moveTo>
                    <a:pt x="44" y="200"/>
                  </a:moveTo>
                  <a:cubicBezTo>
                    <a:pt x="26" y="200"/>
                    <a:pt x="26" y="200"/>
                    <a:pt x="26" y="200"/>
                  </a:cubicBezTo>
                  <a:cubicBezTo>
                    <a:pt x="26" y="185"/>
                    <a:pt x="26" y="185"/>
                    <a:pt x="26" y="185"/>
                  </a:cubicBezTo>
                  <a:cubicBezTo>
                    <a:pt x="26" y="167"/>
                    <a:pt x="33" y="157"/>
                    <a:pt x="41" y="147"/>
                  </a:cubicBezTo>
                  <a:cubicBezTo>
                    <a:pt x="45" y="142"/>
                    <a:pt x="46" y="131"/>
                    <a:pt x="46" y="127"/>
                  </a:cubicBezTo>
                  <a:cubicBezTo>
                    <a:pt x="46" y="32"/>
                    <a:pt x="46" y="32"/>
                    <a:pt x="46" y="32"/>
                  </a:cubicBezTo>
                  <a:cubicBezTo>
                    <a:pt x="46" y="24"/>
                    <a:pt x="40" y="18"/>
                    <a:pt x="32" y="18"/>
                  </a:cubicBezTo>
                  <a:cubicBezTo>
                    <a:pt x="24" y="18"/>
                    <a:pt x="18" y="24"/>
                    <a:pt x="18" y="32"/>
                  </a:cubicBezTo>
                  <a:cubicBezTo>
                    <a:pt x="18" y="127"/>
                    <a:pt x="18" y="127"/>
                    <a:pt x="18" y="127"/>
                  </a:cubicBezTo>
                  <a:cubicBezTo>
                    <a:pt x="0" y="127"/>
                    <a:pt x="0" y="127"/>
                    <a:pt x="0" y="127"/>
                  </a:cubicBezTo>
                  <a:cubicBezTo>
                    <a:pt x="0" y="32"/>
                    <a:pt x="0" y="32"/>
                    <a:pt x="0" y="32"/>
                  </a:cubicBezTo>
                  <a:cubicBezTo>
                    <a:pt x="0" y="14"/>
                    <a:pt x="15" y="0"/>
                    <a:pt x="32" y="0"/>
                  </a:cubicBezTo>
                  <a:cubicBezTo>
                    <a:pt x="50" y="0"/>
                    <a:pt x="64" y="14"/>
                    <a:pt x="64" y="32"/>
                  </a:cubicBezTo>
                  <a:cubicBezTo>
                    <a:pt x="64" y="127"/>
                    <a:pt x="64" y="127"/>
                    <a:pt x="64" y="127"/>
                  </a:cubicBezTo>
                  <a:cubicBezTo>
                    <a:pt x="64" y="129"/>
                    <a:pt x="64" y="146"/>
                    <a:pt x="55" y="158"/>
                  </a:cubicBezTo>
                  <a:cubicBezTo>
                    <a:pt x="47" y="168"/>
                    <a:pt x="44" y="174"/>
                    <a:pt x="44" y="185"/>
                  </a:cubicBezTo>
                  <a:lnTo>
                    <a:pt x="44" y="2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7" name="Freeform 583">
              <a:extLst>
                <a:ext uri="{FF2B5EF4-FFF2-40B4-BE49-F238E27FC236}">
                  <a16:creationId xmlns:a16="http://schemas.microsoft.com/office/drawing/2014/main" id="{0B057AD9-5D67-4E9B-A99A-69FC47B448B9}"/>
                </a:ext>
              </a:extLst>
            </p:cNvPr>
            <p:cNvSpPr>
              <a:spLocks/>
            </p:cNvSpPr>
            <p:nvPr/>
          </p:nvSpPr>
          <p:spPr bwMode="auto">
            <a:xfrm>
              <a:off x="3097" y="2467"/>
              <a:ext cx="418" cy="882"/>
            </a:xfrm>
            <a:custGeom>
              <a:avLst/>
              <a:gdLst>
                <a:gd name="T0" fmla="*/ 75 w 75"/>
                <a:gd name="T1" fmla="*/ 158 h 158"/>
                <a:gd name="T2" fmla="*/ 58 w 75"/>
                <a:gd name="T3" fmla="*/ 158 h 158"/>
                <a:gd name="T4" fmla="*/ 58 w 75"/>
                <a:gd name="T5" fmla="*/ 127 h 158"/>
                <a:gd name="T6" fmla="*/ 11 w 75"/>
                <a:gd name="T7" fmla="*/ 70 h 158"/>
                <a:gd name="T8" fmla="*/ 15 w 75"/>
                <a:gd name="T9" fmla="*/ 27 h 158"/>
                <a:gd name="T10" fmla="*/ 49 w 75"/>
                <a:gd name="T11" fmla="*/ 0 h 158"/>
                <a:gd name="T12" fmla="*/ 60 w 75"/>
                <a:gd name="T13" fmla="*/ 14 h 158"/>
                <a:gd name="T14" fmla="*/ 26 w 75"/>
                <a:gd name="T15" fmla="*/ 41 h 158"/>
                <a:gd name="T16" fmla="*/ 25 w 75"/>
                <a:gd name="T17" fmla="*/ 59 h 158"/>
                <a:gd name="T18" fmla="*/ 71 w 75"/>
                <a:gd name="T19" fmla="*/ 115 h 158"/>
                <a:gd name="T20" fmla="*/ 75 w 75"/>
                <a:gd name="T21" fmla="*/ 127 h 158"/>
                <a:gd name="T22" fmla="*/ 75 w 75"/>
                <a:gd name="T23"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 h="158">
                  <a:moveTo>
                    <a:pt x="75" y="158"/>
                  </a:moveTo>
                  <a:cubicBezTo>
                    <a:pt x="58" y="158"/>
                    <a:pt x="58" y="158"/>
                    <a:pt x="58" y="158"/>
                  </a:cubicBezTo>
                  <a:cubicBezTo>
                    <a:pt x="58" y="127"/>
                    <a:pt x="58" y="127"/>
                    <a:pt x="58" y="127"/>
                  </a:cubicBezTo>
                  <a:cubicBezTo>
                    <a:pt x="11" y="70"/>
                    <a:pt x="11" y="70"/>
                    <a:pt x="11" y="70"/>
                  </a:cubicBezTo>
                  <a:cubicBezTo>
                    <a:pt x="0" y="57"/>
                    <a:pt x="2" y="38"/>
                    <a:pt x="15" y="27"/>
                  </a:cubicBezTo>
                  <a:cubicBezTo>
                    <a:pt x="49" y="0"/>
                    <a:pt x="49" y="0"/>
                    <a:pt x="49" y="0"/>
                  </a:cubicBezTo>
                  <a:cubicBezTo>
                    <a:pt x="60" y="14"/>
                    <a:pt x="60" y="14"/>
                    <a:pt x="60" y="14"/>
                  </a:cubicBezTo>
                  <a:cubicBezTo>
                    <a:pt x="26" y="41"/>
                    <a:pt x="26" y="41"/>
                    <a:pt x="26" y="41"/>
                  </a:cubicBezTo>
                  <a:cubicBezTo>
                    <a:pt x="21" y="45"/>
                    <a:pt x="20" y="53"/>
                    <a:pt x="25" y="59"/>
                  </a:cubicBezTo>
                  <a:cubicBezTo>
                    <a:pt x="71" y="115"/>
                    <a:pt x="71" y="115"/>
                    <a:pt x="71" y="115"/>
                  </a:cubicBezTo>
                  <a:cubicBezTo>
                    <a:pt x="74" y="119"/>
                    <a:pt x="75" y="123"/>
                    <a:pt x="75" y="127"/>
                  </a:cubicBezTo>
                  <a:lnTo>
                    <a:pt x="75" y="1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8" name="Freeform 584">
              <a:extLst>
                <a:ext uri="{FF2B5EF4-FFF2-40B4-BE49-F238E27FC236}">
                  <a16:creationId xmlns:a16="http://schemas.microsoft.com/office/drawing/2014/main" id="{5A3A6013-B07E-42FB-B00A-61AB8D478BD4}"/>
                </a:ext>
              </a:extLst>
            </p:cNvPr>
            <p:cNvSpPr>
              <a:spLocks noEditPoints="1"/>
            </p:cNvSpPr>
            <p:nvPr/>
          </p:nvSpPr>
          <p:spPr bwMode="auto">
            <a:xfrm>
              <a:off x="3370" y="3271"/>
              <a:ext cx="1027" cy="262"/>
            </a:xfrm>
            <a:custGeom>
              <a:avLst/>
              <a:gdLst>
                <a:gd name="T0" fmla="*/ 1027 w 1027"/>
                <a:gd name="T1" fmla="*/ 262 h 262"/>
                <a:gd name="T2" fmla="*/ 0 w 1027"/>
                <a:gd name="T3" fmla="*/ 262 h 262"/>
                <a:gd name="T4" fmla="*/ 0 w 1027"/>
                <a:gd name="T5" fmla="*/ 0 h 262"/>
                <a:gd name="T6" fmla="*/ 1027 w 1027"/>
                <a:gd name="T7" fmla="*/ 0 h 262"/>
                <a:gd name="T8" fmla="*/ 1027 w 1027"/>
                <a:gd name="T9" fmla="*/ 262 h 262"/>
                <a:gd name="T10" fmla="*/ 101 w 1027"/>
                <a:gd name="T11" fmla="*/ 167 h 262"/>
                <a:gd name="T12" fmla="*/ 933 w 1027"/>
                <a:gd name="T13" fmla="*/ 167 h 262"/>
                <a:gd name="T14" fmla="*/ 933 w 1027"/>
                <a:gd name="T15" fmla="*/ 100 h 262"/>
                <a:gd name="T16" fmla="*/ 101 w 1027"/>
                <a:gd name="T17" fmla="*/ 100 h 262"/>
                <a:gd name="T18" fmla="*/ 101 w 1027"/>
                <a:gd name="T19" fmla="*/ 167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27" h="262">
                  <a:moveTo>
                    <a:pt x="1027" y="262"/>
                  </a:moveTo>
                  <a:lnTo>
                    <a:pt x="0" y="262"/>
                  </a:lnTo>
                  <a:lnTo>
                    <a:pt x="0" y="0"/>
                  </a:lnTo>
                  <a:lnTo>
                    <a:pt x="1027" y="0"/>
                  </a:lnTo>
                  <a:lnTo>
                    <a:pt x="1027" y="262"/>
                  </a:lnTo>
                  <a:close/>
                  <a:moveTo>
                    <a:pt x="101" y="167"/>
                  </a:moveTo>
                  <a:lnTo>
                    <a:pt x="933" y="167"/>
                  </a:lnTo>
                  <a:lnTo>
                    <a:pt x="933" y="100"/>
                  </a:lnTo>
                  <a:lnTo>
                    <a:pt x="101" y="100"/>
                  </a:lnTo>
                  <a:lnTo>
                    <a:pt x="101" y="1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9" name="Freeform 585">
              <a:extLst>
                <a:ext uri="{FF2B5EF4-FFF2-40B4-BE49-F238E27FC236}">
                  <a16:creationId xmlns:a16="http://schemas.microsoft.com/office/drawing/2014/main" id="{A635BDEA-B0CE-4608-ABD8-CC1C3FAA85E3}"/>
                </a:ext>
              </a:extLst>
            </p:cNvPr>
            <p:cNvSpPr>
              <a:spLocks/>
            </p:cNvSpPr>
            <p:nvPr/>
          </p:nvSpPr>
          <p:spPr bwMode="auto">
            <a:xfrm>
              <a:off x="3264" y="3438"/>
              <a:ext cx="1239" cy="882"/>
            </a:xfrm>
            <a:custGeom>
              <a:avLst/>
              <a:gdLst>
                <a:gd name="T0" fmla="*/ 1239 w 1239"/>
                <a:gd name="T1" fmla="*/ 882 h 882"/>
                <a:gd name="T2" fmla="*/ 1139 w 1239"/>
                <a:gd name="T3" fmla="*/ 882 h 882"/>
                <a:gd name="T4" fmla="*/ 1139 w 1239"/>
                <a:gd name="T5" fmla="*/ 95 h 882"/>
                <a:gd name="T6" fmla="*/ 101 w 1239"/>
                <a:gd name="T7" fmla="*/ 95 h 882"/>
                <a:gd name="T8" fmla="*/ 101 w 1239"/>
                <a:gd name="T9" fmla="*/ 882 h 882"/>
                <a:gd name="T10" fmla="*/ 0 w 1239"/>
                <a:gd name="T11" fmla="*/ 882 h 882"/>
                <a:gd name="T12" fmla="*/ 0 w 1239"/>
                <a:gd name="T13" fmla="*/ 0 h 882"/>
                <a:gd name="T14" fmla="*/ 1239 w 1239"/>
                <a:gd name="T15" fmla="*/ 0 h 882"/>
                <a:gd name="T16" fmla="*/ 1239 w 1239"/>
                <a:gd name="T17" fmla="*/ 882 h 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 h="882">
                  <a:moveTo>
                    <a:pt x="1239" y="882"/>
                  </a:moveTo>
                  <a:lnTo>
                    <a:pt x="1139" y="882"/>
                  </a:lnTo>
                  <a:lnTo>
                    <a:pt x="1139" y="95"/>
                  </a:lnTo>
                  <a:lnTo>
                    <a:pt x="101" y="95"/>
                  </a:lnTo>
                  <a:lnTo>
                    <a:pt x="101" y="882"/>
                  </a:lnTo>
                  <a:lnTo>
                    <a:pt x="0" y="882"/>
                  </a:lnTo>
                  <a:lnTo>
                    <a:pt x="0" y="0"/>
                  </a:lnTo>
                  <a:lnTo>
                    <a:pt x="1239" y="0"/>
                  </a:lnTo>
                  <a:lnTo>
                    <a:pt x="1239" y="8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70" name="Freeform 586">
              <a:extLst>
                <a:ext uri="{FF2B5EF4-FFF2-40B4-BE49-F238E27FC236}">
                  <a16:creationId xmlns:a16="http://schemas.microsoft.com/office/drawing/2014/main" id="{C8F6E05E-5B9B-43A8-8874-D7FEB9DE3863}"/>
                </a:ext>
              </a:extLst>
            </p:cNvPr>
            <p:cNvSpPr>
              <a:spLocks/>
            </p:cNvSpPr>
            <p:nvPr/>
          </p:nvSpPr>
          <p:spPr bwMode="auto">
            <a:xfrm>
              <a:off x="3454" y="3650"/>
              <a:ext cx="290" cy="290"/>
            </a:xfrm>
            <a:custGeom>
              <a:avLst/>
              <a:gdLst>
                <a:gd name="T0" fmla="*/ 100 w 290"/>
                <a:gd name="T1" fmla="*/ 290 h 290"/>
                <a:gd name="T2" fmla="*/ 0 w 290"/>
                <a:gd name="T3" fmla="*/ 290 h 290"/>
                <a:gd name="T4" fmla="*/ 0 w 290"/>
                <a:gd name="T5" fmla="*/ 0 h 290"/>
                <a:gd name="T6" fmla="*/ 290 w 290"/>
                <a:gd name="T7" fmla="*/ 0 h 290"/>
                <a:gd name="T8" fmla="*/ 290 w 290"/>
                <a:gd name="T9" fmla="*/ 95 h 290"/>
                <a:gd name="T10" fmla="*/ 100 w 290"/>
                <a:gd name="T11" fmla="*/ 95 h 290"/>
                <a:gd name="T12" fmla="*/ 100 w 290"/>
                <a:gd name="T13" fmla="*/ 290 h 290"/>
              </a:gdLst>
              <a:ahLst/>
              <a:cxnLst>
                <a:cxn ang="0">
                  <a:pos x="T0" y="T1"/>
                </a:cxn>
                <a:cxn ang="0">
                  <a:pos x="T2" y="T3"/>
                </a:cxn>
                <a:cxn ang="0">
                  <a:pos x="T4" y="T5"/>
                </a:cxn>
                <a:cxn ang="0">
                  <a:pos x="T6" y="T7"/>
                </a:cxn>
                <a:cxn ang="0">
                  <a:pos x="T8" y="T9"/>
                </a:cxn>
                <a:cxn ang="0">
                  <a:pos x="T10" y="T11"/>
                </a:cxn>
                <a:cxn ang="0">
                  <a:pos x="T12" y="T13"/>
                </a:cxn>
              </a:cxnLst>
              <a:rect l="0" t="0" r="r" b="b"/>
              <a:pathLst>
                <a:path w="290" h="290">
                  <a:moveTo>
                    <a:pt x="100" y="290"/>
                  </a:moveTo>
                  <a:lnTo>
                    <a:pt x="0" y="290"/>
                  </a:lnTo>
                  <a:lnTo>
                    <a:pt x="0" y="0"/>
                  </a:lnTo>
                  <a:lnTo>
                    <a:pt x="290" y="0"/>
                  </a:lnTo>
                  <a:lnTo>
                    <a:pt x="290" y="95"/>
                  </a:lnTo>
                  <a:lnTo>
                    <a:pt x="100" y="95"/>
                  </a:lnTo>
                  <a:lnTo>
                    <a:pt x="100" y="2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71" name="Freeform 587">
              <a:extLst>
                <a:ext uri="{FF2B5EF4-FFF2-40B4-BE49-F238E27FC236}">
                  <a16:creationId xmlns:a16="http://schemas.microsoft.com/office/drawing/2014/main" id="{7578323C-859E-4352-8A76-9B29E4E68FAE}"/>
                </a:ext>
              </a:extLst>
            </p:cNvPr>
            <p:cNvSpPr>
              <a:spLocks/>
            </p:cNvSpPr>
            <p:nvPr/>
          </p:nvSpPr>
          <p:spPr bwMode="auto">
            <a:xfrm>
              <a:off x="3041" y="938"/>
              <a:ext cx="949" cy="954"/>
            </a:xfrm>
            <a:custGeom>
              <a:avLst/>
              <a:gdLst>
                <a:gd name="T0" fmla="*/ 120 w 170"/>
                <a:gd name="T1" fmla="*/ 171 h 171"/>
                <a:gd name="T2" fmla="*/ 110 w 170"/>
                <a:gd name="T3" fmla="*/ 171 h 171"/>
                <a:gd name="T4" fmla="*/ 110 w 170"/>
                <a:gd name="T5" fmla="*/ 153 h 171"/>
                <a:gd name="T6" fmla="*/ 120 w 170"/>
                <a:gd name="T7" fmla="*/ 153 h 171"/>
                <a:gd name="T8" fmla="*/ 153 w 170"/>
                <a:gd name="T9" fmla="*/ 121 h 171"/>
                <a:gd name="T10" fmla="*/ 153 w 170"/>
                <a:gd name="T11" fmla="*/ 51 h 171"/>
                <a:gd name="T12" fmla="*/ 120 w 170"/>
                <a:gd name="T13" fmla="*/ 18 h 171"/>
                <a:gd name="T14" fmla="*/ 50 w 170"/>
                <a:gd name="T15" fmla="*/ 18 h 171"/>
                <a:gd name="T16" fmla="*/ 18 w 170"/>
                <a:gd name="T17" fmla="*/ 51 h 171"/>
                <a:gd name="T18" fmla="*/ 18 w 170"/>
                <a:gd name="T19" fmla="*/ 121 h 171"/>
                <a:gd name="T20" fmla="*/ 50 w 170"/>
                <a:gd name="T21" fmla="*/ 153 h 171"/>
                <a:gd name="T22" fmla="*/ 61 w 170"/>
                <a:gd name="T23" fmla="*/ 153 h 171"/>
                <a:gd name="T24" fmla="*/ 61 w 170"/>
                <a:gd name="T25" fmla="*/ 171 h 171"/>
                <a:gd name="T26" fmla="*/ 50 w 170"/>
                <a:gd name="T27" fmla="*/ 171 h 171"/>
                <a:gd name="T28" fmla="*/ 0 w 170"/>
                <a:gd name="T29" fmla="*/ 121 h 171"/>
                <a:gd name="T30" fmla="*/ 0 w 170"/>
                <a:gd name="T31" fmla="*/ 51 h 171"/>
                <a:gd name="T32" fmla="*/ 50 w 170"/>
                <a:gd name="T33" fmla="*/ 0 h 171"/>
                <a:gd name="T34" fmla="*/ 120 w 170"/>
                <a:gd name="T35" fmla="*/ 0 h 171"/>
                <a:gd name="T36" fmla="*/ 170 w 170"/>
                <a:gd name="T37" fmla="*/ 51 h 171"/>
                <a:gd name="T38" fmla="*/ 170 w 170"/>
                <a:gd name="T39" fmla="*/ 121 h 171"/>
                <a:gd name="T40" fmla="*/ 120 w 170"/>
                <a:gd name="T41"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171">
                  <a:moveTo>
                    <a:pt x="120" y="171"/>
                  </a:moveTo>
                  <a:cubicBezTo>
                    <a:pt x="110" y="171"/>
                    <a:pt x="110" y="171"/>
                    <a:pt x="110" y="171"/>
                  </a:cubicBezTo>
                  <a:cubicBezTo>
                    <a:pt x="110" y="153"/>
                    <a:pt x="110" y="153"/>
                    <a:pt x="110" y="153"/>
                  </a:cubicBezTo>
                  <a:cubicBezTo>
                    <a:pt x="120" y="153"/>
                    <a:pt x="120" y="153"/>
                    <a:pt x="120" y="153"/>
                  </a:cubicBezTo>
                  <a:cubicBezTo>
                    <a:pt x="138" y="153"/>
                    <a:pt x="153" y="139"/>
                    <a:pt x="153" y="121"/>
                  </a:cubicBezTo>
                  <a:cubicBezTo>
                    <a:pt x="153" y="51"/>
                    <a:pt x="153" y="51"/>
                    <a:pt x="153" y="51"/>
                  </a:cubicBezTo>
                  <a:cubicBezTo>
                    <a:pt x="153" y="33"/>
                    <a:pt x="138" y="18"/>
                    <a:pt x="120" y="18"/>
                  </a:cubicBezTo>
                  <a:cubicBezTo>
                    <a:pt x="50" y="18"/>
                    <a:pt x="50" y="18"/>
                    <a:pt x="50" y="18"/>
                  </a:cubicBezTo>
                  <a:cubicBezTo>
                    <a:pt x="32" y="18"/>
                    <a:pt x="18" y="33"/>
                    <a:pt x="18" y="51"/>
                  </a:cubicBezTo>
                  <a:cubicBezTo>
                    <a:pt x="18" y="121"/>
                    <a:pt x="18" y="121"/>
                    <a:pt x="18" y="121"/>
                  </a:cubicBezTo>
                  <a:cubicBezTo>
                    <a:pt x="18" y="139"/>
                    <a:pt x="32" y="153"/>
                    <a:pt x="50" y="153"/>
                  </a:cubicBezTo>
                  <a:cubicBezTo>
                    <a:pt x="61" y="153"/>
                    <a:pt x="61" y="153"/>
                    <a:pt x="61" y="153"/>
                  </a:cubicBezTo>
                  <a:cubicBezTo>
                    <a:pt x="61" y="171"/>
                    <a:pt x="61" y="171"/>
                    <a:pt x="61" y="171"/>
                  </a:cubicBezTo>
                  <a:cubicBezTo>
                    <a:pt x="50" y="171"/>
                    <a:pt x="50" y="171"/>
                    <a:pt x="50" y="171"/>
                  </a:cubicBezTo>
                  <a:cubicBezTo>
                    <a:pt x="22" y="171"/>
                    <a:pt x="0" y="148"/>
                    <a:pt x="0" y="121"/>
                  </a:cubicBezTo>
                  <a:cubicBezTo>
                    <a:pt x="0" y="51"/>
                    <a:pt x="0" y="51"/>
                    <a:pt x="0" y="51"/>
                  </a:cubicBezTo>
                  <a:cubicBezTo>
                    <a:pt x="0" y="23"/>
                    <a:pt x="22" y="0"/>
                    <a:pt x="50" y="0"/>
                  </a:cubicBezTo>
                  <a:cubicBezTo>
                    <a:pt x="120" y="0"/>
                    <a:pt x="120" y="0"/>
                    <a:pt x="120" y="0"/>
                  </a:cubicBezTo>
                  <a:cubicBezTo>
                    <a:pt x="148" y="0"/>
                    <a:pt x="170" y="23"/>
                    <a:pt x="170" y="51"/>
                  </a:cubicBezTo>
                  <a:cubicBezTo>
                    <a:pt x="170" y="121"/>
                    <a:pt x="170" y="121"/>
                    <a:pt x="170" y="121"/>
                  </a:cubicBezTo>
                  <a:cubicBezTo>
                    <a:pt x="170" y="148"/>
                    <a:pt x="148" y="171"/>
                    <a:pt x="120" y="1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sp>
        <p:nvSpPr>
          <p:cNvPr id="2" name="Text Placeholder 2">
            <a:extLst>
              <a:ext uri="{FF2B5EF4-FFF2-40B4-BE49-F238E27FC236}">
                <a16:creationId xmlns:a16="http://schemas.microsoft.com/office/drawing/2014/main" id="{8E81B399-AD59-642D-B50A-21CB428000E8}"/>
              </a:ext>
            </a:extLst>
          </p:cNvPr>
          <p:cNvSpPr txBox="1">
            <a:spLocks/>
          </p:cNvSpPr>
          <p:nvPr/>
        </p:nvSpPr>
        <p:spPr>
          <a:xfrm>
            <a:off x="609916" y="1136345"/>
            <a:ext cx="8506761" cy="2026397"/>
          </a:xfrm>
          <a:prstGeom prst="rect">
            <a:avLst/>
          </a:prstGeom>
        </p:spPr>
        <p:txBody>
          <a:bodyPr vert="horz" lIns="0" tIns="0" rIns="0" bIns="0" rtlCol="0" anchor="t">
            <a:noAutofit/>
          </a:bodyPr>
          <a:lstStyle>
            <a:lvl1pPr marL="0" marR="0" indent="0" algn="l" defTabSz="914400" rtl="0" eaLnBrk="1" fontAlgn="auto" latinLnBrk="0" hangingPunct="1">
              <a:lnSpc>
                <a:spcPct val="100000"/>
              </a:lnSpc>
              <a:spcBef>
                <a:spcPts val="0"/>
              </a:spcBef>
              <a:spcAft>
                <a:spcPts val="600"/>
              </a:spcAft>
              <a:buClr>
                <a:srgbClr val="FFE600"/>
              </a:buClr>
              <a:buSzPct val="70000"/>
              <a:buFont typeface="Arial" pitchFamily="34" charset="0"/>
              <a:buNone/>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1pPr>
            <a:lvl2pPr marL="271463" marR="0" indent="-2714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20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2pPr>
            <a:lvl3pPr marL="511175" marR="0" indent="-23336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8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3pPr>
            <a:lvl4pPr marL="746125" marR="0" indent="-231775"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6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4pPr>
            <a:lvl5pPr marL="944563" marR="0" indent="-201613" algn="l" defTabSz="914400" rtl="0" eaLnBrk="1" fontAlgn="auto" latinLnBrk="0" hangingPunct="1">
              <a:lnSpc>
                <a:spcPct val="100000"/>
              </a:lnSpc>
              <a:spcBef>
                <a:spcPts val="0"/>
              </a:spcBef>
              <a:spcAft>
                <a:spcPts val="600"/>
              </a:spcAft>
              <a:buClr>
                <a:srgbClr val="FFE600"/>
              </a:buClr>
              <a:buSzPct val="70000"/>
              <a:buFont typeface="Arial" pitchFamily="34" charset="0"/>
              <a:buChar char="►"/>
              <a:tabLst/>
              <a:defRPr kumimoji="0" lang="en-US" sz="1400" b="0" i="0" u="none" strike="noStrike" kern="1200" cap="none" spc="0" normalizeH="0" baseline="0" noProof="0" dirty="0" smtClean="0">
                <a:ln>
                  <a:noFill/>
                </a:ln>
                <a:solidFill>
                  <a:schemeClr val="bg1"/>
                </a:solidFill>
                <a:effectLst/>
                <a:uLnTx/>
                <a:uFillTx/>
                <a:latin typeface="EYInterstate Light" panose="02000506000000020004" pitchFamily="2"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lnSpc>
                <a:spcPct val="110000"/>
              </a:lnSpc>
              <a:buChar char="•"/>
            </a:pPr>
            <a:r>
              <a:rPr lang="en-US" sz="1800" dirty="0">
                <a:solidFill>
                  <a:srgbClr val="FFFFFF"/>
                </a:solidFill>
                <a:latin typeface="Georgia Pro"/>
              </a:rPr>
              <a:t>There are various Settings with the ability to modify in the Settings.ini </a:t>
            </a:r>
            <a:r>
              <a:rPr lang="en-US" sz="1800">
                <a:solidFill>
                  <a:srgbClr val="FFFFFF"/>
                </a:solidFill>
                <a:latin typeface="Georgia Pro"/>
              </a:rPr>
              <a:t>File, </a:t>
            </a:r>
            <a:r>
              <a:rPr lang="en-US" sz="1800" err="1">
                <a:solidFill>
                  <a:srgbClr val="FFFFFF"/>
                </a:solidFill>
                <a:latin typeface="Georgia Pro"/>
              </a:rPr>
              <a:t>prompts.json</a:t>
            </a:r>
            <a:r>
              <a:rPr lang="en-US" sz="1800">
                <a:solidFill>
                  <a:srgbClr val="FFFFFF"/>
                </a:solidFill>
                <a:latin typeface="Georgia Pro"/>
              </a:rPr>
              <a:t> and different classification criteria .json files</a:t>
            </a:r>
            <a:endParaRPr lang="en-US" sz="1800" dirty="0">
              <a:solidFill>
                <a:srgbClr val="FFFFFF"/>
              </a:solidFill>
              <a:latin typeface="Georgia Pro"/>
            </a:endParaRPr>
          </a:p>
        </p:txBody>
      </p:sp>
      <p:grpSp>
        <p:nvGrpSpPr>
          <p:cNvPr id="35" name="Gruppieren 34">
            <a:extLst>
              <a:ext uri="{FF2B5EF4-FFF2-40B4-BE49-F238E27FC236}">
                <a16:creationId xmlns:a16="http://schemas.microsoft.com/office/drawing/2014/main" id="{36BEDE16-7F49-2436-338C-B1233A536BC5}"/>
              </a:ext>
            </a:extLst>
          </p:cNvPr>
          <p:cNvGrpSpPr/>
          <p:nvPr/>
        </p:nvGrpSpPr>
        <p:grpSpPr>
          <a:xfrm>
            <a:off x="4330371" y="2407888"/>
            <a:ext cx="623722" cy="623722"/>
            <a:chOff x="4314696" y="2442759"/>
            <a:chExt cx="623722" cy="623722"/>
          </a:xfrm>
        </p:grpSpPr>
        <p:sp>
          <p:nvSpPr>
            <p:cNvPr id="88" name="Ellipse 1">
              <a:extLst>
                <a:ext uri="{FF2B5EF4-FFF2-40B4-BE49-F238E27FC236}">
                  <a16:creationId xmlns:a16="http://schemas.microsoft.com/office/drawing/2014/main" id="{A9ED9873-2729-43E6-824B-A9250BC027BD}"/>
                </a:ext>
              </a:extLst>
            </p:cNvPr>
            <p:cNvSpPr/>
            <p:nvPr/>
          </p:nvSpPr>
          <p:spPr bwMode="white">
            <a:xfrm>
              <a:off x="4314696" y="2442759"/>
              <a:ext cx="623722" cy="623722"/>
            </a:xfrm>
            <a:prstGeom prst="ellipse">
              <a:avLst/>
            </a:prstGeom>
            <a:solidFill>
              <a:srgbClr val="00A1D9"/>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pPr algn="l"/>
              <a:endParaRPr lang="en-US" sz="1000" b="1" dirty="0">
                <a:solidFill>
                  <a:schemeClr val="bg1"/>
                </a:solidFill>
              </a:endParaRPr>
            </a:p>
          </p:txBody>
        </p:sp>
        <p:pic>
          <p:nvPicPr>
            <p:cNvPr id="9" name="Grafik 8" descr="Ein Bild, das Schwarz, Dunkelheit enthält.&#10;&#10;Automatisch generierte Beschreibung">
              <a:extLst>
                <a:ext uri="{FF2B5EF4-FFF2-40B4-BE49-F238E27FC236}">
                  <a16:creationId xmlns:a16="http://schemas.microsoft.com/office/drawing/2014/main" id="{8B0D3384-A330-107C-4DB0-D8885C3C10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41113" y="2554184"/>
              <a:ext cx="366803" cy="366803"/>
            </a:xfrm>
            <a:prstGeom prst="rect">
              <a:avLst/>
            </a:prstGeom>
            <a:solidFill>
              <a:srgbClr val="00A1D9"/>
            </a:solidFill>
          </p:spPr>
        </p:pic>
      </p:grpSp>
      <p:pic>
        <p:nvPicPr>
          <p:cNvPr id="12" name="Grafik 11">
            <a:extLst>
              <a:ext uri="{FF2B5EF4-FFF2-40B4-BE49-F238E27FC236}">
                <a16:creationId xmlns:a16="http://schemas.microsoft.com/office/drawing/2014/main" id="{43505656-31C7-D06D-BF95-5D419E380762}"/>
              </a:ext>
            </a:extLst>
          </p:cNvPr>
          <p:cNvPicPr>
            <a:picLocks noChangeAspect="1"/>
          </p:cNvPicPr>
          <p:nvPr/>
        </p:nvPicPr>
        <p:blipFill>
          <a:blip r:embed="rId6"/>
          <a:stretch>
            <a:fillRect/>
          </a:stretch>
        </p:blipFill>
        <p:spPr>
          <a:xfrm>
            <a:off x="253582" y="1916903"/>
            <a:ext cx="2719519" cy="885997"/>
          </a:xfrm>
          <a:prstGeom prst="rect">
            <a:avLst/>
          </a:prstGeom>
        </p:spPr>
      </p:pic>
      <p:sp>
        <p:nvSpPr>
          <p:cNvPr id="100" name="Ellipse 113">
            <a:extLst>
              <a:ext uri="{FF2B5EF4-FFF2-40B4-BE49-F238E27FC236}">
                <a16:creationId xmlns:a16="http://schemas.microsoft.com/office/drawing/2014/main" id="{5AFF56F3-0B97-4F7D-9938-3CBC7ED639D8}"/>
              </a:ext>
            </a:extLst>
          </p:cNvPr>
          <p:cNvSpPr/>
          <p:nvPr/>
        </p:nvSpPr>
        <p:spPr bwMode="white">
          <a:xfrm>
            <a:off x="6732507" y="2456903"/>
            <a:ext cx="623722" cy="623722"/>
          </a:xfrm>
          <a:prstGeom prst="ellipse">
            <a:avLst/>
          </a:prstGeom>
          <a:solidFill>
            <a:srgbClr val="00A1D9"/>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bg1"/>
              </a:solidFill>
            </a:endParaRPr>
          </a:p>
        </p:txBody>
      </p:sp>
      <p:grpSp>
        <p:nvGrpSpPr>
          <p:cNvPr id="13" name="Group 380">
            <a:extLst>
              <a:ext uri="{FF2B5EF4-FFF2-40B4-BE49-F238E27FC236}">
                <a16:creationId xmlns:a16="http://schemas.microsoft.com/office/drawing/2014/main" id="{59E993DA-0306-FA6D-25E6-79E07CF03EAA}"/>
              </a:ext>
            </a:extLst>
          </p:cNvPr>
          <p:cNvGrpSpPr>
            <a:grpSpLocks noChangeAspect="1"/>
          </p:cNvGrpSpPr>
          <p:nvPr/>
        </p:nvGrpSpPr>
        <p:grpSpPr bwMode="auto">
          <a:xfrm>
            <a:off x="6894864" y="2583039"/>
            <a:ext cx="291548" cy="371089"/>
            <a:chOff x="2145" y="0"/>
            <a:chExt cx="3394" cy="4320"/>
          </a:xfrm>
          <a:solidFill>
            <a:schemeClr val="tx1"/>
          </a:solidFill>
        </p:grpSpPr>
        <p:sp>
          <p:nvSpPr>
            <p:cNvPr id="14" name="Freeform 381">
              <a:extLst>
                <a:ext uri="{FF2B5EF4-FFF2-40B4-BE49-F238E27FC236}">
                  <a16:creationId xmlns:a16="http://schemas.microsoft.com/office/drawing/2014/main" id="{EC77C304-5931-61F1-AB83-110E9041182C}"/>
                </a:ext>
              </a:extLst>
            </p:cNvPr>
            <p:cNvSpPr>
              <a:spLocks noEditPoints="1"/>
            </p:cNvSpPr>
            <p:nvPr/>
          </p:nvSpPr>
          <p:spPr bwMode="auto">
            <a:xfrm>
              <a:off x="2406" y="628"/>
              <a:ext cx="436" cy="3265"/>
            </a:xfrm>
            <a:custGeom>
              <a:avLst/>
              <a:gdLst>
                <a:gd name="T0" fmla="*/ 221 w 436"/>
                <a:gd name="T1" fmla="*/ 3265 h 3265"/>
                <a:gd name="T2" fmla="*/ 0 w 436"/>
                <a:gd name="T3" fmla="*/ 2834 h 3265"/>
                <a:gd name="T4" fmla="*/ 0 w 436"/>
                <a:gd name="T5" fmla="*/ 0 h 3265"/>
                <a:gd name="T6" fmla="*/ 436 w 436"/>
                <a:gd name="T7" fmla="*/ 0 h 3265"/>
                <a:gd name="T8" fmla="*/ 436 w 436"/>
                <a:gd name="T9" fmla="*/ 2834 h 3265"/>
                <a:gd name="T10" fmla="*/ 221 w 436"/>
                <a:gd name="T11" fmla="*/ 3265 h 3265"/>
                <a:gd name="T12" fmla="*/ 106 w 436"/>
                <a:gd name="T13" fmla="*/ 2807 h 3265"/>
                <a:gd name="T14" fmla="*/ 221 w 436"/>
                <a:gd name="T15" fmla="*/ 3032 h 3265"/>
                <a:gd name="T16" fmla="*/ 331 w 436"/>
                <a:gd name="T17" fmla="*/ 2807 h 3265"/>
                <a:gd name="T18" fmla="*/ 331 w 436"/>
                <a:gd name="T19" fmla="*/ 106 h 3265"/>
                <a:gd name="T20" fmla="*/ 106 w 436"/>
                <a:gd name="T21" fmla="*/ 106 h 3265"/>
                <a:gd name="T22" fmla="*/ 106 w 436"/>
                <a:gd name="T23" fmla="*/ 2807 h 3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3265">
                  <a:moveTo>
                    <a:pt x="221" y="3265"/>
                  </a:moveTo>
                  <a:lnTo>
                    <a:pt x="0" y="2834"/>
                  </a:lnTo>
                  <a:lnTo>
                    <a:pt x="0" y="0"/>
                  </a:lnTo>
                  <a:lnTo>
                    <a:pt x="436" y="0"/>
                  </a:lnTo>
                  <a:lnTo>
                    <a:pt x="436" y="2834"/>
                  </a:lnTo>
                  <a:lnTo>
                    <a:pt x="221" y="3265"/>
                  </a:lnTo>
                  <a:close/>
                  <a:moveTo>
                    <a:pt x="106" y="2807"/>
                  </a:moveTo>
                  <a:lnTo>
                    <a:pt x="221" y="3032"/>
                  </a:lnTo>
                  <a:lnTo>
                    <a:pt x="331" y="2807"/>
                  </a:lnTo>
                  <a:lnTo>
                    <a:pt x="331" y="106"/>
                  </a:lnTo>
                  <a:lnTo>
                    <a:pt x="106" y="106"/>
                  </a:lnTo>
                  <a:lnTo>
                    <a:pt x="106" y="280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5" name="Rectangle 382">
              <a:extLst>
                <a:ext uri="{FF2B5EF4-FFF2-40B4-BE49-F238E27FC236}">
                  <a16:creationId xmlns:a16="http://schemas.microsoft.com/office/drawing/2014/main" id="{BA037FDB-B8A3-BF6E-F6F0-541018FE6223}"/>
                </a:ext>
              </a:extLst>
            </p:cNvPr>
            <p:cNvSpPr>
              <a:spLocks noChangeArrowheads="1"/>
            </p:cNvSpPr>
            <p:nvPr/>
          </p:nvSpPr>
          <p:spPr bwMode="auto">
            <a:xfrm>
              <a:off x="2572" y="3756"/>
              <a:ext cx="105" cy="17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6" name="Rectangle 383">
              <a:extLst>
                <a:ext uri="{FF2B5EF4-FFF2-40B4-BE49-F238E27FC236}">
                  <a16:creationId xmlns:a16="http://schemas.microsoft.com/office/drawing/2014/main" id="{7CB20EF3-20C8-9F17-B068-986E16F691C1}"/>
                </a:ext>
              </a:extLst>
            </p:cNvPr>
            <p:cNvSpPr>
              <a:spLocks noChangeArrowheads="1"/>
            </p:cNvSpPr>
            <p:nvPr/>
          </p:nvSpPr>
          <p:spPr bwMode="auto">
            <a:xfrm>
              <a:off x="2406" y="3302"/>
              <a:ext cx="436" cy="10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7" name="Freeform 384">
              <a:extLst>
                <a:ext uri="{FF2B5EF4-FFF2-40B4-BE49-F238E27FC236}">
                  <a16:creationId xmlns:a16="http://schemas.microsoft.com/office/drawing/2014/main" id="{BAE9A503-5C4B-7C83-57AF-4ED8986BC80C}"/>
                </a:ext>
              </a:extLst>
            </p:cNvPr>
            <p:cNvSpPr>
              <a:spLocks noEditPoints="1"/>
            </p:cNvSpPr>
            <p:nvPr/>
          </p:nvSpPr>
          <p:spPr bwMode="auto">
            <a:xfrm>
              <a:off x="2480" y="404"/>
              <a:ext cx="289" cy="330"/>
            </a:xfrm>
            <a:custGeom>
              <a:avLst/>
              <a:gdLst>
                <a:gd name="T0" fmla="*/ 289 w 289"/>
                <a:gd name="T1" fmla="*/ 330 h 330"/>
                <a:gd name="T2" fmla="*/ 0 w 289"/>
                <a:gd name="T3" fmla="*/ 330 h 330"/>
                <a:gd name="T4" fmla="*/ 0 w 289"/>
                <a:gd name="T5" fmla="*/ 0 h 330"/>
                <a:gd name="T6" fmla="*/ 289 w 289"/>
                <a:gd name="T7" fmla="*/ 0 h 330"/>
                <a:gd name="T8" fmla="*/ 289 w 289"/>
                <a:gd name="T9" fmla="*/ 330 h 330"/>
                <a:gd name="T10" fmla="*/ 105 w 289"/>
                <a:gd name="T11" fmla="*/ 224 h 330"/>
                <a:gd name="T12" fmla="*/ 183 w 289"/>
                <a:gd name="T13" fmla="*/ 224 h 330"/>
                <a:gd name="T14" fmla="*/ 183 w 289"/>
                <a:gd name="T15" fmla="*/ 105 h 330"/>
                <a:gd name="T16" fmla="*/ 105 w 289"/>
                <a:gd name="T17" fmla="*/ 105 h 330"/>
                <a:gd name="T18" fmla="*/ 105 w 289"/>
                <a:gd name="T19" fmla="*/ 22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30">
                  <a:moveTo>
                    <a:pt x="289" y="330"/>
                  </a:moveTo>
                  <a:lnTo>
                    <a:pt x="0" y="330"/>
                  </a:lnTo>
                  <a:lnTo>
                    <a:pt x="0" y="0"/>
                  </a:lnTo>
                  <a:lnTo>
                    <a:pt x="289" y="0"/>
                  </a:lnTo>
                  <a:lnTo>
                    <a:pt x="289" y="330"/>
                  </a:lnTo>
                  <a:close/>
                  <a:moveTo>
                    <a:pt x="105" y="224"/>
                  </a:moveTo>
                  <a:lnTo>
                    <a:pt x="183" y="224"/>
                  </a:lnTo>
                  <a:lnTo>
                    <a:pt x="183" y="105"/>
                  </a:lnTo>
                  <a:lnTo>
                    <a:pt x="105" y="105"/>
                  </a:lnTo>
                  <a:lnTo>
                    <a:pt x="105" y="2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8" name="Freeform 385">
              <a:extLst>
                <a:ext uri="{FF2B5EF4-FFF2-40B4-BE49-F238E27FC236}">
                  <a16:creationId xmlns:a16="http://schemas.microsoft.com/office/drawing/2014/main" id="{CFEF30E9-2296-7802-1E3B-563E61BB9216}"/>
                </a:ext>
              </a:extLst>
            </p:cNvPr>
            <p:cNvSpPr>
              <a:spLocks/>
            </p:cNvSpPr>
            <p:nvPr/>
          </p:nvSpPr>
          <p:spPr bwMode="auto">
            <a:xfrm>
              <a:off x="2145" y="830"/>
              <a:ext cx="697" cy="1266"/>
            </a:xfrm>
            <a:custGeom>
              <a:avLst/>
              <a:gdLst>
                <a:gd name="T0" fmla="*/ 24 w 152"/>
                <a:gd name="T1" fmla="*/ 276 h 276"/>
                <a:gd name="T2" fmla="*/ 0 w 152"/>
                <a:gd name="T3" fmla="*/ 276 h 276"/>
                <a:gd name="T4" fmla="*/ 0 w 152"/>
                <a:gd name="T5" fmla="*/ 41 h 276"/>
                <a:gd name="T6" fmla="*/ 42 w 152"/>
                <a:gd name="T7" fmla="*/ 0 h 276"/>
                <a:gd name="T8" fmla="*/ 152 w 152"/>
                <a:gd name="T9" fmla="*/ 0 h 276"/>
                <a:gd name="T10" fmla="*/ 152 w 152"/>
                <a:gd name="T11" fmla="*/ 23 h 276"/>
                <a:gd name="T12" fmla="*/ 42 w 152"/>
                <a:gd name="T13" fmla="*/ 23 h 276"/>
                <a:gd name="T14" fmla="*/ 24 w 152"/>
                <a:gd name="T15" fmla="*/ 41 h 276"/>
                <a:gd name="T16" fmla="*/ 24 w 152"/>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76">
                  <a:moveTo>
                    <a:pt x="24" y="276"/>
                  </a:moveTo>
                  <a:cubicBezTo>
                    <a:pt x="0" y="276"/>
                    <a:pt x="0" y="276"/>
                    <a:pt x="0" y="276"/>
                  </a:cubicBezTo>
                  <a:cubicBezTo>
                    <a:pt x="0" y="41"/>
                    <a:pt x="0" y="41"/>
                    <a:pt x="0" y="41"/>
                  </a:cubicBezTo>
                  <a:cubicBezTo>
                    <a:pt x="0" y="18"/>
                    <a:pt x="19" y="0"/>
                    <a:pt x="42" y="0"/>
                  </a:cubicBezTo>
                  <a:cubicBezTo>
                    <a:pt x="152" y="0"/>
                    <a:pt x="152" y="0"/>
                    <a:pt x="152" y="0"/>
                  </a:cubicBezTo>
                  <a:cubicBezTo>
                    <a:pt x="152" y="23"/>
                    <a:pt x="152" y="23"/>
                    <a:pt x="152" y="23"/>
                  </a:cubicBezTo>
                  <a:cubicBezTo>
                    <a:pt x="42" y="23"/>
                    <a:pt x="42" y="23"/>
                    <a:pt x="42" y="23"/>
                  </a:cubicBezTo>
                  <a:cubicBezTo>
                    <a:pt x="32" y="23"/>
                    <a:pt x="24" y="31"/>
                    <a:pt x="24" y="41"/>
                  </a:cubicBezTo>
                  <a:lnTo>
                    <a:pt x="24" y="2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19" name="Freeform 386">
              <a:extLst>
                <a:ext uri="{FF2B5EF4-FFF2-40B4-BE49-F238E27FC236}">
                  <a16:creationId xmlns:a16="http://schemas.microsoft.com/office/drawing/2014/main" id="{134B5877-D55D-6A4C-F6A9-8B570C69DEC4}"/>
                </a:ext>
              </a:extLst>
            </p:cNvPr>
            <p:cNvSpPr>
              <a:spLocks/>
            </p:cNvSpPr>
            <p:nvPr/>
          </p:nvSpPr>
          <p:spPr bwMode="auto">
            <a:xfrm>
              <a:off x="4759" y="37"/>
              <a:ext cx="757" cy="733"/>
            </a:xfrm>
            <a:custGeom>
              <a:avLst/>
              <a:gdLst>
                <a:gd name="T0" fmla="*/ 757 w 757"/>
                <a:gd name="T1" fmla="*/ 733 h 733"/>
                <a:gd name="T2" fmla="*/ 0 w 757"/>
                <a:gd name="T3" fmla="*/ 733 h 733"/>
                <a:gd name="T4" fmla="*/ 0 w 757"/>
                <a:gd name="T5" fmla="*/ 0 h 733"/>
                <a:gd name="T6" fmla="*/ 106 w 757"/>
                <a:gd name="T7" fmla="*/ 0 h 733"/>
                <a:gd name="T8" fmla="*/ 106 w 757"/>
                <a:gd name="T9" fmla="*/ 628 h 733"/>
                <a:gd name="T10" fmla="*/ 757 w 757"/>
                <a:gd name="T11" fmla="*/ 628 h 733"/>
                <a:gd name="T12" fmla="*/ 757 w 757"/>
                <a:gd name="T13" fmla="*/ 733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757" y="733"/>
                  </a:moveTo>
                  <a:lnTo>
                    <a:pt x="0" y="733"/>
                  </a:lnTo>
                  <a:lnTo>
                    <a:pt x="0" y="0"/>
                  </a:lnTo>
                  <a:lnTo>
                    <a:pt x="106" y="0"/>
                  </a:lnTo>
                  <a:lnTo>
                    <a:pt x="106" y="628"/>
                  </a:lnTo>
                  <a:lnTo>
                    <a:pt x="757" y="628"/>
                  </a:lnTo>
                  <a:lnTo>
                    <a:pt x="757" y="7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0" name="Freeform 387">
              <a:extLst>
                <a:ext uri="{FF2B5EF4-FFF2-40B4-BE49-F238E27FC236}">
                  <a16:creationId xmlns:a16="http://schemas.microsoft.com/office/drawing/2014/main" id="{5636A534-CDBF-F073-5A3F-CB96DC561348}"/>
                </a:ext>
              </a:extLst>
            </p:cNvPr>
            <p:cNvSpPr>
              <a:spLocks/>
            </p:cNvSpPr>
            <p:nvPr/>
          </p:nvSpPr>
          <p:spPr bwMode="auto">
            <a:xfrm>
              <a:off x="2572" y="0"/>
              <a:ext cx="2967" cy="4320"/>
            </a:xfrm>
            <a:custGeom>
              <a:avLst/>
              <a:gdLst>
                <a:gd name="T0" fmla="*/ 2967 w 2967"/>
                <a:gd name="T1" fmla="*/ 4320 h 4320"/>
                <a:gd name="T2" fmla="*/ 0 w 2967"/>
                <a:gd name="T3" fmla="*/ 4320 h 4320"/>
                <a:gd name="T4" fmla="*/ 0 w 2967"/>
                <a:gd name="T5" fmla="*/ 4077 h 4320"/>
                <a:gd name="T6" fmla="*/ 105 w 2967"/>
                <a:gd name="T7" fmla="*/ 4077 h 4320"/>
                <a:gd name="T8" fmla="*/ 105 w 2967"/>
                <a:gd name="T9" fmla="*/ 4210 h 4320"/>
                <a:gd name="T10" fmla="*/ 2862 w 2967"/>
                <a:gd name="T11" fmla="*/ 4210 h 4320"/>
                <a:gd name="T12" fmla="*/ 2862 w 2967"/>
                <a:gd name="T13" fmla="*/ 720 h 4320"/>
                <a:gd name="T14" fmla="*/ 2219 w 2967"/>
                <a:gd name="T15" fmla="*/ 106 h 4320"/>
                <a:gd name="T16" fmla="*/ 105 w 2967"/>
                <a:gd name="T17" fmla="*/ 106 h 4320"/>
                <a:gd name="T18" fmla="*/ 105 w 2967"/>
                <a:gd name="T19" fmla="*/ 252 h 4320"/>
                <a:gd name="T20" fmla="*/ 0 w 2967"/>
                <a:gd name="T21" fmla="*/ 252 h 4320"/>
                <a:gd name="T22" fmla="*/ 0 w 2967"/>
                <a:gd name="T23" fmla="*/ 0 h 4320"/>
                <a:gd name="T24" fmla="*/ 2261 w 2967"/>
                <a:gd name="T25" fmla="*/ 0 h 4320"/>
                <a:gd name="T26" fmla="*/ 2967 w 2967"/>
                <a:gd name="T27" fmla="*/ 674 h 4320"/>
                <a:gd name="T28" fmla="*/ 2967 w 2967"/>
                <a:gd name="T29" fmla="*/ 432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7" h="4320">
                  <a:moveTo>
                    <a:pt x="2967" y="4320"/>
                  </a:moveTo>
                  <a:lnTo>
                    <a:pt x="0" y="4320"/>
                  </a:lnTo>
                  <a:lnTo>
                    <a:pt x="0" y="4077"/>
                  </a:lnTo>
                  <a:lnTo>
                    <a:pt x="105" y="4077"/>
                  </a:lnTo>
                  <a:lnTo>
                    <a:pt x="105" y="4210"/>
                  </a:lnTo>
                  <a:lnTo>
                    <a:pt x="2862" y="4210"/>
                  </a:lnTo>
                  <a:lnTo>
                    <a:pt x="2862" y="720"/>
                  </a:lnTo>
                  <a:lnTo>
                    <a:pt x="2219" y="106"/>
                  </a:lnTo>
                  <a:lnTo>
                    <a:pt x="105" y="106"/>
                  </a:lnTo>
                  <a:lnTo>
                    <a:pt x="105" y="252"/>
                  </a:lnTo>
                  <a:lnTo>
                    <a:pt x="0" y="252"/>
                  </a:lnTo>
                  <a:lnTo>
                    <a:pt x="0" y="0"/>
                  </a:lnTo>
                  <a:lnTo>
                    <a:pt x="2261" y="0"/>
                  </a:lnTo>
                  <a:lnTo>
                    <a:pt x="2967" y="674"/>
                  </a:lnTo>
                  <a:lnTo>
                    <a:pt x="2967" y="43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1" name="Freeform 388">
              <a:extLst>
                <a:ext uri="{FF2B5EF4-FFF2-40B4-BE49-F238E27FC236}">
                  <a16:creationId xmlns:a16="http://schemas.microsoft.com/office/drawing/2014/main" id="{7D5ADDA8-7790-D428-37ED-A585A700DA05}"/>
                </a:ext>
              </a:extLst>
            </p:cNvPr>
            <p:cNvSpPr>
              <a:spLocks noEditPoints="1"/>
            </p:cNvSpPr>
            <p:nvPr/>
          </p:nvSpPr>
          <p:spPr bwMode="auto">
            <a:xfrm>
              <a:off x="3163" y="1014"/>
              <a:ext cx="514" cy="513"/>
            </a:xfrm>
            <a:custGeom>
              <a:avLst/>
              <a:gdLst>
                <a:gd name="T0" fmla="*/ 514 w 514"/>
                <a:gd name="T1" fmla="*/ 513 h 513"/>
                <a:gd name="T2" fmla="*/ 0 w 514"/>
                <a:gd name="T3" fmla="*/ 513 h 513"/>
                <a:gd name="T4" fmla="*/ 0 w 514"/>
                <a:gd name="T5" fmla="*/ 0 h 513"/>
                <a:gd name="T6" fmla="*/ 514 w 514"/>
                <a:gd name="T7" fmla="*/ 0 h 513"/>
                <a:gd name="T8" fmla="*/ 514 w 514"/>
                <a:gd name="T9" fmla="*/ 513 h 513"/>
                <a:gd name="T10" fmla="*/ 106 w 514"/>
                <a:gd name="T11" fmla="*/ 408 h 513"/>
                <a:gd name="T12" fmla="*/ 408 w 514"/>
                <a:gd name="T13" fmla="*/ 408 h 513"/>
                <a:gd name="T14" fmla="*/ 408 w 514"/>
                <a:gd name="T15" fmla="*/ 105 h 513"/>
                <a:gd name="T16" fmla="*/ 106 w 514"/>
                <a:gd name="T17" fmla="*/ 105 h 513"/>
                <a:gd name="T18" fmla="*/ 106 w 514"/>
                <a:gd name="T19" fmla="*/ 40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3">
                  <a:moveTo>
                    <a:pt x="514" y="513"/>
                  </a:moveTo>
                  <a:lnTo>
                    <a:pt x="0" y="513"/>
                  </a:lnTo>
                  <a:lnTo>
                    <a:pt x="0" y="0"/>
                  </a:lnTo>
                  <a:lnTo>
                    <a:pt x="514" y="0"/>
                  </a:lnTo>
                  <a:lnTo>
                    <a:pt x="514" y="513"/>
                  </a:lnTo>
                  <a:close/>
                  <a:moveTo>
                    <a:pt x="106" y="408"/>
                  </a:moveTo>
                  <a:lnTo>
                    <a:pt x="408" y="408"/>
                  </a:lnTo>
                  <a:lnTo>
                    <a:pt x="408" y="105"/>
                  </a:lnTo>
                  <a:lnTo>
                    <a:pt x="106" y="105"/>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2" name="Freeform 389">
              <a:extLst>
                <a:ext uri="{FF2B5EF4-FFF2-40B4-BE49-F238E27FC236}">
                  <a16:creationId xmlns:a16="http://schemas.microsoft.com/office/drawing/2014/main" id="{DC25F68A-FC04-86F0-8816-1D8D806E1D81}"/>
                </a:ext>
              </a:extLst>
            </p:cNvPr>
            <p:cNvSpPr>
              <a:spLocks noEditPoints="1"/>
            </p:cNvSpPr>
            <p:nvPr/>
          </p:nvSpPr>
          <p:spPr bwMode="auto">
            <a:xfrm>
              <a:off x="3163" y="1697"/>
              <a:ext cx="514" cy="518"/>
            </a:xfrm>
            <a:custGeom>
              <a:avLst/>
              <a:gdLst>
                <a:gd name="T0" fmla="*/ 514 w 514"/>
                <a:gd name="T1" fmla="*/ 518 h 518"/>
                <a:gd name="T2" fmla="*/ 0 w 514"/>
                <a:gd name="T3" fmla="*/ 518 h 518"/>
                <a:gd name="T4" fmla="*/ 0 w 514"/>
                <a:gd name="T5" fmla="*/ 0 h 518"/>
                <a:gd name="T6" fmla="*/ 514 w 514"/>
                <a:gd name="T7" fmla="*/ 0 h 518"/>
                <a:gd name="T8" fmla="*/ 514 w 514"/>
                <a:gd name="T9" fmla="*/ 518 h 518"/>
                <a:gd name="T10" fmla="*/ 106 w 514"/>
                <a:gd name="T11" fmla="*/ 408 h 518"/>
                <a:gd name="T12" fmla="*/ 408 w 514"/>
                <a:gd name="T13" fmla="*/ 408 h 518"/>
                <a:gd name="T14" fmla="*/ 408 w 514"/>
                <a:gd name="T15" fmla="*/ 110 h 518"/>
                <a:gd name="T16" fmla="*/ 106 w 514"/>
                <a:gd name="T17" fmla="*/ 110 h 518"/>
                <a:gd name="T18" fmla="*/ 106 w 514"/>
                <a:gd name="T19" fmla="*/ 40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8">
                  <a:moveTo>
                    <a:pt x="514" y="518"/>
                  </a:moveTo>
                  <a:lnTo>
                    <a:pt x="0" y="518"/>
                  </a:lnTo>
                  <a:lnTo>
                    <a:pt x="0" y="0"/>
                  </a:lnTo>
                  <a:lnTo>
                    <a:pt x="514" y="0"/>
                  </a:lnTo>
                  <a:lnTo>
                    <a:pt x="514" y="518"/>
                  </a:lnTo>
                  <a:close/>
                  <a:moveTo>
                    <a:pt x="106" y="408"/>
                  </a:moveTo>
                  <a:lnTo>
                    <a:pt x="408" y="408"/>
                  </a:lnTo>
                  <a:lnTo>
                    <a:pt x="408" y="110"/>
                  </a:lnTo>
                  <a:lnTo>
                    <a:pt x="106" y="110"/>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3" name="Freeform 390">
              <a:extLst>
                <a:ext uri="{FF2B5EF4-FFF2-40B4-BE49-F238E27FC236}">
                  <a16:creationId xmlns:a16="http://schemas.microsoft.com/office/drawing/2014/main" id="{EAD821C0-CC08-577F-CAF0-DBFCCABE5E4C}"/>
                </a:ext>
              </a:extLst>
            </p:cNvPr>
            <p:cNvSpPr>
              <a:spLocks noEditPoints="1"/>
            </p:cNvSpPr>
            <p:nvPr/>
          </p:nvSpPr>
          <p:spPr bwMode="auto">
            <a:xfrm>
              <a:off x="3163" y="2385"/>
              <a:ext cx="514" cy="513"/>
            </a:xfrm>
            <a:custGeom>
              <a:avLst/>
              <a:gdLst>
                <a:gd name="T0" fmla="*/ 514 w 514"/>
                <a:gd name="T1" fmla="*/ 513 h 513"/>
                <a:gd name="T2" fmla="*/ 0 w 514"/>
                <a:gd name="T3" fmla="*/ 513 h 513"/>
                <a:gd name="T4" fmla="*/ 0 w 514"/>
                <a:gd name="T5" fmla="*/ 0 h 513"/>
                <a:gd name="T6" fmla="*/ 514 w 514"/>
                <a:gd name="T7" fmla="*/ 0 h 513"/>
                <a:gd name="T8" fmla="*/ 514 w 514"/>
                <a:gd name="T9" fmla="*/ 513 h 513"/>
                <a:gd name="T10" fmla="*/ 106 w 514"/>
                <a:gd name="T11" fmla="*/ 408 h 513"/>
                <a:gd name="T12" fmla="*/ 408 w 514"/>
                <a:gd name="T13" fmla="*/ 408 h 513"/>
                <a:gd name="T14" fmla="*/ 408 w 514"/>
                <a:gd name="T15" fmla="*/ 105 h 513"/>
                <a:gd name="T16" fmla="*/ 106 w 514"/>
                <a:gd name="T17" fmla="*/ 105 h 513"/>
                <a:gd name="T18" fmla="*/ 106 w 514"/>
                <a:gd name="T19" fmla="*/ 40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3">
                  <a:moveTo>
                    <a:pt x="514" y="513"/>
                  </a:moveTo>
                  <a:lnTo>
                    <a:pt x="0" y="513"/>
                  </a:lnTo>
                  <a:lnTo>
                    <a:pt x="0" y="0"/>
                  </a:lnTo>
                  <a:lnTo>
                    <a:pt x="514" y="0"/>
                  </a:lnTo>
                  <a:lnTo>
                    <a:pt x="514" y="513"/>
                  </a:lnTo>
                  <a:close/>
                  <a:moveTo>
                    <a:pt x="106" y="408"/>
                  </a:moveTo>
                  <a:lnTo>
                    <a:pt x="408" y="408"/>
                  </a:lnTo>
                  <a:lnTo>
                    <a:pt x="408" y="105"/>
                  </a:lnTo>
                  <a:lnTo>
                    <a:pt x="106" y="105"/>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4" name="Freeform 391">
              <a:extLst>
                <a:ext uri="{FF2B5EF4-FFF2-40B4-BE49-F238E27FC236}">
                  <a16:creationId xmlns:a16="http://schemas.microsoft.com/office/drawing/2014/main" id="{414761CC-3585-7FB0-2956-7BB908B17B5B}"/>
                </a:ext>
              </a:extLst>
            </p:cNvPr>
            <p:cNvSpPr>
              <a:spLocks noEditPoints="1"/>
            </p:cNvSpPr>
            <p:nvPr/>
          </p:nvSpPr>
          <p:spPr bwMode="auto">
            <a:xfrm>
              <a:off x="3163" y="3068"/>
              <a:ext cx="514" cy="514"/>
            </a:xfrm>
            <a:custGeom>
              <a:avLst/>
              <a:gdLst>
                <a:gd name="T0" fmla="*/ 514 w 514"/>
                <a:gd name="T1" fmla="*/ 514 h 514"/>
                <a:gd name="T2" fmla="*/ 0 w 514"/>
                <a:gd name="T3" fmla="*/ 514 h 514"/>
                <a:gd name="T4" fmla="*/ 0 w 514"/>
                <a:gd name="T5" fmla="*/ 0 h 514"/>
                <a:gd name="T6" fmla="*/ 514 w 514"/>
                <a:gd name="T7" fmla="*/ 0 h 514"/>
                <a:gd name="T8" fmla="*/ 514 w 514"/>
                <a:gd name="T9" fmla="*/ 514 h 514"/>
                <a:gd name="T10" fmla="*/ 106 w 514"/>
                <a:gd name="T11" fmla="*/ 408 h 514"/>
                <a:gd name="T12" fmla="*/ 408 w 514"/>
                <a:gd name="T13" fmla="*/ 408 h 514"/>
                <a:gd name="T14" fmla="*/ 408 w 514"/>
                <a:gd name="T15" fmla="*/ 110 h 514"/>
                <a:gd name="T16" fmla="*/ 106 w 514"/>
                <a:gd name="T17" fmla="*/ 110 h 514"/>
                <a:gd name="T18" fmla="*/ 106 w 514"/>
                <a:gd name="T19" fmla="*/ 408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4">
                  <a:moveTo>
                    <a:pt x="514" y="514"/>
                  </a:moveTo>
                  <a:lnTo>
                    <a:pt x="0" y="514"/>
                  </a:lnTo>
                  <a:lnTo>
                    <a:pt x="0" y="0"/>
                  </a:lnTo>
                  <a:lnTo>
                    <a:pt x="514" y="0"/>
                  </a:lnTo>
                  <a:lnTo>
                    <a:pt x="514" y="514"/>
                  </a:lnTo>
                  <a:close/>
                  <a:moveTo>
                    <a:pt x="106" y="408"/>
                  </a:moveTo>
                  <a:lnTo>
                    <a:pt x="408" y="408"/>
                  </a:lnTo>
                  <a:lnTo>
                    <a:pt x="408" y="110"/>
                  </a:lnTo>
                  <a:lnTo>
                    <a:pt x="106" y="110"/>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5" name="Rectangle 392">
              <a:extLst>
                <a:ext uri="{FF2B5EF4-FFF2-40B4-BE49-F238E27FC236}">
                  <a16:creationId xmlns:a16="http://schemas.microsoft.com/office/drawing/2014/main" id="{731037DA-B031-FBD0-4CC4-EC4AA423F97F}"/>
                </a:ext>
              </a:extLst>
            </p:cNvPr>
            <p:cNvSpPr>
              <a:spLocks noChangeArrowheads="1"/>
            </p:cNvSpPr>
            <p:nvPr/>
          </p:nvSpPr>
          <p:spPr bwMode="auto">
            <a:xfrm>
              <a:off x="3824" y="1215"/>
              <a:ext cx="1270" cy="11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6" name="Rectangle 393">
              <a:extLst>
                <a:ext uri="{FF2B5EF4-FFF2-40B4-BE49-F238E27FC236}">
                  <a16:creationId xmlns:a16="http://schemas.microsoft.com/office/drawing/2014/main" id="{5993DF20-F963-CDB9-4831-10FC6A600499}"/>
                </a:ext>
              </a:extLst>
            </p:cNvPr>
            <p:cNvSpPr>
              <a:spLocks noChangeArrowheads="1"/>
            </p:cNvSpPr>
            <p:nvPr/>
          </p:nvSpPr>
          <p:spPr bwMode="auto">
            <a:xfrm>
              <a:off x="3824" y="1903"/>
              <a:ext cx="1270" cy="10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7" name="Rectangle 394">
              <a:extLst>
                <a:ext uri="{FF2B5EF4-FFF2-40B4-BE49-F238E27FC236}">
                  <a16:creationId xmlns:a16="http://schemas.microsoft.com/office/drawing/2014/main" id="{91CD497C-2DF2-9BA1-1BF0-1E83633AAEA8}"/>
                </a:ext>
              </a:extLst>
            </p:cNvPr>
            <p:cNvSpPr>
              <a:spLocks noChangeArrowheads="1"/>
            </p:cNvSpPr>
            <p:nvPr/>
          </p:nvSpPr>
          <p:spPr bwMode="auto">
            <a:xfrm>
              <a:off x="3824" y="2587"/>
              <a:ext cx="1270" cy="11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28" name="Rectangle 395">
              <a:extLst>
                <a:ext uri="{FF2B5EF4-FFF2-40B4-BE49-F238E27FC236}">
                  <a16:creationId xmlns:a16="http://schemas.microsoft.com/office/drawing/2014/main" id="{55905C90-D47E-E9B7-47D5-DB249955DAA4}"/>
                </a:ext>
              </a:extLst>
            </p:cNvPr>
            <p:cNvSpPr>
              <a:spLocks noChangeArrowheads="1"/>
            </p:cNvSpPr>
            <p:nvPr/>
          </p:nvSpPr>
          <p:spPr bwMode="auto">
            <a:xfrm>
              <a:off x="3824" y="3274"/>
              <a:ext cx="1270" cy="10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pic>
        <p:nvPicPr>
          <p:cNvPr id="30" name="Grafik 29">
            <a:extLst>
              <a:ext uri="{FF2B5EF4-FFF2-40B4-BE49-F238E27FC236}">
                <a16:creationId xmlns:a16="http://schemas.microsoft.com/office/drawing/2014/main" id="{AC1F6261-0017-B722-2A68-3C51945A9C1F}"/>
              </a:ext>
            </a:extLst>
          </p:cNvPr>
          <p:cNvPicPr>
            <a:picLocks noChangeAspect="1"/>
          </p:cNvPicPr>
          <p:nvPr/>
        </p:nvPicPr>
        <p:blipFill>
          <a:blip r:embed="rId7"/>
          <a:stretch>
            <a:fillRect/>
          </a:stretch>
        </p:blipFill>
        <p:spPr>
          <a:xfrm>
            <a:off x="8571324" y="2100891"/>
            <a:ext cx="3016405" cy="400071"/>
          </a:xfrm>
          <a:prstGeom prst="rect">
            <a:avLst/>
          </a:prstGeom>
        </p:spPr>
      </p:pic>
      <p:pic>
        <p:nvPicPr>
          <p:cNvPr id="32" name="Grafik 31">
            <a:extLst>
              <a:ext uri="{FF2B5EF4-FFF2-40B4-BE49-F238E27FC236}">
                <a16:creationId xmlns:a16="http://schemas.microsoft.com/office/drawing/2014/main" id="{F7E3B049-AB7E-6224-B553-E89A32A149A2}"/>
              </a:ext>
            </a:extLst>
          </p:cNvPr>
          <p:cNvPicPr>
            <a:picLocks noChangeAspect="1"/>
          </p:cNvPicPr>
          <p:nvPr/>
        </p:nvPicPr>
        <p:blipFill>
          <a:blip r:embed="rId8"/>
          <a:stretch>
            <a:fillRect/>
          </a:stretch>
        </p:blipFill>
        <p:spPr>
          <a:xfrm>
            <a:off x="7839584" y="5149729"/>
            <a:ext cx="1320868" cy="571529"/>
          </a:xfrm>
          <a:prstGeom prst="rect">
            <a:avLst/>
          </a:prstGeom>
        </p:spPr>
      </p:pic>
      <p:pic>
        <p:nvPicPr>
          <p:cNvPr id="34" name="Grafik 33">
            <a:extLst>
              <a:ext uri="{FF2B5EF4-FFF2-40B4-BE49-F238E27FC236}">
                <a16:creationId xmlns:a16="http://schemas.microsoft.com/office/drawing/2014/main" id="{C7C9313A-D4D0-45F6-0A1D-72487DBDC5DD}"/>
              </a:ext>
            </a:extLst>
          </p:cNvPr>
          <p:cNvPicPr>
            <a:picLocks noChangeAspect="1"/>
          </p:cNvPicPr>
          <p:nvPr/>
        </p:nvPicPr>
        <p:blipFill>
          <a:blip r:embed="rId9"/>
          <a:stretch>
            <a:fillRect/>
          </a:stretch>
        </p:blipFill>
        <p:spPr>
          <a:xfrm>
            <a:off x="1044815" y="5374600"/>
            <a:ext cx="5235335" cy="1051111"/>
          </a:xfrm>
          <a:prstGeom prst="rect">
            <a:avLst/>
          </a:prstGeom>
        </p:spPr>
      </p:pic>
      <p:pic>
        <p:nvPicPr>
          <p:cNvPr id="6" name="Grafik 5" descr="un-logo.png | United Nations">
            <a:extLst>
              <a:ext uri="{FF2B5EF4-FFF2-40B4-BE49-F238E27FC236}">
                <a16:creationId xmlns:a16="http://schemas.microsoft.com/office/drawing/2014/main" id="{A10F58B8-BCB0-84CD-99E7-E34B1B210CBB}"/>
              </a:ext>
            </a:extLst>
          </p:cNvPr>
          <p:cNvPicPr>
            <a:picLocks noChangeAspect="1"/>
          </p:cNvPicPr>
          <p:nvPr/>
        </p:nvPicPr>
        <p:blipFill>
          <a:blip r:embed="rId10"/>
          <a:stretch>
            <a:fillRect/>
          </a:stretch>
        </p:blipFill>
        <p:spPr>
          <a:xfrm>
            <a:off x="11522689" y="81287"/>
            <a:ext cx="587924" cy="495183"/>
          </a:xfrm>
          <a:prstGeom prst="rect">
            <a:avLst/>
          </a:prstGeom>
        </p:spPr>
      </p:pic>
      <p:sp>
        <p:nvSpPr>
          <p:cNvPr id="7" name="Rectangle 65">
            <a:extLst>
              <a:ext uri="{FF2B5EF4-FFF2-40B4-BE49-F238E27FC236}">
                <a16:creationId xmlns:a16="http://schemas.microsoft.com/office/drawing/2014/main" id="{087B0CE7-F661-ECBF-44F6-431BBD21754A}"/>
              </a:ext>
            </a:extLst>
          </p:cNvPr>
          <p:cNvSpPr/>
          <p:nvPr/>
        </p:nvSpPr>
        <p:spPr>
          <a:xfrm>
            <a:off x="7499528" y="3325016"/>
            <a:ext cx="1986756" cy="536337"/>
          </a:xfrm>
          <a:prstGeom prst="rect">
            <a:avLst/>
          </a:prstGeom>
          <a:noFill/>
          <a:ln w="19050">
            <a:noFill/>
          </a:ln>
        </p:spPr>
        <p:txBody>
          <a:bodyPr wrap="square" lIns="0" tIns="0" rIns="0" bIns="0" anchor="t" anchorCtr="0">
            <a:noAutofit/>
          </a:bodyPr>
          <a:lstStyle/>
          <a:p>
            <a:pPr marL="0" lvl="1">
              <a:spcBef>
                <a:spcPts val="300"/>
              </a:spcBef>
              <a:defRPr/>
            </a:pPr>
            <a:r>
              <a:rPr lang="en-US" sz="1200" kern="0" dirty="0">
                <a:solidFill>
                  <a:schemeClr val="bg1"/>
                </a:solidFill>
                <a:cs typeface="Arial"/>
              </a:rPr>
              <a:t>Modifiable Prompts (in .</a:t>
            </a:r>
            <a:r>
              <a:rPr lang="en-US" sz="1200" kern="0" dirty="0" err="1">
                <a:solidFill>
                  <a:schemeClr val="bg1"/>
                </a:solidFill>
                <a:cs typeface="Arial"/>
              </a:rPr>
              <a:t>json</a:t>
            </a:r>
            <a:r>
              <a:rPr lang="en-US" sz="1200" kern="0" dirty="0">
                <a:solidFill>
                  <a:schemeClr val="bg1"/>
                </a:solidFill>
                <a:cs typeface="Arial"/>
              </a:rPr>
              <a:t>)</a:t>
            </a:r>
          </a:p>
        </p:txBody>
      </p:sp>
      <p:sp>
        <p:nvSpPr>
          <p:cNvPr id="8" name="Rectangle 65">
            <a:extLst>
              <a:ext uri="{FF2B5EF4-FFF2-40B4-BE49-F238E27FC236}">
                <a16:creationId xmlns:a16="http://schemas.microsoft.com/office/drawing/2014/main" id="{D2A3C44E-C3FF-D86B-4944-C988A8EE4353}"/>
              </a:ext>
            </a:extLst>
          </p:cNvPr>
          <p:cNvSpPr/>
          <p:nvPr/>
        </p:nvSpPr>
        <p:spPr>
          <a:xfrm>
            <a:off x="2969776" y="3105237"/>
            <a:ext cx="1986756" cy="536337"/>
          </a:xfrm>
          <a:prstGeom prst="rect">
            <a:avLst/>
          </a:prstGeom>
          <a:noFill/>
          <a:ln w="19050">
            <a:noFill/>
          </a:ln>
        </p:spPr>
        <p:txBody>
          <a:bodyPr wrap="square" lIns="0" tIns="0" rIns="0" bIns="0" anchor="t" anchorCtr="0">
            <a:noAutofit/>
          </a:bodyPr>
          <a:lstStyle/>
          <a:p>
            <a:pPr marL="0" lvl="1">
              <a:spcBef>
                <a:spcPts val="300"/>
              </a:spcBef>
              <a:defRPr/>
            </a:pPr>
            <a:r>
              <a:rPr lang="en-US" sz="1200" kern="0" dirty="0">
                <a:solidFill>
                  <a:schemeClr val="bg1"/>
                </a:solidFill>
                <a:cs typeface="Arial"/>
              </a:rPr>
              <a:t>Criteria definition</a:t>
            </a:r>
            <a:endParaRPr lang="de-DE" dirty="0">
              <a:solidFill>
                <a:schemeClr val="bg1"/>
              </a:solidFill>
            </a:endParaRPr>
          </a:p>
        </p:txBody>
      </p:sp>
      <p:sp>
        <p:nvSpPr>
          <p:cNvPr id="10" name="Ellipse 113">
            <a:extLst>
              <a:ext uri="{FF2B5EF4-FFF2-40B4-BE49-F238E27FC236}">
                <a16:creationId xmlns:a16="http://schemas.microsoft.com/office/drawing/2014/main" id="{9440E129-B5E5-97B5-9722-B8F0460BFA87}"/>
              </a:ext>
            </a:extLst>
          </p:cNvPr>
          <p:cNvSpPr/>
          <p:nvPr/>
        </p:nvSpPr>
        <p:spPr bwMode="white">
          <a:xfrm>
            <a:off x="7077809" y="3512670"/>
            <a:ext cx="623722" cy="623722"/>
          </a:xfrm>
          <a:prstGeom prst="ellipse">
            <a:avLst/>
          </a:prstGeom>
          <a:solidFill>
            <a:srgbClr val="00A1D9"/>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bg1"/>
              </a:solidFill>
            </a:endParaRPr>
          </a:p>
        </p:txBody>
      </p:sp>
      <p:grpSp>
        <p:nvGrpSpPr>
          <p:cNvPr id="11" name="Group 380">
            <a:extLst>
              <a:ext uri="{FF2B5EF4-FFF2-40B4-BE49-F238E27FC236}">
                <a16:creationId xmlns:a16="http://schemas.microsoft.com/office/drawing/2014/main" id="{C27354EC-B120-D770-1C8C-88A7B7D4AC56}"/>
              </a:ext>
            </a:extLst>
          </p:cNvPr>
          <p:cNvGrpSpPr>
            <a:grpSpLocks noChangeAspect="1"/>
          </p:cNvGrpSpPr>
          <p:nvPr/>
        </p:nvGrpSpPr>
        <p:grpSpPr bwMode="auto">
          <a:xfrm>
            <a:off x="7240130" y="3638806"/>
            <a:ext cx="291548" cy="371089"/>
            <a:chOff x="2145" y="0"/>
            <a:chExt cx="3394" cy="4320"/>
          </a:xfrm>
          <a:solidFill>
            <a:schemeClr val="tx1"/>
          </a:solidFill>
        </p:grpSpPr>
        <p:sp>
          <p:nvSpPr>
            <p:cNvPr id="29" name="Freeform 381">
              <a:extLst>
                <a:ext uri="{FF2B5EF4-FFF2-40B4-BE49-F238E27FC236}">
                  <a16:creationId xmlns:a16="http://schemas.microsoft.com/office/drawing/2014/main" id="{69DAD033-6999-BB6F-A57C-BC0DD5DE6978}"/>
                </a:ext>
              </a:extLst>
            </p:cNvPr>
            <p:cNvSpPr>
              <a:spLocks noEditPoints="1"/>
            </p:cNvSpPr>
            <p:nvPr/>
          </p:nvSpPr>
          <p:spPr bwMode="auto">
            <a:xfrm>
              <a:off x="2406" y="628"/>
              <a:ext cx="436" cy="3265"/>
            </a:xfrm>
            <a:custGeom>
              <a:avLst/>
              <a:gdLst>
                <a:gd name="T0" fmla="*/ 221 w 436"/>
                <a:gd name="T1" fmla="*/ 3265 h 3265"/>
                <a:gd name="T2" fmla="*/ 0 w 436"/>
                <a:gd name="T3" fmla="*/ 2834 h 3265"/>
                <a:gd name="T4" fmla="*/ 0 w 436"/>
                <a:gd name="T5" fmla="*/ 0 h 3265"/>
                <a:gd name="T6" fmla="*/ 436 w 436"/>
                <a:gd name="T7" fmla="*/ 0 h 3265"/>
                <a:gd name="T8" fmla="*/ 436 w 436"/>
                <a:gd name="T9" fmla="*/ 2834 h 3265"/>
                <a:gd name="T10" fmla="*/ 221 w 436"/>
                <a:gd name="T11" fmla="*/ 3265 h 3265"/>
                <a:gd name="T12" fmla="*/ 106 w 436"/>
                <a:gd name="T13" fmla="*/ 2807 h 3265"/>
                <a:gd name="T14" fmla="*/ 221 w 436"/>
                <a:gd name="T15" fmla="*/ 3032 h 3265"/>
                <a:gd name="T16" fmla="*/ 331 w 436"/>
                <a:gd name="T17" fmla="*/ 2807 h 3265"/>
                <a:gd name="T18" fmla="*/ 331 w 436"/>
                <a:gd name="T19" fmla="*/ 106 h 3265"/>
                <a:gd name="T20" fmla="*/ 106 w 436"/>
                <a:gd name="T21" fmla="*/ 106 h 3265"/>
                <a:gd name="T22" fmla="*/ 106 w 436"/>
                <a:gd name="T23" fmla="*/ 2807 h 3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3265">
                  <a:moveTo>
                    <a:pt x="221" y="3265"/>
                  </a:moveTo>
                  <a:lnTo>
                    <a:pt x="0" y="2834"/>
                  </a:lnTo>
                  <a:lnTo>
                    <a:pt x="0" y="0"/>
                  </a:lnTo>
                  <a:lnTo>
                    <a:pt x="436" y="0"/>
                  </a:lnTo>
                  <a:lnTo>
                    <a:pt x="436" y="2834"/>
                  </a:lnTo>
                  <a:lnTo>
                    <a:pt x="221" y="3265"/>
                  </a:lnTo>
                  <a:close/>
                  <a:moveTo>
                    <a:pt x="106" y="2807"/>
                  </a:moveTo>
                  <a:lnTo>
                    <a:pt x="221" y="3032"/>
                  </a:lnTo>
                  <a:lnTo>
                    <a:pt x="331" y="2807"/>
                  </a:lnTo>
                  <a:lnTo>
                    <a:pt x="331" y="106"/>
                  </a:lnTo>
                  <a:lnTo>
                    <a:pt x="106" y="106"/>
                  </a:lnTo>
                  <a:lnTo>
                    <a:pt x="106" y="280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1" name="Rectangle 382">
              <a:extLst>
                <a:ext uri="{FF2B5EF4-FFF2-40B4-BE49-F238E27FC236}">
                  <a16:creationId xmlns:a16="http://schemas.microsoft.com/office/drawing/2014/main" id="{F5F4FCA9-4727-8747-764C-76DEABC6C751}"/>
                </a:ext>
              </a:extLst>
            </p:cNvPr>
            <p:cNvSpPr>
              <a:spLocks noChangeArrowheads="1"/>
            </p:cNvSpPr>
            <p:nvPr/>
          </p:nvSpPr>
          <p:spPr bwMode="auto">
            <a:xfrm>
              <a:off x="2572" y="3756"/>
              <a:ext cx="105" cy="17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3" name="Rectangle 383">
              <a:extLst>
                <a:ext uri="{FF2B5EF4-FFF2-40B4-BE49-F238E27FC236}">
                  <a16:creationId xmlns:a16="http://schemas.microsoft.com/office/drawing/2014/main" id="{43A2CB67-3DDC-F520-B751-56824E5F27D4}"/>
                </a:ext>
              </a:extLst>
            </p:cNvPr>
            <p:cNvSpPr>
              <a:spLocks noChangeArrowheads="1"/>
            </p:cNvSpPr>
            <p:nvPr/>
          </p:nvSpPr>
          <p:spPr bwMode="auto">
            <a:xfrm>
              <a:off x="2406" y="3302"/>
              <a:ext cx="436" cy="10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6" name="Freeform 384">
              <a:extLst>
                <a:ext uri="{FF2B5EF4-FFF2-40B4-BE49-F238E27FC236}">
                  <a16:creationId xmlns:a16="http://schemas.microsoft.com/office/drawing/2014/main" id="{712C59A6-38CA-E284-5FF0-5D535C6807DD}"/>
                </a:ext>
              </a:extLst>
            </p:cNvPr>
            <p:cNvSpPr>
              <a:spLocks noEditPoints="1"/>
            </p:cNvSpPr>
            <p:nvPr/>
          </p:nvSpPr>
          <p:spPr bwMode="auto">
            <a:xfrm>
              <a:off x="2480" y="404"/>
              <a:ext cx="289" cy="330"/>
            </a:xfrm>
            <a:custGeom>
              <a:avLst/>
              <a:gdLst>
                <a:gd name="T0" fmla="*/ 289 w 289"/>
                <a:gd name="T1" fmla="*/ 330 h 330"/>
                <a:gd name="T2" fmla="*/ 0 w 289"/>
                <a:gd name="T3" fmla="*/ 330 h 330"/>
                <a:gd name="T4" fmla="*/ 0 w 289"/>
                <a:gd name="T5" fmla="*/ 0 h 330"/>
                <a:gd name="T6" fmla="*/ 289 w 289"/>
                <a:gd name="T7" fmla="*/ 0 h 330"/>
                <a:gd name="T8" fmla="*/ 289 w 289"/>
                <a:gd name="T9" fmla="*/ 330 h 330"/>
                <a:gd name="T10" fmla="*/ 105 w 289"/>
                <a:gd name="T11" fmla="*/ 224 h 330"/>
                <a:gd name="T12" fmla="*/ 183 w 289"/>
                <a:gd name="T13" fmla="*/ 224 h 330"/>
                <a:gd name="T14" fmla="*/ 183 w 289"/>
                <a:gd name="T15" fmla="*/ 105 h 330"/>
                <a:gd name="T16" fmla="*/ 105 w 289"/>
                <a:gd name="T17" fmla="*/ 105 h 330"/>
                <a:gd name="T18" fmla="*/ 105 w 289"/>
                <a:gd name="T19" fmla="*/ 22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30">
                  <a:moveTo>
                    <a:pt x="289" y="330"/>
                  </a:moveTo>
                  <a:lnTo>
                    <a:pt x="0" y="330"/>
                  </a:lnTo>
                  <a:lnTo>
                    <a:pt x="0" y="0"/>
                  </a:lnTo>
                  <a:lnTo>
                    <a:pt x="289" y="0"/>
                  </a:lnTo>
                  <a:lnTo>
                    <a:pt x="289" y="330"/>
                  </a:lnTo>
                  <a:close/>
                  <a:moveTo>
                    <a:pt x="105" y="224"/>
                  </a:moveTo>
                  <a:lnTo>
                    <a:pt x="183" y="224"/>
                  </a:lnTo>
                  <a:lnTo>
                    <a:pt x="183" y="105"/>
                  </a:lnTo>
                  <a:lnTo>
                    <a:pt x="105" y="105"/>
                  </a:lnTo>
                  <a:lnTo>
                    <a:pt x="105" y="2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7" name="Freeform 385">
              <a:extLst>
                <a:ext uri="{FF2B5EF4-FFF2-40B4-BE49-F238E27FC236}">
                  <a16:creationId xmlns:a16="http://schemas.microsoft.com/office/drawing/2014/main" id="{223A89A9-3614-6592-7486-1C285E9C899F}"/>
                </a:ext>
              </a:extLst>
            </p:cNvPr>
            <p:cNvSpPr>
              <a:spLocks/>
            </p:cNvSpPr>
            <p:nvPr/>
          </p:nvSpPr>
          <p:spPr bwMode="auto">
            <a:xfrm>
              <a:off x="2145" y="830"/>
              <a:ext cx="697" cy="1266"/>
            </a:xfrm>
            <a:custGeom>
              <a:avLst/>
              <a:gdLst>
                <a:gd name="T0" fmla="*/ 24 w 152"/>
                <a:gd name="T1" fmla="*/ 276 h 276"/>
                <a:gd name="T2" fmla="*/ 0 w 152"/>
                <a:gd name="T3" fmla="*/ 276 h 276"/>
                <a:gd name="T4" fmla="*/ 0 w 152"/>
                <a:gd name="T5" fmla="*/ 41 h 276"/>
                <a:gd name="T6" fmla="*/ 42 w 152"/>
                <a:gd name="T7" fmla="*/ 0 h 276"/>
                <a:gd name="T8" fmla="*/ 152 w 152"/>
                <a:gd name="T9" fmla="*/ 0 h 276"/>
                <a:gd name="T10" fmla="*/ 152 w 152"/>
                <a:gd name="T11" fmla="*/ 23 h 276"/>
                <a:gd name="T12" fmla="*/ 42 w 152"/>
                <a:gd name="T13" fmla="*/ 23 h 276"/>
                <a:gd name="T14" fmla="*/ 24 w 152"/>
                <a:gd name="T15" fmla="*/ 41 h 276"/>
                <a:gd name="T16" fmla="*/ 24 w 152"/>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76">
                  <a:moveTo>
                    <a:pt x="24" y="276"/>
                  </a:moveTo>
                  <a:cubicBezTo>
                    <a:pt x="0" y="276"/>
                    <a:pt x="0" y="276"/>
                    <a:pt x="0" y="276"/>
                  </a:cubicBezTo>
                  <a:cubicBezTo>
                    <a:pt x="0" y="41"/>
                    <a:pt x="0" y="41"/>
                    <a:pt x="0" y="41"/>
                  </a:cubicBezTo>
                  <a:cubicBezTo>
                    <a:pt x="0" y="18"/>
                    <a:pt x="19" y="0"/>
                    <a:pt x="42" y="0"/>
                  </a:cubicBezTo>
                  <a:cubicBezTo>
                    <a:pt x="152" y="0"/>
                    <a:pt x="152" y="0"/>
                    <a:pt x="152" y="0"/>
                  </a:cubicBezTo>
                  <a:cubicBezTo>
                    <a:pt x="152" y="23"/>
                    <a:pt x="152" y="23"/>
                    <a:pt x="152" y="23"/>
                  </a:cubicBezTo>
                  <a:cubicBezTo>
                    <a:pt x="42" y="23"/>
                    <a:pt x="42" y="23"/>
                    <a:pt x="42" y="23"/>
                  </a:cubicBezTo>
                  <a:cubicBezTo>
                    <a:pt x="32" y="23"/>
                    <a:pt x="24" y="31"/>
                    <a:pt x="24" y="41"/>
                  </a:cubicBezTo>
                  <a:lnTo>
                    <a:pt x="24" y="2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8" name="Freeform 386">
              <a:extLst>
                <a:ext uri="{FF2B5EF4-FFF2-40B4-BE49-F238E27FC236}">
                  <a16:creationId xmlns:a16="http://schemas.microsoft.com/office/drawing/2014/main" id="{2B00F340-CB48-4EE3-2DC8-86BC98681DE5}"/>
                </a:ext>
              </a:extLst>
            </p:cNvPr>
            <p:cNvSpPr>
              <a:spLocks/>
            </p:cNvSpPr>
            <p:nvPr/>
          </p:nvSpPr>
          <p:spPr bwMode="auto">
            <a:xfrm>
              <a:off x="4759" y="37"/>
              <a:ext cx="757" cy="733"/>
            </a:xfrm>
            <a:custGeom>
              <a:avLst/>
              <a:gdLst>
                <a:gd name="T0" fmla="*/ 757 w 757"/>
                <a:gd name="T1" fmla="*/ 733 h 733"/>
                <a:gd name="T2" fmla="*/ 0 w 757"/>
                <a:gd name="T3" fmla="*/ 733 h 733"/>
                <a:gd name="T4" fmla="*/ 0 w 757"/>
                <a:gd name="T5" fmla="*/ 0 h 733"/>
                <a:gd name="T6" fmla="*/ 106 w 757"/>
                <a:gd name="T7" fmla="*/ 0 h 733"/>
                <a:gd name="T8" fmla="*/ 106 w 757"/>
                <a:gd name="T9" fmla="*/ 628 h 733"/>
                <a:gd name="T10" fmla="*/ 757 w 757"/>
                <a:gd name="T11" fmla="*/ 628 h 733"/>
                <a:gd name="T12" fmla="*/ 757 w 757"/>
                <a:gd name="T13" fmla="*/ 733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757" y="733"/>
                  </a:moveTo>
                  <a:lnTo>
                    <a:pt x="0" y="733"/>
                  </a:lnTo>
                  <a:lnTo>
                    <a:pt x="0" y="0"/>
                  </a:lnTo>
                  <a:lnTo>
                    <a:pt x="106" y="0"/>
                  </a:lnTo>
                  <a:lnTo>
                    <a:pt x="106" y="628"/>
                  </a:lnTo>
                  <a:lnTo>
                    <a:pt x="757" y="628"/>
                  </a:lnTo>
                  <a:lnTo>
                    <a:pt x="757" y="7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39" name="Freeform 387">
              <a:extLst>
                <a:ext uri="{FF2B5EF4-FFF2-40B4-BE49-F238E27FC236}">
                  <a16:creationId xmlns:a16="http://schemas.microsoft.com/office/drawing/2014/main" id="{6D4C94BD-CB20-8F1F-9FBF-BCA8BB98BF7C}"/>
                </a:ext>
              </a:extLst>
            </p:cNvPr>
            <p:cNvSpPr>
              <a:spLocks/>
            </p:cNvSpPr>
            <p:nvPr/>
          </p:nvSpPr>
          <p:spPr bwMode="auto">
            <a:xfrm>
              <a:off x="2572" y="0"/>
              <a:ext cx="2967" cy="4320"/>
            </a:xfrm>
            <a:custGeom>
              <a:avLst/>
              <a:gdLst>
                <a:gd name="T0" fmla="*/ 2967 w 2967"/>
                <a:gd name="T1" fmla="*/ 4320 h 4320"/>
                <a:gd name="T2" fmla="*/ 0 w 2967"/>
                <a:gd name="T3" fmla="*/ 4320 h 4320"/>
                <a:gd name="T4" fmla="*/ 0 w 2967"/>
                <a:gd name="T5" fmla="*/ 4077 h 4320"/>
                <a:gd name="T6" fmla="*/ 105 w 2967"/>
                <a:gd name="T7" fmla="*/ 4077 h 4320"/>
                <a:gd name="T8" fmla="*/ 105 w 2967"/>
                <a:gd name="T9" fmla="*/ 4210 h 4320"/>
                <a:gd name="T10" fmla="*/ 2862 w 2967"/>
                <a:gd name="T11" fmla="*/ 4210 h 4320"/>
                <a:gd name="T12" fmla="*/ 2862 w 2967"/>
                <a:gd name="T13" fmla="*/ 720 h 4320"/>
                <a:gd name="T14" fmla="*/ 2219 w 2967"/>
                <a:gd name="T15" fmla="*/ 106 h 4320"/>
                <a:gd name="T16" fmla="*/ 105 w 2967"/>
                <a:gd name="T17" fmla="*/ 106 h 4320"/>
                <a:gd name="T18" fmla="*/ 105 w 2967"/>
                <a:gd name="T19" fmla="*/ 252 h 4320"/>
                <a:gd name="T20" fmla="*/ 0 w 2967"/>
                <a:gd name="T21" fmla="*/ 252 h 4320"/>
                <a:gd name="T22" fmla="*/ 0 w 2967"/>
                <a:gd name="T23" fmla="*/ 0 h 4320"/>
                <a:gd name="T24" fmla="*/ 2261 w 2967"/>
                <a:gd name="T25" fmla="*/ 0 h 4320"/>
                <a:gd name="T26" fmla="*/ 2967 w 2967"/>
                <a:gd name="T27" fmla="*/ 674 h 4320"/>
                <a:gd name="T28" fmla="*/ 2967 w 2967"/>
                <a:gd name="T29" fmla="*/ 432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7" h="4320">
                  <a:moveTo>
                    <a:pt x="2967" y="4320"/>
                  </a:moveTo>
                  <a:lnTo>
                    <a:pt x="0" y="4320"/>
                  </a:lnTo>
                  <a:lnTo>
                    <a:pt x="0" y="4077"/>
                  </a:lnTo>
                  <a:lnTo>
                    <a:pt x="105" y="4077"/>
                  </a:lnTo>
                  <a:lnTo>
                    <a:pt x="105" y="4210"/>
                  </a:lnTo>
                  <a:lnTo>
                    <a:pt x="2862" y="4210"/>
                  </a:lnTo>
                  <a:lnTo>
                    <a:pt x="2862" y="720"/>
                  </a:lnTo>
                  <a:lnTo>
                    <a:pt x="2219" y="106"/>
                  </a:lnTo>
                  <a:lnTo>
                    <a:pt x="105" y="106"/>
                  </a:lnTo>
                  <a:lnTo>
                    <a:pt x="105" y="252"/>
                  </a:lnTo>
                  <a:lnTo>
                    <a:pt x="0" y="252"/>
                  </a:lnTo>
                  <a:lnTo>
                    <a:pt x="0" y="0"/>
                  </a:lnTo>
                  <a:lnTo>
                    <a:pt x="2261" y="0"/>
                  </a:lnTo>
                  <a:lnTo>
                    <a:pt x="2967" y="674"/>
                  </a:lnTo>
                  <a:lnTo>
                    <a:pt x="2967" y="43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0" name="Freeform 388">
              <a:extLst>
                <a:ext uri="{FF2B5EF4-FFF2-40B4-BE49-F238E27FC236}">
                  <a16:creationId xmlns:a16="http://schemas.microsoft.com/office/drawing/2014/main" id="{21E941F7-1C6D-7574-7151-707940123A9A}"/>
                </a:ext>
              </a:extLst>
            </p:cNvPr>
            <p:cNvSpPr>
              <a:spLocks noEditPoints="1"/>
            </p:cNvSpPr>
            <p:nvPr/>
          </p:nvSpPr>
          <p:spPr bwMode="auto">
            <a:xfrm>
              <a:off x="3163" y="1014"/>
              <a:ext cx="514" cy="513"/>
            </a:xfrm>
            <a:custGeom>
              <a:avLst/>
              <a:gdLst>
                <a:gd name="T0" fmla="*/ 514 w 514"/>
                <a:gd name="T1" fmla="*/ 513 h 513"/>
                <a:gd name="T2" fmla="*/ 0 w 514"/>
                <a:gd name="T3" fmla="*/ 513 h 513"/>
                <a:gd name="T4" fmla="*/ 0 w 514"/>
                <a:gd name="T5" fmla="*/ 0 h 513"/>
                <a:gd name="T6" fmla="*/ 514 w 514"/>
                <a:gd name="T7" fmla="*/ 0 h 513"/>
                <a:gd name="T8" fmla="*/ 514 w 514"/>
                <a:gd name="T9" fmla="*/ 513 h 513"/>
                <a:gd name="T10" fmla="*/ 106 w 514"/>
                <a:gd name="T11" fmla="*/ 408 h 513"/>
                <a:gd name="T12" fmla="*/ 408 w 514"/>
                <a:gd name="T13" fmla="*/ 408 h 513"/>
                <a:gd name="T14" fmla="*/ 408 w 514"/>
                <a:gd name="T15" fmla="*/ 105 h 513"/>
                <a:gd name="T16" fmla="*/ 106 w 514"/>
                <a:gd name="T17" fmla="*/ 105 h 513"/>
                <a:gd name="T18" fmla="*/ 106 w 514"/>
                <a:gd name="T19" fmla="*/ 40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3">
                  <a:moveTo>
                    <a:pt x="514" y="513"/>
                  </a:moveTo>
                  <a:lnTo>
                    <a:pt x="0" y="513"/>
                  </a:lnTo>
                  <a:lnTo>
                    <a:pt x="0" y="0"/>
                  </a:lnTo>
                  <a:lnTo>
                    <a:pt x="514" y="0"/>
                  </a:lnTo>
                  <a:lnTo>
                    <a:pt x="514" y="513"/>
                  </a:lnTo>
                  <a:close/>
                  <a:moveTo>
                    <a:pt x="106" y="408"/>
                  </a:moveTo>
                  <a:lnTo>
                    <a:pt x="408" y="408"/>
                  </a:lnTo>
                  <a:lnTo>
                    <a:pt x="408" y="105"/>
                  </a:lnTo>
                  <a:lnTo>
                    <a:pt x="106" y="105"/>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1" name="Freeform 389">
              <a:extLst>
                <a:ext uri="{FF2B5EF4-FFF2-40B4-BE49-F238E27FC236}">
                  <a16:creationId xmlns:a16="http://schemas.microsoft.com/office/drawing/2014/main" id="{FDCF21E0-F5D8-55F1-D39E-5DAF688EAF23}"/>
                </a:ext>
              </a:extLst>
            </p:cNvPr>
            <p:cNvSpPr>
              <a:spLocks noEditPoints="1"/>
            </p:cNvSpPr>
            <p:nvPr/>
          </p:nvSpPr>
          <p:spPr bwMode="auto">
            <a:xfrm>
              <a:off x="3163" y="1697"/>
              <a:ext cx="514" cy="518"/>
            </a:xfrm>
            <a:custGeom>
              <a:avLst/>
              <a:gdLst>
                <a:gd name="T0" fmla="*/ 514 w 514"/>
                <a:gd name="T1" fmla="*/ 518 h 518"/>
                <a:gd name="T2" fmla="*/ 0 w 514"/>
                <a:gd name="T3" fmla="*/ 518 h 518"/>
                <a:gd name="T4" fmla="*/ 0 w 514"/>
                <a:gd name="T5" fmla="*/ 0 h 518"/>
                <a:gd name="T6" fmla="*/ 514 w 514"/>
                <a:gd name="T7" fmla="*/ 0 h 518"/>
                <a:gd name="T8" fmla="*/ 514 w 514"/>
                <a:gd name="T9" fmla="*/ 518 h 518"/>
                <a:gd name="T10" fmla="*/ 106 w 514"/>
                <a:gd name="T11" fmla="*/ 408 h 518"/>
                <a:gd name="T12" fmla="*/ 408 w 514"/>
                <a:gd name="T13" fmla="*/ 408 h 518"/>
                <a:gd name="T14" fmla="*/ 408 w 514"/>
                <a:gd name="T15" fmla="*/ 110 h 518"/>
                <a:gd name="T16" fmla="*/ 106 w 514"/>
                <a:gd name="T17" fmla="*/ 110 h 518"/>
                <a:gd name="T18" fmla="*/ 106 w 514"/>
                <a:gd name="T19" fmla="*/ 40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8">
                  <a:moveTo>
                    <a:pt x="514" y="518"/>
                  </a:moveTo>
                  <a:lnTo>
                    <a:pt x="0" y="518"/>
                  </a:lnTo>
                  <a:lnTo>
                    <a:pt x="0" y="0"/>
                  </a:lnTo>
                  <a:lnTo>
                    <a:pt x="514" y="0"/>
                  </a:lnTo>
                  <a:lnTo>
                    <a:pt x="514" y="518"/>
                  </a:lnTo>
                  <a:close/>
                  <a:moveTo>
                    <a:pt x="106" y="408"/>
                  </a:moveTo>
                  <a:lnTo>
                    <a:pt x="408" y="408"/>
                  </a:lnTo>
                  <a:lnTo>
                    <a:pt x="408" y="110"/>
                  </a:lnTo>
                  <a:lnTo>
                    <a:pt x="106" y="110"/>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2" name="Freeform 390">
              <a:extLst>
                <a:ext uri="{FF2B5EF4-FFF2-40B4-BE49-F238E27FC236}">
                  <a16:creationId xmlns:a16="http://schemas.microsoft.com/office/drawing/2014/main" id="{55FCDA82-C780-C909-9042-E8E356B0D050}"/>
                </a:ext>
              </a:extLst>
            </p:cNvPr>
            <p:cNvSpPr>
              <a:spLocks noEditPoints="1"/>
            </p:cNvSpPr>
            <p:nvPr/>
          </p:nvSpPr>
          <p:spPr bwMode="auto">
            <a:xfrm>
              <a:off x="3163" y="2385"/>
              <a:ext cx="514" cy="513"/>
            </a:xfrm>
            <a:custGeom>
              <a:avLst/>
              <a:gdLst>
                <a:gd name="T0" fmla="*/ 514 w 514"/>
                <a:gd name="T1" fmla="*/ 513 h 513"/>
                <a:gd name="T2" fmla="*/ 0 w 514"/>
                <a:gd name="T3" fmla="*/ 513 h 513"/>
                <a:gd name="T4" fmla="*/ 0 w 514"/>
                <a:gd name="T5" fmla="*/ 0 h 513"/>
                <a:gd name="T6" fmla="*/ 514 w 514"/>
                <a:gd name="T7" fmla="*/ 0 h 513"/>
                <a:gd name="T8" fmla="*/ 514 w 514"/>
                <a:gd name="T9" fmla="*/ 513 h 513"/>
                <a:gd name="T10" fmla="*/ 106 w 514"/>
                <a:gd name="T11" fmla="*/ 408 h 513"/>
                <a:gd name="T12" fmla="*/ 408 w 514"/>
                <a:gd name="T13" fmla="*/ 408 h 513"/>
                <a:gd name="T14" fmla="*/ 408 w 514"/>
                <a:gd name="T15" fmla="*/ 105 h 513"/>
                <a:gd name="T16" fmla="*/ 106 w 514"/>
                <a:gd name="T17" fmla="*/ 105 h 513"/>
                <a:gd name="T18" fmla="*/ 106 w 514"/>
                <a:gd name="T19" fmla="*/ 40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3">
                  <a:moveTo>
                    <a:pt x="514" y="513"/>
                  </a:moveTo>
                  <a:lnTo>
                    <a:pt x="0" y="513"/>
                  </a:lnTo>
                  <a:lnTo>
                    <a:pt x="0" y="0"/>
                  </a:lnTo>
                  <a:lnTo>
                    <a:pt x="514" y="0"/>
                  </a:lnTo>
                  <a:lnTo>
                    <a:pt x="514" y="513"/>
                  </a:lnTo>
                  <a:close/>
                  <a:moveTo>
                    <a:pt x="106" y="408"/>
                  </a:moveTo>
                  <a:lnTo>
                    <a:pt x="408" y="408"/>
                  </a:lnTo>
                  <a:lnTo>
                    <a:pt x="408" y="105"/>
                  </a:lnTo>
                  <a:lnTo>
                    <a:pt x="106" y="105"/>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3" name="Freeform 391">
              <a:extLst>
                <a:ext uri="{FF2B5EF4-FFF2-40B4-BE49-F238E27FC236}">
                  <a16:creationId xmlns:a16="http://schemas.microsoft.com/office/drawing/2014/main" id="{04EDD226-B244-5CC5-0617-1C51B08AB155}"/>
                </a:ext>
              </a:extLst>
            </p:cNvPr>
            <p:cNvSpPr>
              <a:spLocks noEditPoints="1"/>
            </p:cNvSpPr>
            <p:nvPr/>
          </p:nvSpPr>
          <p:spPr bwMode="auto">
            <a:xfrm>
              <a:off x="3163" y="3068"/>
              <a:ext cx="514" cy="514"/>
            </a:xfrm>
            <a:custGeom>
              <a:avLst/>
              <a:gdLst>
                <a:gd name="T0" fmla="*/ 514 w 514"/>
                <a:gd name="T1" fmla="*/ 514 h 514"/>
                <a:gd name="T2" fmla="*/ 0 w 514"/>
                <a:gd name="T3" fmla="*/ 514 h 514"/>
                <a:gd name="T4" fmla="*/ 0 w 514"/>
                <a:gd name="T5" fmla="*/ 0 h 514"/>
                <a:gd name="T6" fmla="*/ 514 w 514"/>
                <a:gd name="T7" fmla="*/ 0 h 514"/>
                <a:gd name="T8" fmla="*/ 514 w 514"/>
                <a:gd name="T9" fmla="*/ 514 h 514"/>
                <a:gd name="T10" fmla="*/ 106 w 514"/>
                <a:gd name="T11" fmla="*/ 408 h 514"/>
                <a:gd name="T12" fmla="*/ 408 w 514"/>
                <a:gd name="T13" fmla="*/ 408 h 514"/>
                <a:gd name="T14" fmla="*/ 408 w 514"/>
                <a:gd name="T15" fmla="*/ 110 h 514"/>
                <a:gd name="T16" fmla="*/ 106 w 514"/>
                <a:gd name="T17" fmla="*/ 110 h 514"/>
                <a:gd name="T18" fmla="*/ 106 w 514"/>
                <a:gd name="T19" fmla="*/ 408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4">
                  <a:moveTo>
                    <a:pt x="514" y="514"/>
                  </a:moveTo>
                  <a:lnTo>
                    <a:pt x="0" y="514"/>
                  </a:lnTo>
                  <a:lnTo>
                    <a:pt x="0" y="0"/>
                  </a:lnTo>
                  <a:lnTo>
                    <a:pt x="514" y="0"/>
                  </a:lnTo>
                  <a:lnTo>
                    <a:pt x="514" y="514"/>
                  </a:lnTo>
                  <a:close/>
                  <a:moveTo>
                    <a:pt x="106" y="408"/>
                  </a:moveTo>
                  <a:lnTo>
                    <a:pt x="408" y="408"/>
                  </a:lnTo>
                  <a:lnTo>
                    <a:pt x="408" y="110"/>
                  </a:lnTo>
                  <a:lnTo>
                    <a:pt x="106" y="110"/>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4" name="Rectangle 392">
              <a:extLst>
                <a:ext uri="{FF2B5EF4-FFF2-40B4-BE49-F238E27FC236}">
                  <a16:creationId xmlns:a16="http://schemas.microsoft.com/office/drawing/2014/main" id="{2C5D594C-677B-1099-CFCA-D9FB75CEC23A}"/>
                </a:ext>
              </a:extLst>
            </p:cNvPr>
            <p:cNvSpPr>
              <a:spLocks noChangeArrowheads="1"/>
            </p:cNvSpPr>
            <p:nvPr/>
          </p:nvSpPr>
          <p:spPr bwMode="auto">
            <a:xfrm>
              <a:off x="3824" y="1215"/>
              <a:ext cx="1270" cy="11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5" name="Rectangle 393">
              <a:extLst>
                <a:ext uri="{FF2B5EF4-FFF2-40B4-BE49-F238E27FC236}">
                  <a16:creationId xmlns:a16="http://schemas.microsoft.com/office/drawing/2014/main" id="{D66EF482-CB10-8713-50C8-1927B1A3F4BC}"/>
                </a:ext>
              </a:extLst>
            </p:cNvPr>
            <p:cNvSpPr>
              <a:spLocks noChangeArrowheads="1"/>
            </p:cNvSpPr>
            <p:nvPr/>
          </p:nvSpPr>
          <p:spPr bwMode="auto">
            <a:xfrm>
              <a:off x="3824" y="1903"/>
              <a:ext cx="1270" cy="10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6" name="Rectangle 394">
              <a:extLst>
                <a:ext uri="{FF2B5EF4-FFF2-40B4-BE49-F238E27FC236}">
                  <a16:creationId xmlns:a16="http://schemas.microsoft.com/office/drawing/2014/main" id="{279A69D2-ACE8-27A5-7985-A3964823BCA7}"/>
                </a:ext>
              </a:extLst>
            </p:cNvPr>
            <p:cNvSpPr>
              <a:spLocks noChangeArrowheads="1"/>
            </p:cNvSpPr>
            <p:nvPr/>
          </p:nvSpPr>
          <p:spPr bwMode="auto">
            <a:xfrm>
              <a:off x="3824" y="2587"/>
              <a:ext cx="1270" cy="11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47" name="Rectangle 395">
              <a:extLst>
                <a:ext uri="{FF2B5EF4-FFF2-40B4-BE49-F238E27FC236}">
                  <a16:creationId xmlns:a16="http://schemas.microsoft.com/office/drawing/2014/main" id="{AE27F313-8B21-972D-899C-5786087DEE28}"/>
                </a:ext>
              </a:extLst>
            </p:cNvPr>
            <p:cNvSpPr>
              <a:spLocks noChangeArrowheads="1"/>
            </p:cNvSpPr>
            <p:nvPr/>
          </p:nvSpPr>
          <p:spPr bwMode="auto">
            <a:xfrm>
              <a:off x="3824" y="3274"/>
              <a:ext cx="1270" cy="10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sp>
        <p:nvSpPr>
          <p:cNvPr id="48" name="Ellipse 113">
            <a:extLst>
              <a:ext uri="{FF2B5EF4-FFF2-40B4-BE49-F238E27FC236}">
                <a16:creationId xmlns:a16="http://schemas.microsoft.com/office/drawing/2014/main" id="{CCF14B47-D427-B12F-67FC-11CCB0AF6D7C}"/>
              </a:ext>
            </a:extLst>
          </p:cNvPr>
          <p:cNvSpPr/>
          <p:nvPr/>
        </p:nvSpPr>
        <p:spPr bwMode="white">
          <a:xfrm>
            <a:off x="4005731" y="3478121"/>
            <a:ext cx="623722" cy="623722"/>
          </a:xfrm>
          <a:prstGeom prst="ellipse">
            <a:avLst/>
          </a:prstGeom>
          <a:solidFill>
            <a:srgbClr val="00A1D9"/>
          </a:solidFill>
          <a:ln w="19050" cap="sq">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0" tIns="61200" rIns="61200" bIns="61200" numCol="1" spcCol="0" rtlCol="0" fromWordArt="0" anchor="t" anchorCtr="0" forceAA="0" compatLnSpc="1">
            <a:prstTxWarp prst="textNoShape">
              <a:avLst/>
            </a:prstTxWarp>
            <a:noAutofit/>
          </a:bodyPr>
          <a:lstStyle/>
          <a:p>
            <a:endParaRPr lang="en-US" sz="1000" dirty="0">
              <a:solidFill>
                <a:schemeClr val="bg1"/>
              </a:solidFill>
            </a:endParaRPr>
          </a:p>
        </p:txBody>
      </p:sp>
      <p:grpSp>
        <p:nvGrpSpPr>
          <p:cNvPr id="49" name="Group 380">
            <a:extLst>
              <a:ext uri="{FF2B5EF4-FFF2-40B4-BE49-F238E27FC236}">
                <a16:creationId xmlns:a16="http://schemas.microsoft.com/office/drawing/2014/main" id="{9BAA4C2E-2B2C-E2F8-3E61-C94786029479}"/>
              </a:ext>
            </a:extLst>
          </p:cNvPr>
          <p:cNvGrpSpPr>
            <a:grpSpLocks noChangeAspect="1"/>
          </p:cNvGrpSpPr>
          <p:nvPr/>
        </p:nvGrpSpPr>
        <p:grpSpPr bwMode="auto">
          <a:xfrm>
            <a:off x="4168052" y="3604257"/>
            <a:ext cx="291548" cy="371089"/>
            <a:chOff x="2145" y="0"/>
            <a:chExt cx="3394" cy="4320"/>
          </a:xfrm>
          <a:solidFill>
            <a:schemeClr val="tx1"/>
          </a:solidFill>
        </p:grpSpPr>
        <p:sp>
          <p:nvSpPr>
            <p:cNvPr id="50" name="Freeform 381">
              <a:extLst>
                <a:ext uri="{FF2B5EF4-FFF2-40B4-BE49-F238E27FC236}">
                  <a16:creationId xmlns:a16="http://schemas.microsoft.com/office/drawing/2014/main" id="{7BF7D9D6-A0BF-D25F-9F05-6F5FCA63E21E}"/>
                </a:ext>
              </a:extLst>
            </p:cNvPr>
            <p:cNvSpPr>
              <a:spLocks noEditPoints="1"/>
            </p:cNvSpPr>
            <p:nvPr/>
          </p:nvSpPr>
          <p:spPr bwMode="auto">
            <a:xfrm>
              <a:off x="2406" y="628"/>
              <a:ext cx="436" cy="3265"/>
            </a:xfrm>
            <a:custGeom>
              <a:avLst/>
              <a:gdLst>
                <a:gd name="T0" fmla="*/ 221 w 436"/>
                <a:gd name="T1" fmla="*/ 3265 h 3265"/>
                <a:gd name="T2" fmla="*/ 0 w 436"/>
                <a:gd name="T3" fmla="*/ 2834 h 3265"/>
                <a:gd name="T4" fmla="*/ 0 w 436"/>
                <a:gd name="T5" fmla="*/ 0 h 3265"/>
                <a:gd name="T6" fmla="*/ 436 w 436"/>
                <a:gd name="T7" fmla="*/ 0 h 3265"/>
                <a:gd name="T8" fmla="*/ 436 w 436"/>
                <a:gd name="T9" fmla="*/ 2834 h 3265"/>
                <a:gd name="T10" fmla="*/ 221 w 436"/>
                <a:gd name="T11" fmla="*/ 3265 h 3265"/>
                <a:gd name="T12" fmla="*/ 106 w 436"/>
                <a:gd name="T13" fmla="*/ 2807 h 3265"/>
                <a:gd name="T14" fmla="*/ 221 w 436"/>
                <a:gd name="T15" fmla="*/ 3032 h 3265"/>
                <a:gd name="T16" fmla="*/ 331 w 436"/>
                <a:gd name="T17" fmla="*/ 2807 h 3265"/>
                <a:gd name="T18" fmla="*/ 331 w 436"/>
                <a:gd name="T19" fmla="*/ 106 h 3265"/>
                <a:gd name="T20" fmla="*/ 106 w 436"/>
                <a:gd name="T21" fmla="*/ 106 h 3265"/>
                <a:gd name="T22" fmla="*/ 106 w 436"/>
                <a:gd name="T23" fmla="*/ 2807 h 3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36" h="3265">
                  <a:moveTo>
                    <a:pt x="221" y="3265"/>
                  </a:moveTo>
                  <a:lnTo>
                    <a:pt x="0" y="2834"/>
                  </a:lnTo>
                  <a:lnTo>
                    <a:pt x="0" y="0"/>
                  </a:lnTo>
                  <a:lnTo>
                    <a:pt x="436" y="0"/>
                  </a:lnTo>
                  <a:lnTo>
                    <a:pt x="436" y="2834"/>
                  </a:lnTo>
                  <a:lnTo>
                    <a:pt x="221" y="3265"/>
                  </a:lnTo>
                  <a:close/>
                  <a:moveTo>
                    <a:pt x="106" y="2807"/>
                  </a:moveTo>
                  <a:lnTo>
                    <a:pt x="221" y="3032"/>
                  </a:lnTo>
                  <a:lnTo>
                    <a:pt x="331" y="2807"/>
                  </a:lnTo>
                  <a:lnTo>
                    <a:pt x="331" y="106"/>
                  </a:lnTo>
                  <a:lnTo>
                    <a:pt x="106" y="106"/>
                  </a:lnTo>
                  <a:lnTo>
                    <a:pt x="106" y="2807"/>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1" name="Rectangle 382">
              <a:extLst>
                <a:ext uri="{FF2B5EF4-FFF2-40B4-BE49-F238E27FC236}">
                  <a16:creationId xmlns:a16="http://schemas.microsoft.com/office/drawing/2014/main" id="{89DE990F-F269-82A4-7248-7245B54D28EF}"/>
                </a:ext>
              </a:extLst>
            </p:cNvPr>
            <p:cNvSpPr>
              <a:spLocks noChangeArrowheads="1"/>
            </p:cNvSpPr>
            <p:nvPr/>
          </p:nvSpPr>
          <p:spPr bwMode="auto">
            <a:xfrm>
              <a:off x="2572" y="3756"/>
              <a:ext cx="105" cy="179"/>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2" name="Rectangle 383">
              <a:extLst>
                <a:ext uri="{FF2B5EF4-FFF2-40B4-BE49-F238E27FC236}">
                  <a16:creationId xmlns:a16="http://schemas.microsoft.com/office/drawing/2014/main" id="{A8ED2FE1-B84D-4F32-ABA7-E64A35986285}"/>
                </a:ext>
              </a:extLst>
            </p:cNvPr>
            <p:cNvSpPr>
              <a:spLocks noChangeArrowheads="1"/>
            </p:cNvSpPr>
            <p:nvPr/>
          </p:nvSpPr>
          <p:spPr bwMode="auto">
            <a:xfrm>
              <a:off x="2406" y="3302"/>
              <a:ext cx="436" cy="10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3" name="Freeform 384">
              <a:extLst>
                <a:ext uri="{FF2B5EF4-FFF2-40B4-BE49-F238E27FC236}">
                  <a16:creationId xmlns:a16="http://schemas.microsoft.com/office/drawing/2014/main" id="{69DD768D-4B05-87F4-DA86-C28E43C1D473}"/>
                </a:ext>
              </a:extLst>
            </p:cNvPr>
            <p:cNvSpPr>
              <a:spLocks noEditPoints="1"/>
            </p:cNvSpPr>
            <p:nvPr/>
          </p:nvSpPr>
          <p:spPr bwMode="auto">
            <a:xfrm>
              <a:off x="2480" y="404"/>
              <a:ext cx="289" cy="330"/>
            </a:xfrm>
            <a:custGeom>
              <a:avLst/>
              <a:gdLst>
                <a:gd name="T0" fmla="*/ 289 w 289"/>
                <a:gd name="T1" fmla="*/ 330 h 330"/>
                <a:gd name="T2" fmla="*/ 0 w 289"/>
                <a:gd name="T3" fmla="*/ 330 h 330"/>
                <a:gd name="T4" fmla="*/ 0 w 289"/>
                <a:gd name="T5" fmla="*/ 0 h 330"/>
                <a:gd name="T6" fmla="*/ 289 w 289"/>
                <a:gd name="T7" fmla="*/ 0 h 330"/>
                <a:gd name="T8" fmla="*/ 289 w 289"/>
                <a:gd name="T9" fmla="*/ 330 h 330"/>
                <a:gd name="T10" fmla="*/ 105 w 289"/>
                <a:gd name="T11" fmla="*/ 224 h 330"/>
                <a:gd name="T12" fmla="*/ 183 w 289"/>
                <a:gd name="T13" fmla="*/ 224 h 330"/>
                <a:gd name="T14" fmla="*/ 183 w 289"/>
                <a:gd name="T15" fmla="*/ 105 h 330"/>
                <a:gd name="T16" fmla="*/ 105 w 289"/>
                <a:gd name="T17" fmla="*/ 105 h 330"/>
                <a:gd name="T18" fmla="*/ 105 w 289"/>
                <a:gd name="T19" fmla="*/ 224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9" h="330">
                  <a:moveTo>
                    <a:pt x="289" y="330"/>
                  </a:moveTo>
                  <a:lnTo>
                    <a:pt x="0" y="330"/>
                  </a:lnTo>
                  <a:lnTo>
                    <a:pt x="0" y="0"/>
                  </a:lnTo>
                  <a:lnTo>
                    <a:pt x="289" y="0"/>
                  </a:lnTo>
                  <a:lnTo>
                    <a:pt x="289" y="330"/>
                  </a:lnTo>
                  <a:close/>
                  <a:moveTo>
                    <a:pt x="105" y="224"/>
                  </a:moveTo>
                  <a:lnTo>
                    <a:pt x="183" y="224"/>
                  </a:lnTo>
                  <a:lnTo>
                    <a:pt x="183" y="105"/>
                  </a:lnTo>
                  <a:lnTo>
                    <a:pt x="105" y="105"/>
                  </a:lnTo>
                  <a:lnTo>
                    <a:pt x="105" y="224"/>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4" name="Freeform 385">
              <a:extLst>
                <a:ext uri="{FF2B5EF4-FFF2-40B4-BE49-F238E27FC236}">
                  <a16:creationId xmlns:a16="http://schemas.microsoft.com/office/drawing/2014/main" id="{7809735D-28C2-0334-AB28-0805F19B9C2E}"/>
                </a:ext>
              </a:extLst>
            </p:cNvPr>
            <p:cNvSpPr>
              <a:spLocks/>
            </p:cNvSpPr>
            <p:nvPr/>
          </p:nvSpPr>
          <p:spPr bwMode="auto">
            <a:xfrm>
              <a:off x="2145" y="830"/>
              <a:ext cx="697" cy="1266"/>
            </a:xfrm>
            <a:custGeom>
              <a:avLst/>
              <a:gdLst>
                <a:gd name="T0" fmla="*/ 24 w 152"/>
                <a:gd name="T1" fmla="*/ 276 h 276"/>
                <a:gd name="T2" fmla="*/ 0 w 152"/>
                <a:gd name="T3" fmla="*/ 276 h 276"/>
                <a:gd name="T4" fmla="*/ 0 w 152"/>
                <a:gd name="T5" fmla="*/ 41 h 276"/>
                <a:gd name="T6" fmla="*/ 42 w 152"/>
                <a:gd name="T7" fmla="*/ 0 h 276"/>
                <a:gd name="T8" fmla="*/ 152 w 152"/>
                <a:gd name="T9" fmla="*/ 0 h 276"/>
                <a:gd name="T10" fmla="*/ 152 w 152"/>
                <a:gd name="T11" fmla="*/ 23 h 276"/>
                <a:gd name="T12" fmla="*/ 42 w 152"/>
                <a:gd name="T13" fmla="*/ 23 h 276"/>
                <a:gd name="T14" fmla="*/ 24 w 152"/>
                <a:gd name="T15" fmla="*/ 41 h 276"/>
                <a:gd name="T16" fmla="*/ 24 w 152"/>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 h="276">
                  <a:moveTo>
                    <a:pt x="24" y="276"/>
                  </a:moveTo>
                  <a:cubicBezTo>
                    <a:pt x="0" y="276"/>
                    <a:pt x="0" y="276"/>
                    <a:pt x="0" y="276"/>
                  </a:cubicBezTo>
                  <a:cubicBezTo>
                    <a:pt x="0" y="41"/>
                    <a:pt x="0" y="41"/>
                    <a:pt x="0" y="41"/>
                  </a:cubicBezTo>
                  <a:cubicBezTo>
                    <a:pt x="0" y="18"/>
                    <a:pt x="19" y="0"/>
                    <a:pt x="42" y="0"/>
                  </a:cubicBezTo>
                  <a:cubicBezTo>
                    <a:pt x="152" y="0"/>
                    <a:pt x="152" y="0"/>
                    <a:pt x="152" y="0"/>
                  </a:cubicBezTo>
                  <a:cubicBezTo>
                    <a:pt x="152" y="23"/>
                    <a:pt x="152" y="23"/>
                    <a:pt x="152" y="23"/>
                  </a:cubicBezTo>
                  <a:cubicBezTo>
                    <a:pt x="42" y="23"/>
                    <a:pt x="42" y="23"/>
                    <a:pt x="42" y="23"/>
                  </a:cubicBezTo>
                  <a:cubicBezTo>
                    <a:pt x="32" y="23"/>
                    <a:pt x="24" y="31"/>
                    <a:pt x="24" y="41"/>
                  </a:cubicBezTo>
                  <a:lnTo>
                    <a:pt x="24" y="276"/>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5" name="Freeform 386">
              <a:extLst>
                <a:ext uri="{FF2B5EF4-FFF2-40B4-BE49-F238E27FC236}">
                  <a16:creationId xmlns:a16="http://schemas.microsoft.com/office/drawing/2014/main" id="{5D6554CE-5767-60CB-8705-AA9E7593905B}"/>
                </a:ext>
              </a:extLst>
            </p:cNvPr>
            <p:cNvSpPr>
              <a:spLocks/>
            </p:cNvSpPr>
            <p:nvPr/>
          </p:nvSpPr>
          <p:spPr bwMode="auto">
            <a:xfrm>
              <a:off x="4759" y="37"/>
              <a:ext cx="757" cy="733"/>
            </a:xfrm>
            <a:custGeom>
              <a:avLst/>
              <a:gdLst>
                <a:gd name="T0" fmla="*/ 757 w 757"/>
                <a:gd name="T1" fmla="*/ 733 h 733"/>
                <a:gd name="T2" fmla="*/ 0 w 757"/>
                <a:gd name="T3" fmla="*/ 733 h 733"/>
                <a:gd name="T4" fmla="*/ 0 w 757"/>
                <a:gd name="T5" fmla="*/ 0 h 733"/>
                <a:gd name="T6" fmla="*/ 106 w 757"/>
                <a:gd name="T7" fmla="*/ 0 h 733"/>
                <a:gd name="T8" fmla="*/ 106 w 757"/>
                <a:gd name="T9" fmla="*/ 628 h 733"/>
                <a:gd name="T10" fmla="*/ 757 w 757"/>
                <a:gd name="T11" fmla="*/ 628 h 733"/>
                <a:gd name="T12" fmla="*/ 757 w 757"/>
                <a:gd name="T13" fmla="*/ 733 h 733"/>
              </a:gdLst>
              <a:ahLst/>
              <a:cxnLst>
                <a:cxn ang="0">
                  <a:pos x="T0" y="T1"/>
                </a:cxn>
                <a:cxn ang="0">
                  <a:pos x="T2" y="T3"/>
                </a:cxn>
                <a:cxn ang="0">
                  <a:pos x="T4" y="T5"/>
                </a:cxn>
                <a:cxn ang="0">
                  <a:pos x="T6" y="T7"/>
                </a:cxn>
                <a:cxn ang="0">
                  <a:pos x="T8" y="T9"/>
                </a:cxn>
                <a:cxn ang="0">
                  <a:pos x="T10" y="T11"/>
                </a:cxn>
                <a:cxn ang="0">
                  <a:pos x="T12" y="T13"/>
                </a:cxn>
              </a:cxnLst>
              <a:rect l="0" t="0" r="r" b="b"/>
              <a:pathLst>
                <a:path w="757" h="733">
                  <a:moveTo>
                    <a:pt x="757" y="733"/>
                  </a:moveTo>
                  <a:lnTo>
                    <a:pt x="0" y="733"/>
                  </a:lnTo>
                  <a:lnTo>
                    <a:pt x="0" y="0"/>
                  </a:lnTo>
                  <a:lnTo>
                    <a:pt x="106" y="0"/>
                  </a:lnTo>
                  <a:lnTo>
                    <a:pt x="106" y="628"/>
                  </a:lnTo>
                  <a:lnTo>
                    <a:pt x="757" y="628"/>
                  </a:lnTo>
                  <a:lnTo>
                    <a:pt x="757" y="733"/>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6" name="Freeform 387">
              <a:extLst>
                <a:ext uri="{FF2B5EF4-FFF2-40B4-BE49-F238E27FC236}">
                  <a16:creationId xmlns:a16="http://schemas.microsoft.com/office/drawing/2014/main" id="{034D8B3E-D10E-AD68-2551-80F114889082}"/>
                </a:ext>
              </a:extLst>
            </p:cNvPr>
            <p:cNvSpPr>
              <a:spLocks/>
            </p:cNvSpPr>
            <p:nvPr/>
          </p:nvSpPr>
          <p:spPr bwMode="auto">
            <a:xfrm>
              <a:off x="2572" y="0"/>
              <a:ext cx="2967" cy="4320"/>
            </a:xfrm>
            <a:custGeom>
              <a:avLst/>
              <a:gdLst>
                <a:gd name="T0" fmla="*/ 2967 w 2967"/>
                <a:gd name="T1" fmla="*/ 4320 h 4320"/>
                <a:gd name="T2" fmla="*/ 0 w 2967"/>
                <a:gd name="T3" fmla="*/ 4320 h 4320"/>
                <a:gd name="T4" fmla="*/ 0 w 2967"/>
                <a:gd name="T5" fmla="*/ 4077 h 4320"/>
                <a:gd name="T6" fmla="*/ 105 w 2967"/>
                <a:gd name="T7" fmla="*/ 4077 h 4320"/>
                <a:gd name="T8" fmla="*/ 105 w 2967"/>
                <a:gd name="T9" fmla="*/ 4210 h 4320"/>
                <a:gd name="T10" fmla="*/ 2862 w 2967"/>
                <a:gd name="T11" fmla="*/ 4210 h 4320"/>
                <a:gd name="T12" fmla="*/ 2862 w 2967"/>
                <a:gd name="T13" fmla="*/ 720 h 4320"/>
                <a:gd name="T14" fmla="*/ 2219 w 2967"/>
                <a:gd name="T15" fmla="*/ 106 h 4320"/>
                <a:gd name="T16" fmla="*/ 105 w 2967"/>
                <a:gd name="T17" fmla="*/ 106 h 4320"/>
                <a:gd name="T18" fmla="*/ 105 w 2967"/>
                <a:gd name="T19" fmla="*/ 252 h 4320"/>
                <a:gd name="T20" fmla="*/ 0 w 2967"/>
                <a:gd name="T21" fmla="*/ 252 h 4320"/>
                <a:gd name="T22" fmla="*/ 0 w 2967"/>
                <a:gd name="T23" fmla="*/ 0 h 4320"/>
                <a:gd name="T24" fmla="*/ 2261 w 2967"/>
                <a:gd name="T25" fmla="*/ 0 h 4320"/>
                <a:gd name="T26" fmla="*/ 2967 w 2967"/>
                <a:gd name="T27" fmla="*/ 674 h 4320"/>
                <a:gd name="T28" fmla="*/ 2967 w 2967"/>
                <a:gd name="T29" fmla="*/ 432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967" h="4320">
                  <a:moveTo>
                    <a:pt x="2967" y="4320"/>
                  </a:moveTo>
                  <a:lnTo>
                    <a:pt x="0" y="4320"/>
                  </a:lnTo>
                  <a:lnTo>
                    <a:pt x="0" y="4077"/>
                  </a:lnTo>
                  <a:lnTo>
                    <a:pt x="105" y="4077"/>
                  </a:lnTo>
                  <a:lnTo>
                    <a:pt x="105" y="4210"/>
                  </a:lnTo>
                  <a:lnTo>
                    <a:pt x="2862" y="4210"/>
                  </a:lnTo>
                  <a:lnTo>
                    <a:pt x="2862" y="720"/>
                  </a:lnTo>
                  <a:lnTo>
                    <a:pt x="2219" y="106"/>
                  </a:lnTo>
                  <a:lnTo>
                    <a:pt x="105" y="106"/>
                  </a:lnTo>
                  <a:lnTo>
                    <a:pt x="105" y="252"/>
                  </a:lnTo>
                  <a:lnTo>
                    <a:pt x="0" y="252"/>
                  </a:lnTo>
                  <a:lnTo>
                    <a:pt x="0" y="0"/>
                  </a:lnTo>
                  <a:lnTo>
                    <a:pt x="2261" y="0"/>
                  </a:lnTo>
                  <a:lnTo>
                    <a:pt x="2967" y="674"/>
                  </a:lnTo>
                  <a:lnTo>
                    <a:pt x="2967" y="4320"/>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7" name="Freeform 388">
              <a:extLst>
                <a:ext uri="{FF2B5EF4-FFF2-40B4-BE49-F238E27FC236}">
                  <a16:creationId xmlns:a16="http://schemas.microsoft.com/office/drawing/2014/main" id="{17DE515D-1286-31BB-0BF6-28C5411D688A}"/>
                </a:ext>
              </a:extLst>
            </p:cNvPr>
            <p:cNvSpPr>
              <a:spLocks noEditPoints="1"/>
            </p:cNvSpPr>
            <p:nvPr/>
          </p:nvSpPr>
          <p:spPr bwMode="auto">
            <a:xfrm>
              <a:off x="3163" y="1014"/>
              <a:ext cx="514" cy="513"/>
            </a:xfrm>
            <a:custGeom>
              <a:avLst/>
              <a:gdLst>
                <a:gd name="T0" fmla="*/ 514 w 514"/>
                <a:gd name="T1" fmla="*/ 513 h 513"/>
                <a:gd name="T2" fmla="*/ 0 w 514"/>
                <a:gd name="T3" fmla="*/ 513 h 513"/>
                <a:gd name="T4" fmla="*/ 0 w 514"/>
                <a:gd name="T5" fmla="*/ 0 h 513"/>
                <a:gd name="T6" fmla="*/ 514 w 514"/>
                <a:gd name="T7" fmla="*/ 0 h 513"/>
                <a:gd name="T8" fmla="*/ 514 w 514"/>
                <a:gd name="T9" fmla="*/ 513 h 513"/>
                <a:gd name="T10" fmla="*/ 106 w 514"/>
                <a:gd name="T11" fmla="*/ 408 h 513"/>
                <a:gd name="T12" fmla="*/ 408 w 514"/>
                <a:gd name="T13" fmla="*/ 408 h 513"/>
                <a:gd name="T14" fmla="*/ 408 w 514"/>
                <a:gd name="T15" fmla="*/ 105 h 513"/>
                <a:gd name="T16" fmla="*/ 106 w 514"/>
                <a:gd name="T17" fmla="*/ 105 h 513"/>
                <a:gd name="T18" fmla="*/ 106 w 514"/>
                <a:gd name="T19" fmla="*/ 40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3">
                  <a:moveTo>
                    <a:pt x="514" y="513"/>
                  </a:moveTo>
                  <a:lnTo>
                    <a:pt x="0" y="513"/>
                  </a:lnTo>
                  <a:lnTo>
                    <a:pt x="0" y="0"/>
                  </a:lnTo>
                  <a:lnTo>
                    <a:pt x="514" y="0"/>
                  </a:lnTo>
                  <a:lnTo>
                    <a:pt x="514" y="513"/>
                  </a:lnTo>
                  <a:close/>
                  <a:moveTo>
                    <a:pt x="106" y="408"/>
                  </a:moveTo>
                  <a:lnTo>
                    <a:pt x="408" y="408"/>
                  </a:lnTo>
                  <a:lnTo>
                    <a:pt x="408" y="105"/>
                  </a:lnTo>
                  <a:lnTo>
                    <a:pt x="106" y="105"/>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8" name="Freeform 389">
              <a:extLst>
                <a:ext uri="{FF2B5EF4-FFF2-40B4-BE49-F238E27FC236}">
                  <a16:creationId xmlns:a16="http://schemas.microsoft.com/office/drawing/2014/main" id="{A4E4B8B8-80FD-65F4-A617-354C809FE7CD}"/>
                </a:ext>
              </a:extLst>
            </p:cNvPr>
            <p:cNvSpPr>
              <a:spLocks noEditPoints="1"/>
            </p:cNvSpPr>
            <p:nvPr/>
          </p:nvSpPr>
          <p:spPr bwMode="auto">
            <a:xfrm>
              <a:off x="3163" y="1697"/>
              <a:ext cx="514" cy="518"/>
            </a:xfrm>
            <a:custGeom>
              <a:avLst/>
              <a:gdLst>
                <a:gd name="T0" fmla="*/ 514 w 514"/>
                <a:gd name="T1" fmla="*/ 518 h 518"/>
                <a:gd name="T2" fmla="*/ 0 w 514"/>
                <a:gd name="T3" fmla="*/ 518 h 518"/>
                <a:gd name="T4" fmla="*/ 0 w 514"/>
                <a:gd name="T5" fmla="*/ 0 h 518"/>
                <a:gd name="T6" fmla="*/ 514 w 514"/>
                <a:gd name="T7" fmla="*/ 0 h 518"/>
                <a:gd name="T8" fmla="*/ 514 w 514"/>
                <a:gd name="T9" fmla="*/ 518 h 518"/>
                <a:gd name="T10" fmla="*/ 106 w 514"/>
                <a:gd name="T11" fmla="*/ 408 h 518"/>
                <a:gd name="T12" fmla="*/ 408 w 514"/>
                <a:gd name="T13" fmla="*/ 408 h 518"/>
                <a:gd name="T14" fmla="*/ 408 w 514"/>
                <a:gd name="T15" fmla="*/ 110 h 518"/>
                <a:gd name="T16" fmla="*/ 106 w 514"/>
                <a:gd name="T17" fmla="*/ 110 h 518"/>
                <a:gd name="T18" fmla="*/ 106 w 514"/>
                <a:gd name="T19" fmla="*/ 408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8">
                  <a:moveTo>
                    <a:pt x="514" y="518"/>
                  </a:moveTo>
                  <a:lnTo>
                    <a:pt x="0" y="518"/>
                  </a:lnTo>
                  <a:lnTo>
                    <a:pt x="0" y="0"/>
                  </a:lnTo>
                  <a:lnTo>
                    <a:pt x="514" y="0"/>
                  </a:lnTo>
                  <a:lnTo>
                    <a:pt x="514" y="518"/>
                  </a:lnTo>
                  <a:close/>
                  <a:moveTo>
                    <a:pt x="106" y="408"/>
                  </a:moveTo>
                  <a:lnTo>
                    <a:pt x="408" y="408"/>
                  </a:lnTo>
                  <a:lnTo>
                    <a:pt x="408" y="110"/>
                  </a:lnTo>
                  <a:lnTo>
                    <a:pt x="106" y="110"/>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59" name="Freeform 390">
              <a:extLst>
                <a:ext uri="{FF2B5EF4-FFF2-40B4-BE49-F238E27FC236}">
                  <a16:creationId xmlns:a16="http://schemas.microsoft.com/office/drawing/2014/main" id="{E883B196-8C82-48B5-C953-8489E2C1D7EC}"/>
                </a:ext>
              </a:extLst>
            </p:cNvPr>
            <p:cNvSpPr>
              <a:spLocks noEditPoints="1"/>
            </p:cNvSpPr>
            <p:nvPr/>
          </p:nvSpPr>
          <p:spPr bwMode="auto">
            <a:xfrm>
              <a:off x="3163" y="2385"/>
              <a:ext cx="514" cy="513"/>
            </a:xfrm>
            <a:custGeom>
              <a:avLst/>
              <a:gdLst>
                <a:gd name="T0" fmla="*/ 514 w 514"/>
                <a:gd name="T1" fmla="*/ 513 h 513"/>
                <a:gd name="T2" fmla="*/ 0 w 514"/>
                <a:gd name="T3" fmla="*/ 513 h 513"/>
                <a:gd name="T4" fmla="*/ 0 w 514"/>
                <a:gd name="T5" fmla="*/ 0 h 513"/>
                <a:gd name="T6" fmla="*/ 514 w 514"/>
                <a:gd name="T7" fmla="*/ 0 h 513"/>
                <a:gd name="T8" fmla="*/ 514 w 514"/>
                <a:gd name="T9" fmla="*/ 513 h 513"/>
                <a:gd name="T10" fmla="*/ 106 w 514"/>
                <a:gd name="T11" fmla="*/ 408 h 513"/>
                <a:gd name="T12" fmla="*/ 408 w 514"/>
                <a:gd name="T13" fmla="*/ 408 h 513"/>
                <a:gd name="T14" fmla="*/ 408 w 514"/>
                <a:gd name="T15" fmla="*/ 105 h 513"/>
                <a:gd name="T16" fmla="*/ 106 w 514"/>
                <a:gd name="T17" fmla="*/ 105 h 513"/>
                <a:gd name="T18" fmla="*/ 106 w 514"/>
                <a:gd name="T19" fmla="*/ 40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3">
                  <a:moveTo>
                    <a:pt x="514" y="513"/>
                  </a:moveTo>
                  <a:lnTo>
                    <a:pt x="0" y="513"/>
                  </a:lnTo>
                  <a:lnTo>
                    <a:pt x="0" y="0"/>
                  </a:lnTo>
                  <a:lnTo>
                    <a:pt x="514" y="0"/>
                  </a:lnTo>
                  <a:lnTo>
                    <a:pt x="514" y="513"/>
                  </a:lnTo>
                  <a:close/>
                  <a:moveTo>
                    <a:pt x="106" y="408"/>
                  </a:moveTo>
                  <a:lnTo>
                    <a:pt x="408" y="408"/>
                  </a:lnTo>
                  <a:lnTo>
                    <a:pt x="408" y="105"/>
                  </a:lnTo>
                  <a:lnTo>
                    <a:pt x="106" y="105"/>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60" name="Freeform 391">
              <a:extLst>
                <a:ext uri="{FF2B5EF4-FFF2-40B4-BE49-F238E27FC236}">
                  <a16:creationId xmlns:a16="http://schemas.microsoft.com/office/drawing/2014/main" id="{4A36F9B2-7EFD-B73E-859A-A2467EE86022}"/>
                </a:ext>
              </a:extLst>
            </p:cNvPr>
            <p:cNvSpPr>
              <a:spLocks noEditPoints="1"/>
            </p:cNvSpPr>
            <p:nvPr/>
          </p:nvSpPr>
          <p:spPr bwMode="auto">
            <a:xfrm>
              <a:off x="3163" y="3068"/>
              <a:ext cx="514" cy="514"/>
            </a:xfrm>
            <a:custGeom>
              <a:avLst/>
              <a:gdLst>
                <a:gd name="T0" fmla="*/ 514 w 514"/>
                <a:gd name="T1" fmla="*/ 514 h 514"/>
                <a:gd name="T2" fmla="*/ 0 w 514"/>
                <a:gd name="T3" fmla="*/ 514 h 514"/>
                <a:gd name="T4" fmla="*/ 0 w 514"/>
                <a:gd name="T5" fmla="*/ 0 h 514"/>
                <a:gd name="T6" fmla="*/ 514 w 514"/>
                <a:gd name="T7" fmla="*/ 0 h 514"/>
                <a:gd name="T8" fmla="*/ 514 w 514"/>
                <a:gd name="T9" fmla="*/ 514 h 514"/>
                <a:gd name="T10" fmla="*/ 106 w 514"/>
                <a:gd name="T11" fmla="*/ 408 h 514"/>
                <a:gd name="T12" fmla="*/ 408 w 514"/>
                <a:gd name="T13" fmla="*/ 408 h 514"/>
                <a:gd name="T14" fmla="*/ 408 w 514"/>
                <a:gd name="T15" fmla="*/ 110 h 514"/>
                <a:gd name="T16" fmla="*/ 106 w 514"/>
                <a:gd name="T17" fmla="*/ 110 h 514"/>
                <a:gd name="T18" fmla="*/ 106 w 514"/>
                <a:gd name="T19" fmla="*/ 408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4" h="514">
                  <a:moveTo>
                    <a:pt x="514" y="514"/>
                  </a:moveTo>
                  <a:lnTo>
                    <a:pt x="0" y="514"/>
                  </a:lnTo>
                  <a:lnTo>
                    <a:pt x="0" y="0"/>
                  </a:lnTo>
                  <a:lnTo>
                    <a:pt x="514" y="0"/>
                  </a:lnTo>
                  <a:lnTo>
                    <a:pt x="514" y="514"/>
                  </a:lnTo>
                  <a:close/>
                  <a:moveTo>
                    <a:pt x="106" y="408"/>
                  </a:moveTo>
                  <a:lnTo>
                    <a:pt x="408" y="408"/>
                  </a:lnTo>
                  <a:lnTo>
                    <a:pt x="408" y="110"/>
                  </a:lnTo>
                  <a:lnTo>
                    <a:pt x="106" y="110"/>
                  </a:lnTo>
                  <a:lnTo>
                    <a:pt x="106" y="408"/>
                  </a:ln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61" name="Rectangle 392">
              <a:extLst>
                <a:ext uri="{FF2B5EF4-FFF2-40B4-BE49-F238E27FC236}">
                  <a16:creationId xmlns:a16="http://schemas.microsoft.com/office/drawing/2014/main" id="{C016AC76-8F1D-7488-F08E-5BE4249C8D37}"/>
                </a:ext>
              </a:extLst>
            </p:cNvPr>
            <p:cNvSpPr>
              <a:spLocks noChangeArrowheads="1"/>
            </p:cNvSpPr>
            <p:nvPr/>
          </p:nvSpPr>
          <p:spPr bwMode="auto">
            <a:xfrm>
              <a:off x="3824" y="1215"/>
              <a:ext cx="1270" cy="11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62" name="Rectangle 393">
              <a:extLst>
                <a:ext uri="{FF2B5EF4-FFF2-40B4-BE49-F238E27FC236}">
                  <a16:creationId xmlns:a16="http://schemas.microsoft.com/office/drawing/2014/main" id="{9B092A20-187F-3E36-2D9A-B87C09028E9D}"/>
                </a:ext>
              </a:extLst>
            </p:cNvPr>
            <p:cNvSpPr>
              <a:spLocks noChangeArrowheads="1"/>
            </p:cNvSpPr>
            <p:nvPr/>
          </p:nvSpPr>
          <p:spPr bwMode="auto">
            <a:xfrm>
              <a:off x="3824" y="1903"/>
              <a:ext cx="1270" cy="10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63" name="Rectangle 394">
              <a:extLst>
                <a:ext uri="{FF2B5EF4-FFF2-40B4-BE49-F238E27FC236}">
                  <a16:creationId xmlns:a16="http://schemas.microsoft.com/office/drawing/2014/main" id="{E989B794-77FF-4DE7-B1CB-DE9C3D94A8C2}"/>
                </a:ext>
              </a:extLst>
            </p:cNvPr>
            <p:cNvSpPr>
              <a:spLocks noChangeArrowheads="1"/>
            </p:cNvSpPr>
            <p:nvPr/>
          </p:nvSpPr>
          <p:spPr bwMode="auto">
            <a:xfrm>
              <a:off x="3824" y="2587"/>
              <a:ext cx="1270" cy="110"/>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sp>
          <p:nvSpPr>
            <p:cNvPr id="64" name="Rectangle 395">
              <a:extLst>
                <a:ext uri="{FF2B5EF4-FFF2-40B4-BE49-F238E27FC236}">
                  <a16:creationId xmlns:a16="http://schemas.microsoft.com/office/drawing/2014/main" id="{9A9B5F0D-EC70-8991-5296-BF8E844186D6}"/>
                </a:ext>
              </a:extLst>
            </p:cNvPr>
            <p:cNvSpPr>
              <a:spLocks noChangeArrowheads="1"/>
            </p:cNvSpPr>
            <p:nvPr/>
          </p:nvSpPr>
          <p:spPr bwMode="auto">
            <a:xfrm>
              <a:off x="3824" y="3274"/>
              <a:ext cx="1270" cy="106"/>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endParaRPr>
            </a:p>
          </p:txBody>
        </p:sp>
      </p:grpSp>
      <p:pic>
        <p:nvPicPr>
          <p:cNvPr id="65" name="Grafik 64" descr="Ein Bild, das Text, Schrift, Screenshot, Brief enthält.&#10;&#10;Beschreibung automatisch generiert.">
            <a:extLst>
              <a:ext uri="{FF2B5EF4-FFF2-40B4-BE49-F238E27FC236}">
                <a16:creationId xmlns:a16="http://schemas.microsoft.com/office/drawing/2014/main" id="{228A329A-83EC-F0A4-0C7E-4F19415AA211}"/>
              </a:ext>
            </a:extLst>
          </p:cNvPr>
          <p:cNvPicPr>
            <a:picLocks noChangeAspect="1"/>
          </p:cNvPicPr>
          <p:nvPr/>
        </p:nvPicPr>
        <p:blipFill>
          <a:blip r:embed="rId11"/>
          <a:stretch>
            <a:fillRect/>
          </a:stretch>
        </p:blipFill>
        <p:spPr>
          <a:xfrm>
            <a:off x="8171710" y="3638753"/>
            <a:ext cx="3723162" cy="1178475"/>
          </a:xfrm>
          <a:prstGeom prst="rect">
            <a:avLst/>
          </a:prstGeom>
        </p:spPr>
      </p:pic>
      <p:pic>
        <p:nvPicPr>
          <p:cNvPr id="67" name="Grafik 66" descr="Ein Bild, das Text, Screenshot, Schrift, Zahl enthält.&#10;&#10;Beschreibung automatisch generiert.">
            <a:extLst>
              <a:ext uri="{FF2B5EF4-FFF2-40B4-BE49-F238E27FC236}">
                <a16:creationId xmlns:a16="http://schemas.microsoft.com/office/drawing/2014/main" id="{D30EFF24-AB49-BA06-14A6-C462C045F95C}"/>
              </a:ext>
            </a:extLst>
          </p:cNvPr>
          <p:cNvPicPr>
            <a:picLocks noChangeAspect="1"/>
          </p:cNvPicPr>
          <p:nvPr/>
        </p:nvPicPr>
        <p:blipFill>
          <a:blip r:embed="rId12"/>
          <a:stretch>
            <a:fillRect/>
          </a:stretch>
        </p:blipFill>
        <p:spPr>
          <a:xfrm rot="-10800000" flipH="1" flipV="1">
            <a:off x="743673" y="3372280"/>
            <a:ext cx="3085255" cy="1628289"/>
          </a:xfrm>
          <a:prstGeom prst="rect">
            <a:avLst/>
          </a:prstGeom>
        </p:spPr>
      </p:pic>
    </p:spTree>
    <p:extLst>
      <p:ext uri="{BB962C8B-B14F-4D97-AF65-F5344CB8AC3E}">
        <p14:creationId xmlns:p14="http://schemas.microsoft.com/office/powerpoint/2010/main" val="19107440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 name="Objekt 3" hidden="1">
            <a:extLst>
              <a:ext uri="{FF2B5EF4-FFF2-40B4-BE49-F238E27FC236}">
                <a16:creationId xmlns:a16="http://schemas.microsoft.com/office/drawing/2014/main" id="{6D414B8F-45F0-4268-98AE-46EC3D03CE6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52" imgH="318" progId="TCLayout.ActiveDocument.1">
                  <p:embed/>
                </p:oleObj>
              </mc:Choice>
              <mc:Fallback>
                <p:oleObj name="think-cell Folie" r:id="rId3" imgW="352" imgH="318" progId="TCLayout.ActiveDocument.1">
                  <p:embed/>
                  <p:pic>
                    <p:nvPicPr>
                      <p:cNvPr id="4" name="Objekt 3" hidden="1">
                        <a:extLst>
                          <a:ext uri="{FF2B5EF4-FFF2-40B4-BE49-F238E27FC236}">
                            <a16:creationId xmlns:a16="http://schemas.microsoft.com/office/drawing/2014/main" id="{6D414B8F-45F0-4268-98AE-46EC3D03CE6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1E61E8CD-7510-464E-AD28-949DEC8032B4}"/>
              </a:ext>
            </a:extLst>
          </p:cNvPr>
          <p:cNvSpPr>
            <a:spLocks noGrp="1"/>
          </p:cNvSpPr>
          <p:nvPr>
            <p:ph type="title"/>
          </p:nvPr>
        </p:nvSpPr>
        <p:spPr>
          <a:xfrm>
            <a:off x="609918" y="292975"/>
            <a:ext cx="10978515" cy="590400"/>
          </a:xfrm>
        </p:spPr>
        <p:txBody>
          <a:bodyPr/>
          <a:lstStyle/>
          <a:p>
            <a:r>
              <a:rPr lang="en-US" dirty="0"/>
              <a:t>4. Summarization of the chosen Project/s</a:t>
            </a:r>
          </a:p>
        </p:txBody>
      </p:sp>
      <p:sp>
        <p:nvSpPr>
          <p:cNvPr id="8" name="Freeform 48">
            <a:extLst>
              <a:ext uri="{FF2B5EF4-FFF2-40B4-BE49-F238E27FC236}">
                <a16:creationId xmlns:a16="http://schemas.microsoft.com/office/drawing/2014/main" id="{33000063-A61C-4C9E-9305-CC6D1FBBD576}"/>
              </a:ext>
            </a:extLst>
          </p:cNvPr>
          <p:cNvSpPr/>
          <p:nvPr/>
        </p:nvSpPr>
        <p:spPr>
          <a:xfrm rot="10800000">
            <a:off x="5225611" y="4184896"/>
            <a:ext cx="1744668" cy="1611301"/>
          </a:xfrm>
          <a:custGeom>
            <a:avLst/>
            <a:gdLst>
              <a:gd name="connsiteX0" fmla="*/ 249718 w 1877126"/>
              <a:gd name="connsiteY0" fmla="*/ 27848 h 2151276"/>
              <a:gd name="connsiteX1" fmla="*/ 248598 w 1877126"/>
              <a:gd name="connsiteY1" fmla="*/ 1 h 2151276"/>
              <a:gd name="connsiteX2" fmla="*/ 248598 w 1877126"/>
              <a:gd name="connsiteY2" fmla="*/ 0 h 2151276"/>
              <a:gd name="connsiteX3" fmla="*/ 238214 w 1877126"/>
              <a:gd name="connsiteY3" fmla="*/ 507182 h 2151276"/>
              <a:gd name="connsiteX4" fmla="*/ 242944 w 1877126"/>
              <a:gd name="connsiteY4" fmla="*/ 409270 h 2151276"/>
              <a:gd name="connsiteX5" fmla="*/ 242072 w 1877126"/>
              <a:gd name="connsiteY5" fmla="*/ 456825 h 2151276"/>
              <a:gd name="connsiteX6" fmla="*/ 1638913 w 1877126"/>
              <a:gd name="connsiteY6" fmla="*/ 507183 h 2151276"/>
              <a:gd name="connsiteX7" fmla="*/ 1635054 w 1877126"/>
              <a:gd name="connsiteY7" fmla="*/ 456825 h 2151276"/>
              <a:gd name="connsiteX8" fmla="*/ 1634182 w 1877126"/>
              <a:gd name="connsiteY8" fmla="*/ 409270 h 2151276"/>
              <a:gd name="connsiteX9" fmla="*/ 1877126 w 1877126"/>
              <a:gd name="connsiteY9" fmla="*/ 2151276 h 2151276"/>
              <a:gd name="connsiteX10" fmla="*/ 1875772 w 1877126"/>
              <a:gd name="connsiteY10" fmla="*/ 2151276 h 2151276"/>
              <a:gd name="connsiteX11" fmla="*/ 1875824 w 1877126"/>
              <a:gd name="connsiteY11" fmla="*/ 2151120 h 2151276"/>
              <a:gd name="connsiteX12" fmla="*/ 938564 w 1877126"/>
              <a:gd name="connsiteY12" fmla="*/ 1866284 h 2151276"/>
              <a:gd name="connsiteX13" fmla="*/ 1304 w 1877126"/>
              <a:gd name="connsiteY13" fmla="*/ 2151120 h 2151276"/>
              <a:gd name="connsiteX14" fmla="*/ 1356 w 1877126"/>
              <a:gd name="connsiteY14" fmla="*/ 2151276 h 2151276"/>
              <a:gd name="connsiteX15" fmla="*/ 0 w 1877126"/>
              <a:gd name="connsiteY15" fmla="*/ 2151276 h 2151276"/>
              <a:gd name="connsiteX16" fmla="*/ 87655 w 1877126"/>
              <a:gd name="connsiteY16" fmla="*/ 1728827 h 2151276"/>
              <a:gd name="connsiteX17" fmla="*/ 207125 w 1877126"/>
              <a:gd name="connsiteY17" fmla="*/ 912947 h 2151276"/>
              <a:gd name="connsiteX18" fmla="*/ 207127 w 1877126"/>
              <a:gd name="connsiteY18" fmla="*/ 912926 h 2151276"/>
              <a:gd name="connsiteX19" fmla="*/ 207125 w 1877126"/>
              <a:gd name="connsiteY19" fmla="*/ 912948 h 2151276"/>
              <a:gd name="connsiteX20" fmla="*/ 187629 w 1877126"/>
              <a:gd name="connsiteY20" fmla="*/ 1074256 h 2151276"/>
              <a:gd name="connsiteX21" fmla="*/ 188803 w 1877126"/>
              <a:gd name="connsiteY21" fmla="*/ 1074256 h 2151276"/>
              <a:gd name="connsiteX22" fmla="*/ 188756 w 1877126"/>
              <a:gd name="connsiteY22" fmla="*/ 1074105 h 2151276"/>
              <a:gd name="connsiteX23" fmla="*/ 938564 w 1877126"/>
              <a:gd name="connsiteY23" fmla="*/ 829960 h 2151276"/>
              <a:gd name="connsiteX24" fmla="*/ 1688372 w 1877126"/>
              <a:gd name="connsiteY24" fmla="*/ 1074105 h 2151276"/>
              <a:gd name="connsiteX25" fmla="*/ 1688325 w 1877126"/>
              <a:gd name="connsiteY25" fmla="*/ 1074256 h 2151276"/>
              <a:gd name="connsiteX26" fmla="*/ 1689497 w 1877126"/>
              <a:gd name="connsiteY26" fmla="*/ 1074256 h 2151276"/>
              <a:gd name="connsiteX27" fmla="*/ 1670001 w 1877126"/>
              <a:gd name="connsiteY27" fmla="*/ 912948 h 2151276"/>
              <a:gd name="connsiteX28" fmla="*/ 1669999 w 1877126"/>
              <a:gd name="connsiteY28" fmla="*/ 912919 h 2151276"/>
              <a:gd name="connsiteX29" fmla="*/ 1670001 w 1877126"/>
              <a:gd name="connsiteY29" fmla="*/ 912947 h 2151276"/>
              <a:gd name="connsiteX30" fmla="*/ 1789472 w 1877126"/>
              <a:gd name="connsiteY30" fmla="*/ 1728827 h 2151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77126" h="2151276">
                <a:moveTo>
                  <a:pt x="249718" y="27848"/>
                </a:moveTo>
                <a:lnTo>
                  <a:pt x="248598" y="1"/>
                </a:lnTo>
                <a:lnTo>
                  <a:pt x="248598" y="0"/>
                </a:lnTo>
                <a:close/>
                <a:moveTo>
                  <a:pt x="238214" y="507182"/>
                </a:moveTo>
                <a:lnTo>
                  <a:pt x="242944" y="409270"/>
                </a:lnTo>
                <a:lnTo>
                  <a:pt x="242072" y="456825"/>
                </a:lnTo>
                <a:close/>
                <a:moveTo>
                  <a:pt x="1638913" y="507183"/>
                </a:moveTo>
                <a:lnTo>
                  <a:pt x="1635054" y="456825"/>
                </a:lnTo>
                <a:lnTo>
                  <a:pt x="1634182" y="409270"/>
                </a:lnTo>
                <a:close/>
                <a:moveTo>
                  <a:pt x="1877126" y="2151276"/>
                </a:moveTo>
                <a:lnTo>
                  <a:pt x="1875772" y="2151276"/>
                </a:lnTo>
                <a:lnTo>
                  <a:pt x="1875824" y="2151120"/>
                </a:lnTo>
                <a:cubicBezTo>
                  <a:pt x="1875824" y="1993809"/>
                  <a:pt x="1456198" y="1866284"/>
                  <a:pt x="938564" y="1866284"/>
                </a:cubicBezTo>
                <a:cubicBezTo>
                  <a:pt x="420930" y="1866284"/>
                  <a:pt x="1304" y="1993809"/>
                  <a:pt x="1304" y="2151120"/>
                </a:cubicBezTo>
                <a:lnTo>
                  <a:pt x="1356" y="2151276"/>
                </a:lnTo>
                <a:lnTo>
                  <a:pt x="0" y="2151276"/>
                </a:lnTo>
                <a:lnTo>
                  <a:pt x="87655" y="1728827"/>
                </a:lnTo>
                <a:cubicBezTo>
                  <a:pt x="140370" y="1447260"/>
                  <a:pt x="180108" y="1174056"/>
                  <a:pt x="207125" y="912947"/>
                </a:cubicBezTo>
                <a:lnTo>
                  <a:pt x="207127" y="912926"/>
                </a:lnTo>
                <a:lnTo>
                  <a:pt x="207125" y="912948"/>
                </a:lnTo>
                <a:lnTo>
                  <a:pt x="187629" y="1074256"/>
                </a:lnTo>
                <a:lnTo>
                  <a:pt x="188803" y="1074256"/>
                </a:lnTo>
                <a:lnTo>
                  <a:pt x="188756" y="1074105"/>
                </a:lnTo>
                <a:cubicBezTo>
                  <a:pt x="188756" y="939267"/>
                  <a:pt x="524456" y="829960"/>
                  <a:pt x="938564" y="829960"/>
                </a:cubicBezTo>
                <a:cubicBezTo>
                  <a:pt x="1352672" y="829960"/>
                  <a:pt x="1688372" y="939267"/>
                  <a:pt x="1688372" y="1074105"/>
                </a:cubicBezTo>
                <a:lnTo>
                  <a:pt x="1688325" y="1074256"/>
                </a:lnTo>
                <a:lnTo>
                  <a:pt x="1689497" y="1074256"/>
                </a:lnTo>
                <a:lnTo>
                  <a:pt x="1670001" y="912948"/>
                </a:lnTo>
                <a:lnTo>
                  <a:pt x="1669999" y="912919"/>
                </a:lnTo>
                <a:lnTo>
                  <a:pt x="1670001" y="912947"/>
                </a:lnTo>
                <a:cubicBezTo>
                  <a:pt x="1697018" y="1174056"/>
                  <a:pt x="1736756" y="1447260"/>
                  <a:pt x="1789472" y="1728827"/>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9" name="Freeform 49">
            <a:extLst>
              <a:ext uri="{FF2B5EF4-FFF2-40B4-BE49-F238E27FC236}">
                <a16:creationId xmlns:a16="http://schemas.microsoft.com/office/drawing/2014/main" id="{5A5CA4DE-5256-4F71-A848-6FFC3FB88C8F}"/>
              </a:ext>
            </a:extLst>
          </p:cNvPr>
          <p:cNvSpPr/>
          <p:nvPr/>
        </p:nvSpPr>
        <p:spPr>
          <a:xfrm rot="10800000">
            <a:off x="5400000" y="4991582"/>
            <a:ext cx="1395889" cy="957698"/>
          </a:xfrm>
          <a:custGeom>
            <a:avLst/>
            <a:gdLst>
              <a:gd name="connsiteX0" fmla="*/ 1501868 w 1501868"/>
              <a:gd name="connsiteY0" fmla="*/ 1278640 h 1278640"/>
              <a:gd name="connsiteX1" fmla="*/ 1500696 w 1501868"/>
              <a:gd name="connsiteY1" fmla="*/ 1278640 h 1278640"/>
              <a:gd name="connsiteX2" fmla="*/ 1500743 w 1501868"/>
              <a:gd name="connsiteY2" fmla="*/ 1278489 h 1278640"/>
              <a:gd name="connsiteX3" fmla="*/ 750935 w 1501868"/>
              <a:gd name="connsiteY3" fmla="*/ 1034344 h 1278640"/>
              <a:gd name="connsiteX4" fmla="*/ 1127 w 1501868"/>
              <a:gd name="connsiteY4" fmla="*/ 1278489 h 1278640"/>
              <a:gd name="connsiteX5" fmla="*/ 1174 w 1501868"/>
              <a:gd name="connsiteY5" fmla="*/ 1278640 h 1278640"/>
              <a:gd name="connsiteX6" fmla="*/ 0 w 1501868"/>
              <a:gd name="connsiteY6" fmla="*/ 1278640 h 1278640"/>
              <a:gd name="connsiteX7" fmla="*/ 19496 w 1501868"/>
              <a:gd name="connsiteY7" fmla="*/ 1117332 h 1278640"/>
              <a:gd name="connsiteX8" fmla="*/ 62243 w 1501868"/>
              <a:gd name="connsiteY8" fmla="*/ 236055 h 1278640"/>
              <a:gd name="connsiteX9" fmla="*/ 60969 w 1501868"/>
              <a:gd name="connsiteY9" fmla="*/ 204385 h 1278640"/>
              <a:gd name="connsiteX10" fmla="*/ 60563 w 1501868"/>
              <a:gd name="connsiteY10" fmla="*/ 203200 h 1278640"/>
              <a:gd name="connsiteX11" fmla="*/ 750935 w 1501868"/>
              <a:gd name="connsiteY11" fmla="*/ 0 h 1278640"/>
              <a:gd name="connsiteX12" fmla="*/ 1441307 w 1501868"/>
              <a:gd name="connsiteY12" fmla="*/ 203200 h 1278640"/>
              <a:gd name="connsiteX13" fmla="*/ 1440899 w 1501868"/>
              <a:gd name="connsiteY13" fmla="*/ 204391 h 1278640"/>
              <a:gd name="connsiteX14" fmla="*/ 1439625 w 1501868"/>
              <a:gd name="connsiteY14" fmla="*/ 236055 h 1278640"/>
              <a:gd name="connsiteX15" fmla="*/ 1482372 w 1501868"/>
              <a:gd name="connsiteY15" fmla="*/ 1117332 h 1278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01868" h="1278640">
                <a:moveTo>
                  <a:pt x="1501868" y="1278640"/>
                </a:moveTo>
                <a:lnTo>
                  <a:pt x="1500696" y="1278640"/>
                </a:lnTo>
                <a:lnTo>
                  <a:pt x="1500743" y="1278489"/>
                </a:lnTo>
                <a:cubicBezTo>
                  <a:pt x="1500743" y="1143651"/>
                  <a:pt x="1165043" y="1034344"/>
                  <a:pt x="750935" y="1034344"/>
                </a:cubicBezTo>
                <a:cubicBezTo>
                  <a:pt x="336827" y="1034344"/>
                  <a:pt x="1127" y="1143651"/>
                  <a:pt x="1127" y="1278489"/>
                </a:cubicBezTo>
                <a:lnTo>
                  <a:pt x="1174" y="1278640"/>
                </a:lnTo>
                <a:lnTo>
                  <a:pt x="0" y="1278640"/>
                </a:lnTo>
                <a:lnTo>
                  <a:pt x="19496" y="1117332"/>
                </a:lnTo>
                <a:cubicBezTo>
                  <a:pt x="51916" y="804003"/>
                  <a:pt x="66018" y="508092"/>
                  <a:pt x="62243" y="236055"/>
                </a:cubicBezTo>
                <a:lnTo>
                  <a:pt x="60969" y="204385"/>
                </a:lnTo>
                <a:lnTo>
                  <a:pt x="60563" y="203200"/>
                </a:lnTo>
                <a:cubicBezTo>
                  <a:pt x="60563" y="90976"/>
                  <a:pt x="369653" y="0"/>
                  <a:pt x="750935" y="0"/>
                </a:cubicBezTo>
                <a:cubicBezTo>
                  <a:pt x="1132217" y="0"/>
                  <a:pt x="1441307" y="90976"/>
                  <a:pt x="1441307" y="203200"/>
                </a:cubicBezTo>
                <a:lnTo>
                  <a:pt x="1440899" y="204391"/>
                </a:lnTo>
                <a:lnTo>
                  <a:pt x="1439625" y="236055"/>
                </a:lnTo>
                <a:cubicBezTo>
                  <a:pt x="1435850" y="508092"/>
                  <a:pt x="1449952" y="804003"/>
                  <a:pt x="1482372" y="1117332"/>
                </a:cubicBezTo>
                <a:close/>
              </a:path>
            </a:pathLst>
          </a:cu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0" name="Freeform 50">
            <a:extLst>
              <a:ext uri="{FF2B5EF4-FFF2-40B4-BE49-F238E27FC236}">
                <a16:creationId xmlns:a16="http://schemas.microsoft.com/office/drawing/2014/main" id="{2C71426E-2F18-450C-ABA7-A70E519102A4}"/>
              </a:ext>
            </a:extLst>
          </p:cNvPr>
          <p:cNvSpPr/>
          <p:nvPr/>
        </p:nvSpPr>
        <p:spPr>
          <a:xfrm rot="10800000">
            <a:off x="4951554" y="3400585"/>
            <a:ext cx="2292782" cy="1007731"/>
          </a:xfrm>
          <a:custGeom>
            <a:avLst/>
            <a:gdLst>
              <a:gd name="connsiteX0" fmla="*/ 368469 w 2466854"/>
              <a:gd name="connsiteY0" fmla="*/ 50067 h 1465251"/>
              <a:gd name="connsiteX1" fmla="*/ 377845 w 2466854"/>
              <a:gd name="connsiteY1" fmla="*/ 0 h 1465251"/>
              <a:gd name="connsiteX2" fmla="*/ 378857 w 2466854"/>
              <a:gd name="connsiteY2" fmla="*/ 0 h 1465251"/>
              <a:gd name="connsiteX3" fmla="*/ 2098385 w 2466854"/>
              <a:gd name="connsiteY3" fmla="*/ 50067 h 1465251"/>
              <a:gd name="connsiteX4" fmla="*/ 2087997 w 2466854"/>
              <a:gd name="connsiteY4" fmla="*/ 0 h 1465251"/>
              <a:gd name="connsiteX5" fmla="*/ 2089010 w 2466854"/>
              <a:gd name="connsiteY5" fmla="*/ 0 h 1465251"/>
              <a:gd name="connsiteX6" fmla="*/ 2466854 w 2466854"/>
              <a:gd name="connsiteY6" fmla="*/ 1465251 h 1465251"/>
              <a:gd name="connsiteX7" fmla="*/ 2462874 w 2466854"/>
              <a:gd name="connsiteY7" fmla="*/ 1465251 h 1465251"/>
              <a:gd name="connsiteX8" fmla="*/ 2442788 w 2466854"/>
              <a:gd name="connsiteY8" fmla="*/ 1409427 h 1465251"/>
              <a:gd name="connsiteX9" fmla="*/ 1233428 w 2466854"/>
              <a:gd name="connsiteY9" fmla="*/ 1133260 h 1465251"/>
              <a:gd name="connsiteX10" fmla="*/ 24067 w 2466854"/>
              <a:gd name="connsiteY10" fmla="*/ 1409427 h 1465251"/>
              <a:gd name="connsiteX11" fmla="*/ 3982 w 2466854"/>
              <a:gd name="connsiteY11" fmla="*/ 1465251 h 1465251"/>
              <a:gd name="connsiteX12" fmla="*/ 0 w 2466854"/>
              <a:gd name="connsiteY12" fmla="*/ 1465251 h 1465251"/>
              <a:gd name="connsiteX13" fmla="*/ 71409 w 2466854"/>
              <a:gd name="connsiteY13" fmla="*/ 1245406 h 1465251"/>
              <a:gd name="connsiteX14" fmla="*/ 185185 w 2466854"/>
              <a:gd name="connsiteY14" fmla="*/ 848402 h 1465251"/>
              <a:gd name="connsiteX15" fmla="*/ 273560 w 2466854"/>
              <a:gd name="connsiteY15" fmla="*/ 497397 h 1465251"/>
              <a:gd name="connsiteX16" fmla="*/ 311669 w 2466854"/>
              <a:gd name="connsiteY16" fmla="*/ 323812 h 1465251"/>
              <a:gd name="connsiteX17" fmla="*/ 294864 w 2466854"/>
              <a:gd name="connsiteY17" fmla="*/ 404803 h 1465251"/>
              <a:gd name="connsiteX18" fmla="*/ 296220 w 2466854"/>
              <a:gd name="connsiteY18" fmla="*/ 404803 h 1465251"/>
              <a:gd name="connsiteX19" fmla="*/ 296168 w 2466854"/>
              <a:gd name="connsiteY19" fmla="*/ 404647 h 1465251"/>
              <a:gd name="connsiteX20" fmla="*/ 1233428 w 2466854"/>
              <a:gd name="connsiteY20" fmla="*/ 119811 h 1465251"/>
              <a:gd name="connsiteX21" fmla="*/ 2170688 w 2466854"/>
              <a:gd name="connsiteY21" fmla="*/ 404647 h 1465251"/>
              <a:gd name="connsiteX22" fmla="*/ 2170636 w 2466854"/>
              <a:gd name="connsiteY22" fmla="*/ 404803 h 1465251"/>
              <a:gd name="connsiteX23" fmla="*/ 2171990 w 2466854"/>
              <a:gd name="connsiteY23" fmla="*/ 404803 h 1465251"/>
              <a:gd name="connsiteX24" fmla="*/ 2155185 w 2466854"/>
              <a:gd name="connsiteY24" fmla="*/ 323812 h 1465251"/>
              <a:gd name="connsiteX25" fmla="*/ 2193294 w 2466854"/>
              <a:gd name="connsiteY25" fmla="*/ 497397 h 1465251"/>
              <a:gd name="connsiteX26" fmla="*/ 2281669 w 2466854"/>
              <a:gd name="connsiteY26" fmla="*/ 848402 h 1465251"/>
              <a:gd name="connsiteX27" fmla="*/ 2395445 w 2466854"/>
              <a:gd name="connsiteY27" fmla="*/ 1245406 h 1465251"/>
              <a:gd name="connsiteX0" fmla="*/ 368469 w 2466854"/>
              <a:gd name="connsiteY0" fmla="*/ 50067 h 1465251"/>
              <a:gd name="connsiteX1" fmla="*/ 377845 w 2466854"/>
              <a:gd name="connsiteY1" fmla="*/ 0 h 1465251"/>
              <a:gd name="connsiteX2" fmla="*/ 368469 w 2466854"/>
              <a:gd name="connsiteY2" fmla="*/ 50067 h 1465251"/>
              <a:gd name="connsiteX3" fmla="*/ 2098385 w 2466854"/>
              <a:gd name="connsiteY3" fmla="*/ 50067 h 1465251"/>
              <a:gd name="connsiteX4" fmla="*/ 2087997 w 2466854"/>
              <a:gd name="connsiteY4" fmla="*/ 0 h 1465251"/>
              <a:gd name="connsiteX5" fmla="*/ 2089010 w 2466854"/>
              <a:gd name="connsiteY5" fmla="*/ 0 h 1465251"/>
              <a:gd name="connsiteX6" fmla="*/ 2098385 w 2466854"/>
              <a:gd name="connsiteY6" fmla="*/ 50067 h 1465251"/>
              <a:gd name="connsiteX7" fmla="*/ 2466854 w 2466854"/>
              <a:gd name="connsiteY7" fmla="*/ 1465251 h 1465251"/>
              <a:gd name="connsiteX8" fmla="*/ 2462874 w 2466854"/>
              <a:gd name="connsiteY8" fmla="*/ 1465251 h 1465251"/>
              <a:gd name="connsiteX9" fmla="*/ 2442788 w 2466854"/>
              <a:gd name="connsiteY9" fmla="*/ 1409427 h 1465251"/>
              <a:gd name="connsiteX10" fmla="*/ 1233428 w 2466854"/>
              <a:gd name="connsiteY10" fmla="*/ 1133260 h 1465251"/>
              <a:gd name="connsiteX11" fmla="*/ 24067 w 2466854"/>
              <a:gd name="connsiteY11" fmla="*/ 1409427 h 1465251"/>
              <a:gd name="connsiteX12" fmla="*/ 3982 w 2466854"/>
              <a:gd name="connsiteY12" fmla="*/ 1465251 h 1465251"/>
              <a:gd name="connsiteX13" fmla="*/ 0 w 2466854"/>
              <a:gd name="connsiteY13" fmla="*/ 1465251 h 1465251"/>
              <a:gd name="connsiteX14" fmla="*/ 71409 w 2466854"/>
              <a:gd name="connsiteY14" fmla="*/ 1245406 h 1465251"/>
              <a:gd name="connsiteX15" fmla="*/ 185185 w 2466854"/>
              <a:gd name="connsiteY15" fmla="*/ 848402 h 1465251"/>
              <a:gd name="connsiteX16" fmla="*/ 273560 w 2466854"/>
              <a:gd name="connsiteY16" fmla="*/ 497397 h 1465251"/>
              <a:gd name="connsiteX17" fmla="*/ 311669 w 2466854"/>
              <a:gd name="connsiteY17" fmla="*/ 323812 h 1465251"/>
              <a:gd name="connsiteX18" fmla="*/ 294864 w 2466854"/>
              <a:gd name="connsiteY18" fmla="*/ 404803 h 1465251"/>
              <a:gd name="connsiteX19" fmla="*/ 296220 w 2466854"/>
              <a:gd name="connsiteY19" fmla="*/ 404803 h 1465251"/>
              <a:gd name="connsiteX20" fmla="*/ 296168 w 2466854"/>
              <a:gd name="connsiteY20" fmla="*/ 404647 h 1465251"/>
              <a:gd name="connsiteX21" fmla="*/ 1233428 w 2466854"/>
              <a:gd name="connsiteY21" fmla="*/ 119811 h 1465251"/>
              <a:gd name="connsiteX22" fmla="*/ 2170688 w 2466854"/>
              <a:gd name="connsiteY22" fmla="*/ 404647 h 1465251"/>
              <a:gd name="connsiteX23" fmla="*/ 2170636 w 2466854"/>
              <a:gd name="connsiteY23" fmla="*/ 404803 h 1465251"/>
              <a:gd name="connsiteX24" fmla="*/ 2171990 w 2466854"/>
              <a:gd name="connsiteY24" fmla="*/ 404803 h 1465251"/>
              <a:gd name="connsiteX25" fmla="*/ 2155185 w 2466854"/>
              <a:gd name="connsiteY25" fmla="*/ 323812 h 1465251"/>
              <a:gd name="connsiteX26" fmla="*/ 2193294 w 2466854"/>
              <a:gd name="connsiteY26" fmla="*/ 497397 h 1465251"/>
              <a:gd name="connsiteX27" fmla="*/ 2281669 w 2466854"/>
              <a:gd name="connsiteY27" fmla="*/ 848402 h 1465251"/>
              <a:gd name="connsiteX28" fmla="*/ 2395445 w 2466854"/>
              <a:gd name="connsiteY28" fmla="*/ 1245406 h 1465251"/>
              <a:gd name="connsiteX29" fmla="*/ 2466854 w 2466854"/>
              <a:gd name="connsiteY29" fmla="*/ 1465251 h 1465251"/>
              <a:gd name="connsiteX0" fmla="*/ 2098385 w 2466854"/>
              <a:gd name="connsiteY0" fmla="*/ 50067 h 1465251"/>
              <a:gd name="connsiteX1" fmla="*/ 2087997 w 2466854"/>
              <a:gd name="connsiteY1" fmla="*/ 0 h 1465251"/>
              <a:gd name="connsiteX2" fmla="*/ 2089010 w 2466854"/>
              <a:gd name="connsiteY2" fmla="*/ 0 h 1465251"/>
              <a:gd name="connsiteX3" fmla="*/ 2098385 w 2466854"/>
              <a:gd name="connsiteY3" fmla="*/ 50067 h 1465251"/>
              <a:gd name="connsiteX4" fmla="*/ 2466854 w 2466854"/>
              <a:gd name="connsiteY4" fmla="*/ 1465251 h 1465251"/>
              <a:gd name="connsiteX5" fmla="*/ 2462874 w 2466854"/>
              <a:gd name="connsiteY5" fmla="*/ 1465251 h 1465251"/>
              <a:gd name="connsiteX6" fmla="*/ 2442788 w 2466854"/>
              <a:gd name="connsiteY6" fmla="*/ 1409427 h 1465251"/>
              <a:gd name="connsiteX7" fmla="*/ 1233428 w 2466854"/>
              <a:gd name="connsiteY7" fmla="*/ 1133260 h 1465251"/>
              <a:gd name="connsiteX8" fmla="*/ 24067 w 2466854"/>
              <a:gd name="connsiteY8" fmla="*/ 1409427 h 1465251"/>
              <a:gd name="connsiteX9" fmla="*/ 3982 w 2466854"/>
              <a:gd name="connsiteY9" fmla="*/ 1465251 h 1465251"/>
              <a:gd name="connsiteX10" fmla="*/ 0 w 2466854"/>
              <a:gd name="connsiteY10" fmla="*/ 1465251 h 1465251"/>
              <a:gd name="connsiteX11" fmla="*/ 71409 w 2466854"/>
              <a:gd name="connsiteY11" fmla="*/ 1245406 h 1465251"/>
              <a:gd name="connsiteX12" fmla="*/ 185185 w 2466854"/>
              <a:gd name="connsiteY12" fmla="*/ 848402 h 1465251"/>
              <a:gd name="connsiteX13" fmla="*/ 273560 w 2466854"/>
              <a:gd name="connsiteY13" fmla="*/ 497397 h 1465251"/>
              <a:gd name="connsiteX14" fmla="*/ 311669 w 2466854"/>
              <a:gd name="connsiteY14" fmla="*/ 323812 h 1465251"/>
              <a:gd name="connsiteX15" fmla="*/ 294864 w 2466854"/>
              <a:gd name="connsiteY15" fmla="*/ 404803 h 1465251"/>
              <a:gd name="connsiteX16" fmla="*/ 296220 w 2466854"/>
              <a:gd name="connsiteY16" fmla="*/ 404803 h 1465251"/>
              <a:gd name="connsiteX17" fmla="*/ 296168 w 2466854"/>
              <a:gd name="connsiteY17" fmla="*/ 404647 h 1465251"/>
              <a:gd name="connsiteX18" fmla="*/ 1233428 w 2466854"/>
              <a:gd name="connsiteY18" fmla="*/ 119811 h 1465251"/>
              <a:gd name="connsiteX19" fmla="*/ 2170688 w 2466854"/>
              <a:gd name="connsiteY19" fmla="*/ 404647 h 1465251"/>
              <a:gd name="connsiteX20" fmla="*/ 2170636 w 2466854"/>
              <a:gd name="connsiteY20" fmla="*/ 404803 h 1465251"/>
              <a:gd name="connsiteX21" fmla="*/ 2171990 w 2466854"/>
              <a:gd name="connsiteY21" fmla="*/ 404803 h 1465251"/>
              <a:gd name="connsiteX22" fmla="*/ 2155185 w 2466854"/>
              <a:gd name="connsiteY22" fmla="*/ 323812 h 1465251"/>
              <a:gd name="connsiteX23" fmla="*/ 2193294 w 2466854"/>
              <a:gd name="connsiteY23" fmla="*/ 497397 h 1465251"/>
              <a:gd name="connsiteX24" fmla="*/ 2281669 w 2466854"/>
              <a:gd name="connsiteY24" fmla="*/ 848402 h 1465251"/>
              <a:gd name="connsiteX25" fmla="*/ 2395445 w 2466854"/>
              <a:gd name="connsiteY25" fmla="*/ 1245406 h 1465251"/>
              <a:gd name="connsiteX26" fmla="*/ 2466854 w 2466854"/>
              <a:gd name="connsiteY26" fmla="*/ 1465251 h 1465251"/>
              <a:gd name="connsiteX0" fmla="*/ 2089010 w 2466854"/>
              <a:gd name="connsiteY0" fmla="*/ 0 h 1465251"/>
              <a:gd name="connsiteX1" fmla="*/ 2087997 w 2466854"/>
              <a:gd name="connsiteY1" fmla="*/ 0 h 1465251"/>
              <a:gd name="connsiteX2" fmla="*/ 2089010 w 2466854"/>
              <a:gd name="connsiteY2" fmla="*/ 0 h 1465251"/>
              <a:gd name="connsiteX3" fmla="*/ 2466854 w 2466854"/>
              <a:gd name="connsiteY3" fmla="*/ 1465251 h 1465251"/>
              <a:gd name="connsiteX4" fmla="*/ 2462874 w 2466854"/>
              <a:gd name="connsiteY4" fmla="*/ 1465251 h 1465251"/>
              <a:gd name="connsiteX5" fmla="*/ 2442788 w 2466854"/>
              <a:gd name="connsiteY5" fmla="*/ 1409427 h 1465251"/>
              <a:gd name="connsiteX6" fmla="*/ 1233428 w 2466854"/>
              <a:gd name="connsiteY6" fmla="*/ 1133260 h 1465251"/>
              <a:gd name="connsiteX7" fmla="*/ 24067 w 2466854"/>
              <a:gd name="connsiteY7" fmla="*/ 1409427 h 1465251"/>
              <a:gd name="connsiteX8" fmla="*/ 3982 w 2466854"/>
              <a:gd name="connsiteY8" fmla="*/ 1465251 h 1465251"/>
              <a:gd name="connsiteX9" fmla="*/ 0 w 2466854"/>
              <a:gd name="connsiteY9" fmla="*/ 1465251 h 1465251"/>
              <a:gd name="connsiteX10" fmla="*/ 71409 w 2466854"/>
              <a:gd name="connsiteY10" fmla="*/ 1245406 h 1465251"/>
              <a:gd name="connsiteX11" fmla="*/ 185185 w 2466854"/>
              <a:gd name="connsiteY11" fmla="*/ 848402 h 1465251"/>
              <a:gd name="connsiteX12" fmla="*/ 273560 w 2466854"/>
              <a:gd name="connsiteY12" fmla="*/ 497397 h 1465251"/>
              <a:gd name="connsiteX13" fmla="*/ 311669 w 2466854"/>
              <a:gd name="connsiteY13" fmla="*/ 323812 h 1465251"/>
              <a:gd name="connsiteX14" fmla="*/ 294864 w 2466854"/>
              <a:gd name="connsiteY14" fmla="*/ 404803 h 1465251"/>
              <a:gd name="connsiteX15" fmla="*/ 296220 w 2466854"/>
              <a:gd name="connsiteY15" fmla="*/ 404803 h 1465251"/>
              <a:gd name="connsiteX16" fmla="*/ 296168 w 2466854"/>
              <a:gd name="connsiteY16" fmla="*/ 404647 h 1465251"/>
              <a:gd name="connsiteX17" fmla="*/ 1233428 w 2466854"/>
              <a:gd name="connsiteY17" fmla="*/ 119811 h 1465251"/>
              <a:gd name="connsiteX18" fmla="*/ 2170688 w 2466854"/>
              <a:gd name="connsiteY18" fmla="*/ 404647 h 1465251"/>
              <a:gd name="connsiteX19" fmla="*/ 2170636 w 2466854"/>
              <a:gd name="connsiteY19" fmla="*/ 404803 h 1465251"/>
              <a:gd name="connsiteX20" fmla="*/ 2171990 w 2466854"/>
              <a:gd name="connsiteY20" fmla="*/ 404803 h 1465251"/>
              <a:gd name="connsiteX21" fmla="*/ 2155185 w 2466854"/>
              <a:gd name="connsiteY21" fmla="*/ 323812 h 1465251"/>
              <a:gd name="connsiteX22" fmla="*/ 2193294 w 2466854"/>
              <a:gd name="connsiteY22" fmla="*/ 497397 h 1465251"/>
              <a:gd name="connsiteX23" fmla="*/ 2281669 w 2466854"/>
              <a:gd name="connsiteY23" fmla="*/ 848402 h 1465251"/>
              <a:gd name="connsiteX24" fmla="*/ 2395445 w 2466854"/>
              <a:gd name="connsiteY24" fmla="*/ 1245406 h 1465251"/>
              <a:gd name="connsiteX25" fmla="*/ 2466854 w 2466854"/>
              <a:gd name="connsiteY25" fmla="*/ 1465251 h 1465251"/>
              <a:gd name="connsiteX0" fmla="*/ 2466854 w 2466854"/>
              <a:gd name="connsiteY0" fmla="*/ 1345440 h 1345440"/>
              <a:gd name="connsiteX1" fmla="*/ 2462874 w 2466854"/>
              <a:gd name="connsiteY1" fmla="*/ 1345440 h 1345440"/>
              <a:gd name="connsiteX2" fmla="*/ 2442788 w 2466854"/>
              <a:gd name="connsiteY2" fmla="*/ 1289616 h 1345440"/>
              <a:gd name="connsiteX3" fmla="*/ 1233428 w 2466854"/>
              <a:gd name="connsiteY3" fmla="*/ 1013449 h 1345440"/>
              <a:gd name="connsiteX4" fmla="*/ 24067 w 2466854"/>
              <a:gd name="connsiteY4" fmla="*/ 1289616 h 1345440"/>
              <a:gd name="connsiteX5" fmla="*/ 3982 w 2466854"/>
              <a:gd name="connsiteY5" fmla="*/ 1345440 h 1345440"/>
              <a:gd name="connsiteX6" fmla="*/ 0 w 2466854"/>
              <a:gd name="connsiteY6" fmla="*/ 1345440 h 1345440"/>
              <a:gd name="connsiteX7" fmla="*/ 71409 w 2466854"/>
              <a:gd name="connsiteY7" fmla="*/ 1125595 h 1345440"/>
              <a:gd name="connsiteX8" fmla="*/ 185185 w 2466854"/>
              <a:gd name="connsiteY8" fmla="*/ 728591 h 1345440"/>
              <a:gd name="connsiteX9" fmla="*/ 273560 w 2466854"/>
              <a:gd name="connsiteY9" fmla="*/ 377586 h 1345440"/>
              <a:gd name="connsiteX10" fmla="*/ 311669 w 2466854"/>
              <a:gd name="connsiteY10" fmla="*/ 204001 h 1345440"/>
              <a:gd name="connsiteX11" fmla="*/ 294864 w 2466854"/>
              <a:gd name="connsiteY11" fmla="*/ 284992 h 1345440"/>
              <a:gd name="connsiteX12" fmla="*/ 296220 w 2466854"/>
              <a:gd name="connsiteY12" fmla="*/ 284992 h 1345440"/>
              <a:gd name="connsiteX13" fmla="*/ 296168 w 2466854"/>
              <a:gd name="connsiteY13" fmla="*/ 284836 h 1345440"/>
              <a:gd name="connsiteX14" fmla="*/ 1233428 w 2466854"/>
              <a:gd name="connsiteY14" fmla="*/ 0 h 1345440"/>
              <a:gd name="connsiteX15" fmla="*/ 2170688 w 2466854"/>
              <a:gd name="connsiteY15" fmla="*/ 284836 h 1345440"/>
              <a:gd name="connsiteX16" fmla="*/ 2170636 w 2466854"/>
              <a:gd name="connsiteY16" fmla="*/ 284992 h 1345440"/>
              <a:gd name="connsiteX17" fmla="*/ 2171990 w 2466854"/>
              <a:gd name="connsiteY17" fmla="*/ 284992 h 1345440"/>
              <a:gd name="connsiteX18" fmla="*/ 2155185 w 2466854"/>
              <a:gd name="connsiteY18" fmla="*/ 204001 h 1345440"/>
              <a:gd name="connsiteX19" fmla="*/ 2193294 w 2466854"/>
              <a:gd name="connsiteY19" fmla="*/ 377586 h 1345440"/>
              <a:gd name="connsiteX20" fmla="*/ 2281669 w 2466854"/>
              <a:gd name="connsiteY20" fmla="*/ 728591 h 1345440"/>
              <a:gd name="connsiteX21" fmla="*/ 2395445 w 2466854"/>
              <a:gd name="connsiteY21" fmla="*/ 1125595 h 1345440"/>
              <a:gd name="connsiteX22" fmla="*/ 2466854 w 2466854"/>
              <a:gd name="connsiteY22" fmla="*/ 1345440 h 134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66854" h="1345440">
                <a:moveTo>
                  <a:pt x="2466854" y="1345440"/>
                </a:moveTo>
                <a:lnTo>
                  <a:pt x="2462874" y="1345440"/>
                </a:lnTo>
                <a:lnTo>
                  <a:pt x="2442788" y="1289616"/>
                </a:lnTo>
                <a:cubicBezTo>
                  <a:pt x="2327681" y="1132007"/>
                  <a:pt x="1829970" y="1013449"/>
                  <a:pt x="1233428" y="1013449"/>
                </a:cubicBezTo>
                <a:cubicBezTo>
                  <a:pt x="636886" y="1013449"/>
                  <a:pt x="139174" y="1132007"/>
                  <a:pt x="24067" y="1289616"/>
                </a:cubicBezTo>
                <a:lnTo>
                  <a:pt x="3982" y="1345440"/>
                </a:lnTo>
                <a:lnTo>
                  <a:pt x="0" y="1345440"/>
                </a:lnTo>
                <a:lnTo>
                  <a:pt x="71409" y="1125595"/>
                </a:lnTo>
                <a:cubicBezTo>
                  <a:pt x="111113" y="995678"/>
                  <a:pt x="149105" y="863245"/>
                  <a:pt x="185185" y="728591"/>
                </a:cubicBezTo>
                <a:cubicBezTo>
                  <a:pt x="216755" y="610769"/>
                  <a:pt x="246208" y="493688"/>
                  <a:pt x="273560" y="377586"/>
                </a:cubicBezTo>
                <a:lnTo>
                  <a:pt x="311669" y="204001"/>
                </a:lnTo>
                <a:lnTo>
                  <a:pt x="294864" y="284992"/>
                </a:lnTo>
                <a:lnTo>
                  <a:pt x="296220" y="284992"/>
                </a:lnTo>
                <a:cubicBezTo>
                  <a:pt x="296203" y="284940"/>
                  <a:pt x="296185" y="284888"/>
                  <a:pt x="296168" y="284836"/>
                </a:cubicBezTo>
                <a:cubicBezTo>
                  <a:pt x="296168" y="127525"/>
                  <a:pt x="715794" y="0"/>
                  <a:pt x="1233428" y="0"/>
                </a:cubicBezTo>
                <a:cubicBezTo>
                  <a:pt x="1751062" y="0"/>
                  <a:pt x="2170688" y="127525"/>
                  <a:pt x="2170688" y="284836"/>
                </a:cubicBezTo>
                <a:cubicBezTo>
                  <a:pt x="2170671" y="284888"/>
                  <a:pt x="2170653" y="284940"/>
                  <a:pt x="2170636" y="284992"/>
                </a:cubicBezTo>
                <a:lnTo>
                  <a:pt x="2171990" y="284992"/>
                </a:lnTo>
                <a:lnTo>
                  <a:pt x="2155185" y="204001"/>
                </a:lnTo>
                <a:lnTo>
                  <a:pt x="2193294" y="377586"/>
                </a:lnTo>
                <a:cubicBezTo>
                  <a:pt x="2220646" y="493688"/>
                  <a:pt x="2250099" y="610769"/>
                  <a:pt x="2281669" y="728591"/>
                </a:cubicBezTo>
                <a:cubicBezTo>
                  <a:pt x="2317749" y="863245"/>
                  <a:pt x="2355741" y="995678"/>
                  <a:pt x="2395445" y="1125595"/>
                </a:cubicBezTo>
                <a:lnTo>
                  <a:pt x="2466854" y="1345440"/>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1" name="Freeform 51">
            <a:extLst>
              <a:ext uri="{FF2B5EF4-FFF2-40B4-BE49-F238E27FC236}">
                <a16:creationId xmlns:a16="http://schemas.microsoft.com/office/drawing/2014/main" id="{E1B105E6-B3A8-4A17-846F-7C142565F324}"/>
              </a:ext>
            </a:extLst>
          </p:cNvPr>
          <p:cNvSpPr/>
          <p:nvPr/>
        </p:nvSpPr>
        <p:spPr>
          <a:xfrm rot="10800000">
            <a:off x="4556138" y="2585497"/>
            <a:ext cx="3083613" cy="1067053"/>
          </a:xfrm>
          <a:custGeom>
            <a:avLst/>
            <a:gdLst>
              <a:gd name="connsiteX0" fmla="*/ 3317727 w 3317727"/>
              <a:gd name="connsiteY0" fmla="*/ 1424642 h 1424642"/>
              <a:gd name="connsiteX1" fmla="*/ 3313856 w 3317727"/>
              <a:gd name="connsiteY1" fmla="*/ 1424642 h 1424642"/>
              <a:gd name="connsiteX2" fmla="*/ 3280303 w 3317727"/>
              <a:gd name="connsiteY2" fmla="*/ 1351086 h 1424642"/>
              <a:gd name="connsiteX3" fmla="*/ 1658864 w 3317727"/>
              <a:gd name="connsiteY3" fmla="*/ 1059040 h 1424642"/>
              <a:gd name="connsiteX4" fmla="*/ 37425 w 3317727"/>
              <a:gd name="connsiteY4" fmla="*/ 1351086 h 1424642"/>
              <a:gd name="connsiteX5" fmla="*/ 3872 w 3317727"/>
              <a:gd name="connsiteY5" fmla="*/ 1424642 h 1424642"/>
              <a:gd name="connsiteX6" fmla="*/ 0 w 3317727"/>
              <a:gd name="connsiteY6" fmla="*/ 1424642 h 1424642"/>
              <a:gd name="connsiteX7" fmla="*/ 62339 w 3317727"/>
              <a:gd name="connsiteY7" fmla="*/ 1288892 h 1424642"/>
              <a:gd name="connsiteX8" fmla="*/ 372798 w 3317727"/>
              <a:gd name="connsiteY8" fmla="*/ 494048 h 1424642"/>
              <a:gd name="connsiteX9" fmla="*/ 425436 w 3317727"/>
              <a:gd name="connsiteY9" fmla="*/ 331991 h 1424642"/>
              <a:gd name="connsiteX10" fmla="*/ 429418 w 3317727"/>
              <a:gd name="connsiteY10" fmla="*/ 331991 h 1424642"/>
              <a:gd name="connsiteX11" fmla="*/ 449503 w 3317727"/>
              <a:gd name="connsiteY11" fmla="*/ 276167 h 1424642"/>
              <a:gd name="connsiteX12" fmla="*/ 1658864 w 3317727"/>
              <a:gd name="connsiteY12" fmla="*/ 0 h 1424642"/>
              <a:gd name="connsiteX13" fmla="*/ 2868224 w 3317727"/>
              <a:gd name="connsiteY13" fmla="*/ 276167 h 1424642"/>
              <a:gd name="connsiteX14" fmla="*/ 2888310 w 3317727"/>
              <a:gd name="connsiteY14" fmla="*/ 331991 h 1424642"/>
              <a:gd name="connsiteX15" fmla="*/ 2892290 w 3317727"/>
              <a:gd name="connsiteY15" fmla="*/ 331991 h 1424642"/>
              <a:gd name="connsiteX16" fmla="*/ 2944928 w 3317727"/>
              <a:gd name="connsiteY16" fmla="*/ 494048 h 1424642"/>
              <a:gd name="connsiteX17" fmla="*/ 3255388 w 3317727"/>
              <a:gd name="connsiteY17" fmla="*/ 1288892 h 142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17727" h="1424642">
                <a:moveTo>
                  <a:pt x="3317727" y="1424642"/>
                </a:moveTo>
                <a:lnTo>
                  <a:pt x="3313856" y="1424642"/>
                </a:lnTo>
                <a:lnTo>
                  <a:pt x="3280303" y="1351086"/>
                </a:lnTo>
                <a:cubicBezTo>
                  <a:pt x="3125974" y="1184416"/>
                  <a:pt x="2458672" y="1059040"/>
                  <a:pt x="1658864" y="1059040"/>
                </a:cubicBezTo>
                <a:cubicBezTo>
                  <a:pt x="859055" y="1059040"/>
                  <a:pt x="191753" y="1184416"/>
                  <a:pt x="37425" y="1351086"/>
                </a:cubicBezTo>
                <a:lnTo>
                  <a:pt x="3872" y="1424642"/>
                </a:lnTo>
                <a:lnTo>
                  <a:pt x="0" y="1424642"/>
                </a:lnTo>
                <a:lnTo>
                  <a:pt x="62339" y="1288892"/>
                </a:lnTo>
                <a:cubicBezTo>
                  <a:pt x="171966" y="1040442"/>
                  <a:pt x="276210" y="774367"/>
                  <a:pt x="372798" y="494048"/>
                </a:cubicBezTo>
                <a:lnTo>
                  <a:pt x="425436" y="331991"/>
                </a:lnTo>
                <a:lnTo>
                  <a:pt x="429418" y="331991"/>
                </a:lnTo>
                <a:lnTo>
                  <a:pt x="449503" y="276167"/>
                </a:lnTo>
                <a:cubicBezTo>
                  <a:pt x="564610" y="118558"/>
                  <a:pt x="1062322" y="0"/>
                  <a:pt x="1658864" y="0"/>
                </a:cubicBezTo>
                <a:cubicBezTo>
                  <a:pt x="2255406" y="0"/>
                  <a:pt x="2753117" y="118558"/>
                  <a:pt x="2868224" y="276167"/>
                </a:cubicBezTo>
                <a:lnTo>
                  <a:pt x="2888310" y="331991"/>
                </a:lnTo>
                <a:lnTo>
                  <a:pt x="2892290" y="331991"/>
                </a:lnTo>
                <a:lnTo>
                  <a:pt x="2944928" y="494048"/>
                </a:lnTo>
                <a:cubicBezTo>
                  <a:pt x="3041516" y="774367"/>
                  <a:pt x="3145761" y="1040442"/>
                  <a:pt x="3255388" y="1288892"/>
                </a:cubicBezTo>
                <a:close/>
              </a:path>
            </a:pathLst>
          </a:custGeom>
          <a:solidFill>
            <a:schemeClr val="tx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2" name="TextBox 17">
            <a:extLst>
              <a:ext uri="{FF2B5EF4-FFF2-40B4-BE49-F238E27FC236}">
                <a16:creationId xmlns:a16="http://schemas.microsoft.com/office/drawing/2014/main" id="{CC38003C-54DC-4216-8BF1-F0C96EB914F2}"/>
              </a:ext>
            </a:extLst>
          </p:cNvPr>
          <p:cNvSpPr txBox="1"/>
          <p:nvPr/>
        </p:nvSpPr>
        <p:spPr>
          <a:xfrm>
            <a:off x="5252311" y="3078768"/>
            <a:ext cx="1547090" cy="461665"/>
          </a:xfrm>
          <a:prstGeom prst="rect">
            <a:avLst/>
          </a:prstGeom>
          <a:noFill/>
        </p:spPr>
        <p:txBody>
          <a:bodyPr wrap="non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kumimoji="0" lang="en-US" sz="2400" b="0" i="0" u="none" strike="noStrike" kern="1200" cap="none" spc="0" normalizeH="0" baseline="0" noProof="0" dirty="0">
                <a:ln>
                  <a:noFill/>
                </a:ln>
                <a:solidFill>
                  <a:srgbClr val="2E2E38"/>
                </a:solidFill>
                <a:effectLst/>
                <a:uLnTx/>
                <a:uFillTx/>
                <a:latin typeface="EYInterstate Light"/>
                <a:ea typeface="+mn-ea"/>
                <a:cs typeface="+mn-cs"/>
              </a:rPr>
              <a:t>READ</a:t>
            </a:r>
            <a:r>
              <a:rPr lang="en-US" sz="2400" dirty="0">
                <a:solidFill>
                  <a:srgbClr val="2E2E38"/>
                </a:solidFill>
                <a:latin typeface="EYInterstate Light"/>
              </a:rPr>
              <a:t> TEXT</a:t>
            </a:r>
            <a:endParaRPr kumimoji="0" lang="en-US" sz="2400" b="0" i="0" u="none" strike="noStrike" kern="1200" cap="none" spc="0" normalizeH="0" baseline="0" noProof="0" dirty="0">
              <a:ln>
                <a:noFill/>
              </a:ln>
              <a:solidFill>
                <a:srgbClr val="2E2E38"/>
              </a:solidFill>
              <a:effectLst/>
              <a:uLnTx/>
              <a:uFillTx/>
              <a:latin typeface="EYInterstate Light"/>
              <a:ea typeface="+mn-ea"/>
              <a:cs typeface="+mn-cs"/>
            </a:endParaRPr>
          </a:p>
        </p:txBody>
      </p:sp>
      <p:sp>
        <p:nvSpPr>
          <p:cNvPr id="13" name="TextBox 18">
            <a:extLst>
              <a:ext uri="{FF2B5EF4-FFF2-40B4-BE49-F238E27FC236}">
                <a16:creationId xmlns:a16="http://schemas.microsoft.com/office/drawing/2014/main" id="{6E53BF1A-7F7F-4B0B-9B78-5702ADEFE1F1}"/>
              </a:ext>
            </a:extLst>
          </p:cNvPr>
          <p:cNvSpPr txBox="1"/>
          <p:nvPr/>
        </p:nvSpPr>
        <p:spPr>
          <a:xfrm>
            <a:off x="5486592" y="3835206"/>
            <a:ext cx="1072730" cy="430887"/>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all" spc="0" normalizeH="0" baseline="0" noProof="0" dirty="0">
                <a:ln>
                  <a:noFill/>
                </a:ln>
                <a:solidFill>
                  <a:srgbClr val="2E2E38"/>
                </a:solidFill>
                <a:effectLst/>
                <a:uLnTx/>
                <a:uFillTx/>
                <a:latin typeface="EYInterstate Light"/>
                <a:ea typeface="+mn-ea"/>
                <a:cs typeface="+mn-cs"/>
              </a:rPr>
              <a:t>OpenAI</a:t>
            </a:r>
          </a:p>
        </p:txBody>
      </p:sp>
      <p:sp>
        <p:nvSpPr>
          <p:cNvPr id="14" name="TextBox 19">
            <a:extLst>
              <a:ext uri="{FF2B5EF4-FFF2-40B4-BE49-F238E27FC236}">
                <a16:creationId xmlns:a16="http://schemas.microsoft.com/office/drawing/2014/main" id="{0BF0255C-BCD9-4E72-98BF-E8DCE45B9D73}"/>
              </a:ext>
            </a:extLst>
          </p:cNvPr>
          <p:cNvSpPr txBox="1"/>
          <p:nvPr/>
        </p:nvSpPr>
        <p:spPr>
          <a:xfrm>
            <a:off x="5538791" y="5370274"/>
            <a:ext cx="970650" cy="369332"/>
          </a:xfrm>
          <a:prstGeom prst="rect">
            <a:avLst/>
          </a:prstGeom>
          <a:noFill/>
        </p:spPr>
        <p:txBody>
          <a:bodyPr wrap="none" lIns="91440" tIns="45720" rIns="91440" bIns="4572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cap="small">
                <a:solidFill>
                  <a:srgbClr val="2E2E38"/>
                </a:solidFill>
                <a:latin typeface="EYInterstate Light"/>
              </a:rPr>
              <a:t>RESULTS</a:t>
            </a:r>
            <a:endParaRPr kumimoji="0" lang="en-US" sz="1800" b="0" i="0" u="none" strike="noStrike" kern="1200" cap="small" spc="0" normalizeH="0" baseline="0" noProof="0" dirty="0">
              <a:ln>
                <a:noFill/>
              </a:ln>
              <a:solidFill>
                <a:srgbClr val="2E2E38"/>
              </a:solidFill>
              <a:effectLst/>
              <a:uLnTx/>
              <a:uFillTx/>
              <a:latin typeface="EYInterstate Light"/>
              <a:ea typeface="+mn-ea"/>
              <a:cs typeface="+mn-cs"/>
            </a:endParaRPr>
          </a:p>
        </p:txBody>
      </p:sp>
      <p:sp>
        <p:nvSpPr>
          <p:cNvPr id="15" name="Oval 55">
            <a:extLst>
              <a:ext uri="{FF2B5EF4-FFF2-40B4-BE49-F238E27FC236}">
                <a16:creationId xmlns:a16="http://schemas.microsoft.com/office/drawing/2014/main" id="{E015EBCC-21E1-46BB-8063-3C372C2D94E1}"/>
              </a:ext>
            </a:extLst>
          </p:cNvPr>
          <p:cNvSpPr/>
          <p:nvPr/>
        </p:nvSpPr>
        <p:spPr>
          <a:xfrm>
            <a:off x="3990252" y="1477864"/>
            <a:ext cx="4215384" cy="608785"/>
          </a:xfrm>
          <a:prstGeom prst="ellipse">
            <a:avLst/>
          </a:pr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6" name="TextBox 56">
            <a:extLst>
              <a:ext uri="{FF2B5EF4-FFF2-40B4-BE49-F238E27FC236}">
                <a16:creationId xmlns:a16="http://schemas.microsoft.com/office/drawing/2014/main" id="{55C4FD02-0D27-413F-ACE8-68EF55D8CF7F}"/>
              </a:ext>
            </a:extLst>
          </p:cNvPr>
          <p:cNvSpPr txBox="1"/>
          <p:nvPr/>
        </p:nvSpPr>
        <p:spPr>
          <a:xfrm>
            <a:off x="5414645" y="4599041"/>
            <a:ext cx="1218475" cy="400110"/>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all" spc="0" normalizeH="0" baseline="0" noProof="0" dirty="0">
                <a:ln>
                  <a:noFill/>
                </a:ln>
                <a:solidFill>
                  <a:srgbClr val="2E2E38"/>
                </a:solidFill>
                <a:effectLst/>
                <a:uLnTx/>
                <a:uFillTx/>
                <a:latin typeface="EYInterstate Light"/>
                <a:ea typeface="+mn-ea"/>
                <a:cs typeface="+mn-cs"/>
              </a:rPr>
              <a:t>Prompts</a:t>
            </a:r>
            <a:endParaRPr kumimoji="0" lang="en-US" sz="2000" b="0" i="0" u="none" strike="noStrike" kern="1200" cap="small" spc="0" normalizeH="0" baseline="0" noProof="0" dirty="0">
              <a:ln>
                <a:noFill/>
              </a:ln>
              <a:solidFill>
                <a:srgbClr val="2E2E38"/>
              </a:solidFill>
              <a:effectLst/>
              <a:uLnTx/>
              <a:uFillTx/>
              <a:latin typeface="EYInterstate Light"/>
              <a:ea typeface="+mn-ea"/>
              <a:cs typeface="+mn-cs"/>
            </a:endParaRPr>
          </a:p>
        </p:txBody>
      </p:sp>
      <p:sp>
        <p:nvSpPr>
          <p:cNvPr id="17" name="Oval 57">
            <a:extLst>
              <a:ext uri="{FF2B5EF4-FFF2-40B4-BE49-F238E27FC236}">
                <a16:creationId xmlns:a16="http://schemas.microsoft.com/office/drawing/2014/main" id="{5E0461CF-5991-4D49-8835-D31451BDE873}"/>
              </a:ext>
            </a:extLst>
          </p:cNvPr>
          <p:cNvSpPr/>
          <p:nvPr/>
        </p:nvSpPr>
        <p:spPr>
          <a:xfrm>
            <a:off x="4606762" y="1845816"/>
            <a:ext cx="2982030" cy="511101"/>
          </a:xfrm>
          <a:prstGeom prst="ellipse">
            <a:avLst/>
          </a:prstGeom>
          <a:solidFill>
            <a:srgbClr val="3E3E4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8" name="Freeform 52">
            <a:extLst>
              <a:ext uri="{FF2B5EF4-FFF2-40B4-BE49-F238E27FC236}">
                <a16:creationId xmlns:a16="http://schemas.microsoft.com/office/drawing/2014/main" id="{E83687DA-ED03-494D-A5A8-EA3AEB3E4212}"/>
              </a:ext>
            </a:extLst>
          </p:cNvPr>
          <p:cNvSpPr/>
          <p:nvPr/>
        </p:nvSpPr>
        <p:spPr>
          <a:xfrm rot="10800000">
            <a:off x="4049047" y="1859597"/>
            <a:ext cx="4102125" cy="1009876"/>
          </a:xfrm>
          <a:custGeom>
            <a:avLst/>
            <a:gdLst>
              <a:gd name="connsiteX0" fmla="*/ 3685105 w 4413566"/>
              <a:gd name="connsiteY0" fmla="*/ 52497 h 1455510"/>
              <a:gd name="connsiteX1" fmla="*/ 3663298 w 4413566"/>
              <a:gd name="connsiteY1" fmla="*/ 0 h 1455510"/>
              <a:gd name="connsiteX2" fmla="*/ 3663734 w 4413566"/>
              <a:gd name="connsiteY2" fmla="*/ 0 h 1455510"/>
              <a:gd name="connsiteX3" fmla="*/ 728457 w 4413566"/>
              <a:gd name="connsiteY3" fmla="*/ 52508 h 1455510"/>
              <a:gd name="connsiteX4" fmla="*/ 749832 w 4413566"/>
              <a:gd name="connsiteY4" fmla="*/ 0 h 1455510"/>
              <a:gd name="connsiteX5" fmla="*/ 750268 w 4413566"/>
              <a:gd name="connsiteY5" fmla="*/ 0 h 1455510"/>
              <a:gd name="connsiteX6" fmla="*/ 0 w 4413566"/>
              <a:gd name="connsiteY6" fmla="*/ 1455510 h 1455510"/>
              <a:gd name="connsiteX7" fmla="*/ 27790 w 4413566"/>
              <a:gd name="connsiteY7" fmla="*/ 1416784 h 1455510"/>
              <a:gd name="connsiteX8" fmla="*/ 498921 w 4413566"/>
              <a:gd name="connsiteY8" fmla="*/ 579507 h 1455510"/>
              <a:gd name="connsiteX9" fmla="*/ 626561 w 4413566"/>
              <a:gd name="connsiteY9" fmla="*/ 297814 h 1455510"/>
              <a:gd name="connsiteX10" fmla="*/ 610259 w 4413566"/>
              <a:gd name="connsiteY10" fmla="*/ 337058 h 1455510"/>
              <a:gd name="connsiteX11" fmla="*/ 547920 w 4413566"/>
              <a:gd name="connsiteY11" fmla="*/ 472808 h 1455510"/>
              <a:gd name="connsiteX12" fmla="*/ 551792 w 4413566"/>
              <a:gd name="connsiteY12" fmla="*/ 472808 h 1455510"/>
              <a:gd name="connsiteX13" fmla="*/ 585345 w 4413566"/>
              <a:gd name="connsiteY13" fmla="*/ 399252 h 1455510"/>
              <a:gd name="connsiteX14" fmla="*/ 2206784 w 4413566"/>
              <a:gd name="connsiteY14" fmla="*/ 107206 h 1455510"/>
              <a:gd name="connsiteX15" fmla="*/ 3828223 w 4413566"/>
              <a:gd name="connsiteY15" fmla="*/ 399252 h 1455510"/>
              <a:gd name="connsiteX16" fmla="*/ 3861776 w 4413566"/>
              <a:gd name="connsiteY16" fmla="*/ 472808 h 1455510"/>
              <a:gd name="connsiteX17" fmla="*/ 3865647 w 4413566"/>
              <a:gd name="connsiteY17" fmla="*/ 472808 h 1455510"/>
              <a:gd name="connsiteX18" fmla="*/ 3803308 w 4413566"/>
              <a:gd name="connsiteY18" fmla="*/ 337058 h 1455510"/>
              <a:gd name="connsiteX19" fmla="*/ 3787016 w 4413566"/>
              <a:gd name="connsiteY19" fmla="*/ 297836 h 1455510"/>
              <a:gd name="connsiteX20" fmla="*/ 3914645 w 4413566"/>
              <a:gd name="connsiteY20" fmla="*/ 579507 h 1455510"/>
              <a:gd name="connsiteX21" fmla="*/ 4385777 w 4413566"/>
              <a:gd name="connsiteY21" fmla="*/ 1416784 h 1455510"/>
              <a:gd name="connsiteX22" fmla="*/ 4413566 w 4413566"/>
              <a:gd name="connsiteY22" fmla="*/ 1455508 h 1455510"/>
              <a:gd name="connsiteX23" fmla="*/ 4372544 w 4413566"/>
              <a:gd name="connsiteY23" fmla="*/ 1426917 h 1455510"/>
              <a:gd name="connsiteX24" fmla="*/ 2206784 w 4413566"/>
              <a:gd name="connsiteY24" fmla="*/ 1141368 h 1455510"/>
              <a:gd name="connsiteX25" fmla="*/ 41024 w 4413566"/>
              <a:gd name="connsiteY25" fmla="*/ 1426917 h 1455510"/>
              <a:gd name="connsiteX0" fmla="*/ 3685105 w 4413566"/>
              <a:gd name="connsiteY0" fmla="*/ 52497 h 1455510"/>
              <a:gd name="connsiteX1" fmla="*/ 3663298 w 4413566"/>
              <a:gd name="connsiteY1" fmla="*/ 0 h 1455510"/>
              <a:gd name="connsiteX2" fmla="*/ 3685105 w 4413566"/>
              <a:gd name="connsiteY2" fmla="*/ 52497 h 1455510"/>
              <a:gd name="connsiteX3" fmla="*/ 728457 w 4413566"/>
              <a:gd name="connsiteY3" fmla="*/ 52508 h 1455510"/>
              <a:gd name="connsiteX4" fmla="*/ 749832 w 4413566"/>
              <a:gd name="connsiteY4" fmla="*/ 0 h 1455510"/>
              <a:gd name="connsiteX5" fmla="*/ 750268 w 4413566"/>
              <a:gd name="connsiteY5" fmla="*/ 0 h 1455510"/>
              <a:gd name="connsiteX6" fmla="*/ 728457 w 4413566"/>
              <a:gd name="connsiteY6" fmla="*/ 52508 h 1455510"/>
              <a:gd name="connsiteX7" fmla="*/ 0 w 4413566"/>
              <a:gd name="connsiteY7" fmla="*/ 1455510 h 1455510"/>
              <a:gd name="connsiteX8" fmla="*/ 27790 w 4413566"/>
              <a:gd name="connsiteY8" fmla="*/ 1416784 h 1455510"/>
              <a:gd name="connsiteX9" fmla="*/ 498921 w 4413566"/>
              <a:gd name="connsiteY9" fmla="*/ 579507 h 1455510"/>
              <a:gd name="connsiteX10" fmla="*/ 626561 w 4413566"/>
              <a:gd name="connsiteY10" fmla="*/ 297814 h 1455510"/>
              <a:gd name="connsiteX11" fmla="*/ 610259 w 4413566"/>
              <a:gd name="connsiteY11" fmla="*/ 337058 h 1455510"/>
              <a:gd name="connsiteX12" fmla="*/ 547920 w 4413566"/>
              <a:gd name="connsiteY12" fmla="*/ 472808 h 1455510"/>
              <a:gd name="connsiteX13" fmla="*/ 551792 w 4413566"/>
              <a:gd name="connsiteY13" fmla="*/ 472808 h 1455510"/>
              <a:gd name="connsiteX14" fmla="*/ 585345 w 4413566"/>
              <a:gd name="connsiteY14" fmla="*/ 399252 h 1455510"/>
              <a:gd name="connsiteX15" fmla="*/ 2206784 w 4413566"/>
              <a:gd name="connsiteY15" fmla="*/ 107206 h 1455510"/>
              <a:gd name="connsiteX16" fmla="*/ 3828223 w 4413566"/>
              <a:gd name="connsiteY16" fmla="*/ 399252 h 1455510"/>
              <a:gd name="connsiteX17" fmla="*/ 3861776 w 4413566"/>
              <a:gd name="connsiteY17" fmla="*/ 472808 h 1455510"/>
              <a:gd name="connsiteX18" fmla="*/ 3865647 w 4413566"/>
              <a:gd name="connsiteY18" fmla="*/ 472808 h 1455510"/>
              <a:gd name="connsiteX19" fmla="*/ 3803308 w 4413566"/>
              <a:gd name="connsiteY19" fmla="*/ 337058 h 1455510"/>
              <a:gd name="connsiteX20" fmla="*/ 3787016 w 4413566"/>
              <a:gd name="connsiteY20" fmla="*/ 297836 h 1455510"/>
              <a:gd name="connsiteX21" fmla="*/ 3914645 w 4413566"/>
              <a:gd name="connsiteY21" fmla="*/ 579507 h 1455510"/>
              <a:gd name="connsiteX22" fmla="*/ 4385777 w 4413566"/>
              <a:gd name="connsiteY22" fmla="*/ 1416784 h 1455510"/>
              <a:gd name="connsiteX23" fmla="*/ 4413566 w 4413566"/>
              <a:gd name="connsiteY23" fmla="*/ 1455508 h 1455510"/>
              <a:gd name="connsiteX24" fmla="*/ 4372544 w 4413566"/>
              <a:gd name="connsiteY24" fmla="*/ 1426917 h 1455510"/>
              <a:gd name="connsiteX25" fmla="*/ 2206784 w 4413566"/>
              <a:gd name="connsiteY25" fmla="*/ 1141368 h 1455510"/>
              <a:gd name="connsiteX26" fmla="*/ 41024 w 4413566"/>
              <a:gd name="connsiteY26" fmla="*/ 1426917 h 1455510"/>
              <a:gd name="connsiteX27" fmla="*/ 0 w 4413566"/>
              <a:gd name="connsiteY27" fmla="*/ 1455510 h 1455510"/>
              <a:gd name="connsiteX0" fmla="*/ 728457 w 4413566"/>
              <a:gd name="connsiteY0" fmla="*/ 52508 h 1455510"/>
              <a:gd name="connsiteX1" fmla="*/ 749832 w 4413566"/>
              <a:gd name="connsiteY1" fmla="*/ 0 h 1455510"/>
              <a:gd name="connsiteX2" fmla="*/ 750268 w 4413566"/>
              <a:gd name="connsiteY2" fmla="*/ 0 h 1455510"/>
              <a:gd name="connsiteX3" fmla="*/ 728457 w 4413566"/>
              <a:gd name="connsiteY3" fmla="*/ 52508 h 1455510"/>
              <a:gd name="connsiteX4" fmla="*/ 0 w 4413566"/>
              <a:gd name="connsiteY4" fmla="*/ 1455510 h 1455510"/>
              <a:gd name="connsiteX5" fmla="*/ 27790 w 4413566"/>
              <a:gd name="connsiteY5" fmla="*/ 1416784 h 1455510"/>
              <a:gd name="connsiteX6" fmla="*/ 498921 w 4413566"/>
              <a:gd name="connsiteY6" fmla="*/ 579507 h 1455510"/>
              <a:gd name="connsiteX7" fmla="*/ 626561 w 4413566"/>
              <a:gd name="connsiteY7" fmla="*/ 297814 h 1455510"/>
              <a:gd name="connsiteX8" fmla="*/ 610259 w 4413566"/>
              <a:gd name="connsiteY8" fmla="*/ 337058 h 1455510"/>
              <a:gd name="connsiteX9" fmla="*/ 547920 w 4413566"/>
              <a:gd name="connsiteY9" fmla="*/ 472808 h 1455510"/>
              <a:gd name="connsiteX10" fmla="*/ 551792 w 4413566"/>
              <a:gd name="connsiteY10" fmla="*/ 472808 h 1455510"/>
              <a:gd name="connsiteX11" fmla="*/ 585345 w 4413566"/>
              <a:gd name="connsiteY11" fmla="*/ 399252 h 1455510"/>
              <a:gd name="connsiteX12" fmla="*/ 2206784 w 4413566"/>
              <a:gd name="connsiteY12" fmla="*/ 107206 h 1455510"/>
              <a:gd name="connsiteX13" fmla="*/ 3828223 w 4413566"/>
              <a:gd name="connsiteY13" fmla="*/ 399252 h 1455510"/>
              <a:gd name="connsiteX14" fmla="*/ 3861776 w 4413566"/>
              <a:gd name="connsiteY14" fmla="*/ 472808 h 1455510"/>
              <a:gd name="connsiteX15" fmla="*/ 3865647 w 4413566"/>
              <a:gd name="connsiteY15" fmla="*/ 472808 h 1455510"/>
              <a:gd name="connsiteX16" fmla="*/ 3803308 w 4413566"/>
              <a:gd name="connsiteY16" fmla="*/ 337058 h 1455510"/>
              <a:gd name="connsiteX17" fmla="*/ 3787016 w 4413566"/>
              <a:gd name="connsiteY17" fmla="*/ 297836 h 1455510"/>
              <a:gd name="connsiteX18" fmla="*/ 3914645 w 4413566"/>
              <a:gd name="connsiteY18" fmla="*/ 579507 h 1455510"/>
              <a:gd name="connsiteX19" fmla="*/ 4385777 w 4413566"/>
              <a:gd name="connsiteY19" fmla="*/ 1416784 h 1455510"/>
              <a:gd name="connsiteX20" fmla="*/ 4413566 w 4413566"/>
              <a:gd name="connsiteY20" fmla="*/ 1455508 h 1455510"/>
              <a:gd name="connsiteX21" fmla="*/ 4372544 w 4413566"/>
              <a:gd name="connsiteY21" fmla="*/ 1426917 h 1455510"/>
              <a:gd name="connsiteX22" fmla="*/ 2206784 w 4413566"/>
              <a:gd name="connsiteY22" fmla="*/ 1141368 h 1455510"/>
              <a:gd name="connsiteX23" fmla="*/ 41024 w 4413566"/>
              <a:gd name="connsiteY23" fmla="*/ 1426917 h 1455510"/>
              <a:gd name="connsiteX24" fmla="*/ 0 w 4413566"/>
              <a:gd name="connsiteY24" fmla="*/ 1455510 h 1455510"/>
              <a:gd name="connsiteX0" fmla="*/ 728457 w 4413566"/>
              <a:gd name="connsiteY0" fmla="*/ 52508 h 1455510"/>
              <a:gd name="connsiteX1" fmla="*/ 749832 w 4413566"/>
              <a:gd name="connsiteY1" fmla="*/ 0 h 1455510"/>
              <a:gd name="connsiteX2" fmla="*/ 728457 w 4413566"/>
              <a:gd name="connsiteY2" fmla="*/ 52508 h 1455510"/>
              <a:gd name="connsiteX3" fmla="*/ 0 w 4413566"/>
              <a:gd name="connsiteY3" fmla="*/ 1455510 h 1455510"/>
              <a:gd name="connsiteX4" fmla="*/ 27790 w 4413566"/>
              <a:gd name="connsiteY4" fmla="*/ 1416784 h 1455510"/>
              <a:gd name="connsiteX5" fmla="*/ 498921 w 4413566"/>
              <a:gd name="connsiteY5" fmla="*/ 579507 h 1455510"/>
              <a:gd name="connsiteX6" fmla="*/ 626561 w 4413566"/>
              <a:gd name="connsiteY6" fmla="*/ 297814 h 1455510"/>
              <a:gd name="connsiteX7" fmla="*/ 610259 w 4413566"/>
              <a:gd name="connsiteY7" fmla="*/ 337058 h 1455510"/>
              <a:gd name="connsiteX8" fmla="*/ 547920 w 4413566"/>
              <a:gd name="connsiteY8" fmla="*/ 472808 h 1455510"/>
              <a:gd name="connsiteX9" fmla="*/ 551792 w 4413566"/>
              <a:gd name="connsiteY9" fmla="*/ 472808 h 1455510"/>
              <a:gd name="connsiteX10" fmla="*/ 585345 w 4413566"/>
              <a:gd name="connsiteY10" fmla="*/ 399252 h 1455510"/>
              <a:gd name="connsiteX11" fmla="*/ 2206784 w 4413566"/>
              <a:gd name="connsiteY11" fmla="*/ 107206 h 1455510"/>
              <a:gd name="connsiteX12" fmla="*/ 3828223 w 4413566"/>
              <a:gd name="connsiteY12" fmla="*/ 399252 h 1455510"/>
              <a:gd name="connsiteX13" fmla="*/ 3861776 w 4413566"/>
              <a:gd name="connsiteY13" fmla="*/ 472808 h 1455510"/>
              <a:gd name="connsiteX14" fmla="*/ 3865647 w 4413566"/>
              <a:gd name="connsiteY14" fmla="*/ 472808 h 1455510"/>
              <a:gd name="connsiteX15" fmla="*/ 3803308 w 4413566"/>
              <a:gd name="connsiteY15" fmla="*/ 337058 h 1455510"/>
              <a:gd name="connsiteX16" fmla="*/ 3787016 w 4413566"/>
              <a:gd name="connsiteY16" fmla="*/ 297836 h 1455510"/>
              <a:gd name="connsiteX17" fmla="*/ 3914645 w 4413566"/>
              <a:gd name="connsiteY17" fmla="*/ 579507 h 1455510"/>
              <a:gd name="connsiteX18" fmla="*/ 4385777 w 4413566"/>
              <a:gd name="connsiteY18" fmla="*/ 1416784 h 1455510"/>
              <a:gd name="connsiteX19" fmla="*/ 4413566 w 4413566"/>
              <a:gd name="connsiteY19" fmla="*/ 1455508 h 1455510"/>
              <a:gd name="connsiteX20" fmla="*/ 4372544 w 4413566"/>
              <a:gd name="connsiteY20" fmla="*/ 1426917 h 1455510"/>
              <a:gd name="connsiteX21" fmla="*/ 2206784 w 4413566"/>
              <a:gd name="connsiteY21" fmla="*/ 1141368 h 1455510"/>
              <a:gd name="connsiteX22" fmla="*/ 41024 w 4413566"/>
              <a:gd name="connsiteY22" fmla="*/ 1426917 h 1455510"/>
              <a:gd name="connsiteX23" fmla="*/ 0 w 4413566"/>
              <a:gd name="connsiteY23" fmla="*/ 1455510 h 1455510"/>
              <a:gd name="connsiteX0" fmla="*/ 0 w 4413566"/>
              <a:gd name="connsiteY0" fmla="*/ 1348304 h 1348304"/>
              <a:gd name="connsiteX1" fmla="*/ 27790 w 4413566"/>
              <a:gd name="connsiteY1" fmla="*/ 1309578 h 1348304"/>
              <a:gd name="connsiteX2" fmla="*/ 498921 w 4413566"/>
              <a:gd name="connsiteY2" fmla="*/ 472301 h 1348304"/>
              <a:gd name="connsiteX3" fmla="*/ 626561 w 4413566"/>
              <a:gd name="connsiteY3" fmla="*/ 190608 h 1348304"/>
              <a:gd name="connsiteX4" fmla="*/ 610259 w 4413566"/>
              <a:gd name="connsiteY4" fmla="*/ 229852 h 1348304"/>
              <a:gd name="connsiteX5" fmla="*/ 547920 w 4413566"/>
              <a:gd name="connsiteY5" fmla="*/ 365602 h 1348304"/>
              <a:gd name="connsiteX6" fmla="*/ 551792 w 4413566"/>
              <a:gd name="connsiteY6" fmla="*/ 365602 h 1348304"/>
              <a:gd name="connsiteX7" fmla="*/ 585345 w 4413566"/>
              <a:gd name="connsiteY7" fmla="*/ 292046 h 1348304"/>
              <a:gd name="connsiteX8" fmla="*/ 2206784 w 4413566"/>
              <a:gd name="connsiteY8" fmla="*/ 0 h 1348304"/>
              <a:gd name="connsiteX9" fmla="*/ 3828223 w 4413566"/>
              <a:gd name="connsiteY9" fmla="*/ 292046 h 1348304"/>
              <a:gd name="connsiteX10" fmla="*/ 3861776 w 4413566"/>
              <a:gd name="connsiteY10" fmla="*/ 365602 h 1348304"/>
              <a:gd name="connsiteX11" fmla="*/ 3865647 w 4413566"/>
              <a:gd name="connsiteY11" fmla="*/ 365602 h 1348304"/>
              <a:gd name="connsiteX12" fmla="*/ 3803308 w 4413566"/>
              <a:gd name="connsiteY12" fmla="*/ 229852 h 1348304"/>
              <a:gd name="connsiteX13" fmla="*/ 3787016 w 4413566"/>
              <a:gd name="connsiteY13" fmla="*/ 190630 h 1348304"/>
              <a:gd name="connsiteX14" fmla="*/ 3914645 w 4413566"/>
              <a:gd name="connsiteY14" fmla="*/ 472301 h 1348304"/>
              <a:gd name="connsiteX15" fmla="*/ 4385777 w 4413566"/>
              <a:gd name="connsiteY15" fmla="*/ 1309578 h 1348304"/>
              <a:gd name="connsiteX16" fmla="*/ 4413566 w 4413566"/>
              <a:gd name="connsiteY16" fmla="*/ 1348302 h 1348304"/>
              <a:gd name="connsiteX17" fmla="*/ 4372544 w 4413566"/>
              <a:gd name="connsiteY17" fmla="*/ 1319711 h 1348304"/>
              <a:gd name="connsiteX18" fmla="*/ 2206784 w 4413566"/>
              <a:gd name="connsiteY18" fmla="*/ 1034162 h 1348304"/>
              <a:gd name="connsiteX19" fmla="*/ 41024 w 4413566"/>
              <a:gd name="connsiteY19" fmla="*/ 1319711 h 1348304"/>
              <a:gd name="connsiteX20" fmla="*/ 0 w 4413566"/>
              <a:gd name="connsiteY20"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610259 w 4413566"/>
              <a:gd name="connsiteY3" fmla="*/ 229852 h 1348304"/>
              <a:gd name="connsiteX4" fmla="*/ 547920 w 4413566"/>
              <a:gd name="connsiteY4" fmla="*/ 365602 h 1348304"/>
              <a:gd name="connsiteX5" fmla="*/ 551792 w 4413566"/>
              <a:gd name="connsiteY5" fmla="*/ 365602 h 1348304"/>
              <a:gd name="connsiteX6" fmla="*/ 585345 w 4413566"/>
              <a:gd name="connsiteY6" fmla="*/ 292046 h 1348304"/>
              <a:gd name="connsiteX7" fmla="*/ 2206784 w 4413566"/>
              <a:gd name="connsiteY7" fmla="*/ 0 h 1348304"/>
              <a:gd name="connsiteX8" fmla="*/ 3828223 w 4413566"/>
              <a:gd name="connsiteY8" fmla="*/ 292046 h 1348304"/>
              <a:gd name="connsiteX9" fmla="*/ 3861776 w 4413566"/>
              <a:gd name="connsiteY9" fmla="*/ 365602 h 1348304"/>
              <a:gd name="connsiteX10" fmla="*/ 3865647 w 4413566"/>
              <a:gd name="connsiteY10" fmla="*/ 365602 h 1348304"/>
              <a:gd name="connsiteX11" fmla="*/ 3803308 w 4413566"/>
              <a:gd name="connsiteY11" fmla="*/ 229852 h 1348304"/>
              <a:gd name="connsiteX12" fmla="*/ 3787016 w 4413566"/>
              <a:gd name="connsiteY12" fmla="*/ 190630 h 1348304"/>
              <a:gd name="connsiteX13" fmla="*/ 3914645 w 4413566"/>
              <a:gd name="connsiteY13" fmla="*/ 472301 h 1348304"/>
              <a:gd name="connsiteX14" fmla="*/ 4385777 w 4413566"/>
              <a:gd name="connsiteY14" fmla="*/ 1309578 h 1348304"/>
              <a:gd name="connsiteX15" fmla="*/ 4413566 w 4413566"/>
              <a:gd name="connsiteY15" fmla="*/ 1348302 h 1348304"/>
              <a:gd name="connsiteX16" fmla="*/ 4372544 w 4413566"/>
              <a:gd name="connsiteY16" fmla="*/ 1319711 h 1348304"/>
              <a:gd name="connsiteX17" fmla="*/ 2206784 w 4413566"/>
              <a:gd name="connsiteY17" fmla="*/ 1034162 h 1348304"/>
              <a:gd name="connsiteX18" fmla="*/ 41024 w 4413566"/>
              <a:gd name="connsiteY18" fmla="*/ 1319711 h 1348304"/>
              <a:gd name="connsiteX19" fmla="*/ 0 w 4413566"/>
              <a:gd name="connsiteY19"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51792 w 4413566"/>
              <a:gd name="connsiteY4" fmla="*/ 365602 h 1348304"/>
              <a:gd name="connsiteX5" fmla="*/ 585345 w 4413566"/>
              <a:gd name="connsiteY5" fmla="*/ 292046 h 1348304"/>
              <a:gd name="connsiteX6" fmla="*/ 2206784 w 4413566"/>
              <a:gd name="connsiteY6" fmla="*/ 0 h 1348304"/>
              <a:gd name="connsiteX7" fmla="*/ 3828223 w 4413566"/>
              <a:gd name="connsiteY7" fmla="*/ 292046 h 1348304"/>
              <a:gd name="connsiteX8" fmla="*/ 3861776 w 4413566"/>
              <a:gd name="connsiteY8" fmla="*/ 365602 h 1348304"/>
              <a:gd name="connsiteX9" fmla="*/ 3865647 w 4413566"/>
              <a:gd name="connsiteY9" fmla="*/ 365602 h 1348304"/>
              <a:gd name="connsiteX10" fmla="*/ 3803308 w 4413566"/>
              <a:gd name="connsiteY10" fmla="*/ 229852 h 1348304"/>
              <a:gd name="connsiteX11" fmla="*/ 3787016 w 4413566"/>
              <a:gd name="connsiteY11" fmla="*/ 190630 h 1348304"/>
              <a:gd name="connsiteX12" fmla="*/ 3914645 w 4413566"/>
              <a:gd name="connsiteY12" fmla="*/ 472301 h 1348304"/>
              <a:gd name="connsiteX13" fmla="*/ 4385777 w 4413566"/>
              <a:gd name="connsiteY13" fmla="*/ 1309578 h 1348304"/>
              <a:gd name="connsiteX14" fmla="*/ 4413566 w 4413566"/>
              <a:gd name="connsiteY14" fmla="*/ 1348302 h 1348304"/>
              <a:gd name="connsiteX15" fmla="*/ 4372544 w 4413566"/>
              <a:gd name="connsiteY15" fmla="*/ 1319711 h 1348304"/>
              <a:gd name="connsiteX16" fmla="*/ 2206784 w 4413566"/>
              <a:gd name="connsiteY16" fmla="*/ 1034162 h 1348304"/>
              <a:gd name="connsiteX17" fmla="*/ 41024 w 4413566"/>
              <a:gd name="connsiteY17" fmla="*/ 1319711 h 1348304"/>
              <a:gd name="connsiteX18" fmla="*/ 0 w 4413566"/>
              <a:gd name="connsiteY18"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787016 w 4413566"/>
              <a:gd name="connsiteY10" fmla="*/ 190630 h 1348304"/>
              <a:gd name="connsiteX11" fmla="*/ 3914645 w 4413566"/>
              <a:gd name="connsiteY11" fmla="*/ 472301 h 1348304"/>
              <a:gd name="connsiteX12" fmla="*/ 4385777 w 4413566"/>
              <a:gd name="connsiteY12" fmla="*/ 1309578 h 1348304"/>
              <a:gd name="connsiteX13" fmla="*/ 4413566 w 4413566"/>
              <a:gd name="connsiteY13" fmla="*/ 1348302 h 1348304"/>
              <a:gd name="connsiteX14" fmla="*/ 4372544 w 4413566"/>
              <a:gd name="connsiteY14" fmla="*/ 1319711 h 1348304"/>
              <a:gd name="connsiteX15" fmla="*/ 2206784 w 4413566"/>
              <a:gd name="connsiteY15" fmla="*/ 1034162 h 1348304"/>
              <a:gd name="connsiteX16" fmla="*/ 41024 w 4413566"/>
              <a:gd name="connsiteY16" fmla="*/ 1319711 h 1348304"/>
              <a:gd name="connsiteX17" fmla="*/ 0 w 4413566"/>
              <a:gd name="connsiteY17"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803308 w 4413566"/>
              <a:gd name="connsiteY9" fmla="*/ 229852 h 1348304"/>
              <a:gd name="connsiteX10" fmla="*/ 3914645 w 4413566"/>
              <a:gd name="connsiteY10" fmla="*/ 472301 h 1348304"/>
              <a:gd name="connsiteX11" fmla="*/ 4385777 w 4413566"/>
              <a:gd name="connsiteY11" fmla="*/ 1309578 h 1348304"/>
              <a:gd name="connsiteX12" fmla="*/ 4413566 w 4413566"/>
              <a:gd name="connsiteY12" fmla="*/ 1348302 h 1348304"/>
              <a:gd name="connsiteX13" fmla="*/ 4372544 w 4413566"/>
              <a:gd name="connsiteY13" fmla="*/ 1319711 h 1348304"/>
              <a:gd name="connsiteX14" fmla="*/ 2206784 w 4413566"/>
              <a:gd name="connsiteY14" fmla="*/ 1034162 h 1348304"/>
              <a:gd name="connsiteX15" fmla="*/ 41024 w 4413566"/>
              <a:gd name="connsiteY15" fmla="*/ 1319711 h 1348304"/>
              <a:gd name="connsiteX16" fmla="*/ 0 w 4413566"/>
              <a:gd name="connsiteY16"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865647 w 4413566"/>
              <a:gd name="connsiteY8" fmla="*/ 365602 h 1348304"/>
              <a:gd name="connsiteX9" fmla="*/ 3914645 w 4413566"/>
              <a:gd name="connsiteY9" fmla="*/ 472301 h 1348304"/>
              <a:gd name="connsiteX10" fmla="*/ 4385777 w 4413566"/>
              <a:gd name="connsiteY10" fmla="*/ 1309578 h 1348304"/>
              <a:gd name="connsiteX11" fmla="*/ 4413566 w 4413566"/>
              <a:gd name="connsiteY11" fmla="*/ 1348302 h 1348304"/>
              <a:gd name="connsiteX12" fmla="*/ 4372544 w 4413566"/>
              <a:gd name="connsiteY12" fmla="*/ 1319711 h 1348304"/>
              <a:gd name="connsiteX13" fmla="*/ 2206784 w 4413566"/>
              <a:gd name="connsiteY13" fmla="*/ 1034162 h 1348304"/>
              <a:gd name="connsiteX14" fmla="*/ 41024 w 4413566"/>
              <a:gd name="connsiteY14" fmla="*/ 1319711 h 1348304"/>
              <a:gd name="connsiteX15" fmla="*/ 0 w 4413566"/>
              <a:gd name="connsiteY15" fmla="*/ 1348304 h 1348304"/>
              <a:gd name="connsiteX0" fmla="*/ 0 w 4413566"/>
              <a:gd name="connsiteY0" fmla="*/ 1348304 h 1348304"/>
              <a:gd name="connsiteX1" fmla="*/ 27790 w 4413566"/>
              <a:gd name="connsiteY1" fmla="*/ 1309578 h 1348304"/>
              <a:gd name="connsiteX2" fmla="*/ 498921 w 4413566"/>
              <a:gd name="connsiteY2" fmla="*/ 472301 h 1348304"/>
              <a:gd name="connsiteX3" fmla="*/ 547920 w 4413566"/>
              <a:gd name="connsiteY3" fmla="*/ 365602 h 1348304"/>
              <a:gd name="connsiteX4" fmla="*/ 585345 w 4413566"/>
              <a:gd name="connsiteY4" fmla="*/ 292046 h 1348304"/>
              <a:gd name="connsiteX5" fmla="*/ 2206784 w 4413566"/>
              <a:gd name="connsiteY5" fmla="*/ 0 h 1348304"/>
              <a:gd name="connsiteX6" fmla="*/ 3828223 w 4413566"/>
              <a:gd name="connsiteY6" fmla="*/ 292046 h 1348304"/>
              <a:gd name="connsiteX7" fmla="*/ 3861776 w 4413566"/>
              <a:gd name="connsiteY7" fmla="*/ 365602 h 1348304"/>
              <a:gd name="connsiteX8" fmla="*/ 3914645 w 4413566"/>
              <a:gd name="connsiteY8" fmla="*/ 472301 h 1348304"/>
              <a:gd name="connsiteX9" fmla="*/ 4385777 w 4413566"/>
              <a:gd name="connsiteY9" fmla="*/ 1309578 h 1348304"/>
              <a:gd name="connsiteX10" fmla="*/ 4413566 w 4413566"/>
              <a:gd name="connsiteY10" fmla="*/ 1348302 h 1348304"/>
              <a:gd name="connsiteX11" fmla="*/ 4372544 w 4413566"/>
              <a:gd name="connsiteY11" fmla="*/ 1319711 h 1348304"/>
              <a:gd name="connsiteX12" fmla="*/ 2206784 w 4413566"/>
              <a:gd name="connsiteY12" fmla="*/ 1034162 h 1348304"/>
              <a:gd name="connsiteX13" fmla="*/ 41024 w 4413566"/>
              <a:gd name="connsiteY13" fmla="*/ 1319711 h 1348304"/>
              <a:gd name="connsiteX14" fmla="*/ 0 w 4413566"/>
              <a:gd name="connsiteY14" fmla="*/ 1348304 h 1348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413566" h="1348304">
                <a:moveTo>
                  <a:pt x="0" y="1348304"/>
                </a:moveTo>
                <a:lnTo>
                  <a:pt x="27790" y="1309578"/>
                </a:lnTo>
                <a:cubicBezTo>
                  <a:pt x="189464" y="1069164"/>
                  <a:pt x="348304" y="787401"/>
                  <a:pt x="498921" y="472301"/>
                </a:cubicBezTo>
                <a:lnTo>
                  <a:pt x="547920" y="365602"/>
                </a:lnTo>
                <a:lnTo>
                  <a:pt x="585345" y="292046"/>
                </a:lnTo>
                <a:cubicBezTo>
                  <a:pt x="739673" y="125376"/>
                  <a:pt x="1406975" y="0"/>
                  <a:pt x="2206784" y="0"/>
                </a:cubicBezTo>
                <a:cubicBezTo>
                  <a:pt x="3006592" y="0"/>
                  <a:pt x="3673894" y="125376"/>
                  <a:pt x="3828223" y="292046"/>
                </a:cubicBezTo>
                <a:lnTo>
                  <a:pt x="3861776" y="365602"/>
                </a:lnTo>
                <a:lnTo>
                  <a:pt x="3914645" y="472301"/>
                </a:lnTo>
                <a:cubicBezTo>
                  <a:pt x="4065263" y="787401"/>
                  <a:pt x="4224103" y="1069164"/>
                  <a:pt x="4385777" y="1309578"/>
                </a:cubicBezTo>
                <a:lnTo>
                  <a:pt x="4413566" y="1348302"/>
                </a:lnTo>
                <a:lnTo>
                  <a:pt x="4372544" y="1319711"/>
                </a:lnTo>
                <a:cubicBezTo>
                  <a:pt x="4085426" y="1154278"/>
                  <a:pt x="3224378" y="1034162"/>
                  <a:pt x="2206784" y="1034162"/>
                </a:cubicBezTo>
                <a:cubicBezTo>
                  <a:pt x="1189190" y="1034162"/>
                  <a:pt x="328142" y="1154278"/>
                  <a:pt x="41024" y="1319711"/>
                </a:cubicBezTo>
                <a:lnTo>
                  <a:pt x="0" y="1348304"/>
                </a:lnTo>
                <a:close/>
              </a:path>
            </a:pathLst>
          </a:custGeom>
          <a:solidFill>
            <a:schemeClr val="tx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9" name="Freeform 54">
            <a:extLst>
              <a:ext uri="{FF2B5EF4-FFF2-40B4-BE49-F238E27FC236}">
                <a16:creationId xmlns:a16="http://schemas.microsoft.com/office/drawing/2014/main" id="{07BD3A53-82C3-4A17-B53D-F3FE0BCE41A3}"/>
              </a:ext>
            </a:extLst>
          </p:cNvPr>
          <p:cNvSpPr/>
          <p:nvPr/>
        </p:nvSpPr>
        <p:spPr>
          <a:xfrm rot="10800000">
            <a:off x="6473531" y="1971214"/>
            <a:ext cx="1281597" cy="3950208"/>
          </a:xfrm>
          <a:custGeom>
            <a:avLst/>
            <a:gdLst>
              <a:gd name="connsiteX0" fmla="*/ 0 w 1281597"/>
              <a:gd name="connsiteY0" fmla="*/ 3950208 h 3950208"/>
              <a:gd name="connsiteX1" fmla="*/ 23800 w 1281597"/>
              <a:gd name="connsiteY1" fmla="*/ 3915114 h 3950208"/>
              <a:gd name="connsiteX2" fmla="*/ 845709 w 1281597"/>
              <a:gd name="connsiteY2" fmla="*/ 2020018 h 3950208"/>
              <a:gd name="connsiteX3" fmla="*/ 1148433 w 1281597"/>
              <a:gd name="connsiteY3" fmla="*/ 216635 h 3950208"/>
              <a:gd name="connsiteX4" fmla="*/ 1150014 w 1281597"/>
              <a:gd name="connsiteY4" fmla="*/ 29285 h 3950208"/>
              <a:gd name="connsiteX5" fmla="*/ 1197630 w 1281597"/>
              <a:gd name="connsiteY5" fmla="*/ 15976 h 3950208"/>
              <a:gd name="connsiteX6" fmla="*/ 1281597 w 1281597"/>
              <a:gd name="connsiteY6" fmla="*/ 0 h 3950208"/>
              <a:gd name="connsiteX7" fmla="*/ 1280401 w 1281597"/>
              <a:gd name="connsiteY7" fmla="*/ 216638 h 3950208"/>
              <a:gd name="connsiteX8" fmla="*/ 1082251 w 1281597"/>
              <a:gd name="connsiteY8" fmla="*/ 2020020 h 3950208"/>
              <a:gd name="connsiteX9" fmla="*/ 620772 w 1281597"/>
              <a:gd name="connsiteY9" fmla="*/ 3722907 h 3950208"/>
              <a:gd name="connsiteX10" fmla="*/ 558334 w 1281597"/>
              <a:gd name="connsiteY10" fmla="*/ 3879775 h 3950208"/>
              <a:gd name="connsiteX11" fmla="*/ 478754 w 1281597"/>
              <a:gd name="connsiteY11" fmla="*/ 3886758 h 3950208"/>
              <a:gd name="connsiteX12" fmla="*/ 166821 w 1281597"/>
              <a:gd name="connsiteY12" fmla="*/ 3923927 h 3950208"/>
              <a:gd name="connsiteX13" fmla="*/ 51318 w 1281597"/>
              <a:gd name="connsiteY13" fmla="*/ 3942280 h 395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81597" h="3950208">
                <a:moveTo>
                  <a:pt x="0" y="3950208"/>
                </a:moveTo>
                <a:lnTo>
                  <a:pt x="23800" y="3915114"/>
                </a:lnTo>
                <a:cubicBezTo>
                  <a:pt x="338454" y="3422927"/>
                  <a:pt x="631755" y="2764428"/>
                  <a:pt x="845709" y="2020018"/>
                </a:cubicBezTo>
                <a:cubicBezTo>
                  <a:pt x="1032919" y="1368659"/>
                  <a:pt x="1132240" y="745947"/>
                  <a:pt x="1148433" y="216635"/>
                </a:cubicBezTo>
                <a:lnTo>
                  <a:pt x="1150014" y="29285"/>
                </a:lnTo>
                <a:lnTo>
                  <a:pt x="1197630" y="15976"/>
                </a:lnTo>
                <a:lnTo>
                  <a:pt x="1281597" y="0"/>
                </a:lnTo>
                <a:lnTo>
                  <a:pt x="1280401" y="216638"/>
                </a:lnTo>
                <a:cubicBezTo>
                  <a:pt x="1269802" y="745949"/>
                  <a:pt x="1204791" y="1368662"/>
                  <a:pt x="1082251" y="2020020"/>
                </a:cubicBezTo>
                <a:cubicBezTo>
                  <a:pt x="959713" y="2671379"/>
                  <a:pt x="797410" y="3256962"/>
                  <a:pt x="620772" y="3722907"/>
                </a:cubicBezTo>
                <a:lnTo>
                  <a:pt x="558334" y="3879775"/>
                </a:lnTo>
                <a:lnTo>
                  <a:pt x="478754" y="3886758"/>
                </a:lnTo>
                <a:cubicBezTo>
                  <a:pt x="366624" y="3897698"/>
                  <a:pt x="262175" y="3910156"/>
                  <a:pt x="166821" y="3923927"/>
                </a:cubicBezTo>
                <a:lnTo>
                  <a:pt x="51318" y="3942280"/>
                </a:lnTo>
                <a:close/>
              </a:path>
            </a:pathLst>
          </a:custGeom>
          <a:solidFill>
            <a:schemeClr val="bg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0" name="TextBox 16">
            <a:extLst>
              <a:ext uri="{FF2B5EF4-FFF2-40B4-BE49-F238E27FC236}">
                <a16:creationId xmlns:a16="http://schemas.microsoft.com/office/drawing/2014/main" id="{23291D61-1653-4DB5-858D-467D836845EB}"/>
              </a:ext>
            </a:extLst>
          </p:cNvPr>
          <p:cNvSpPr txBox="1"/>
          <p:nvPr/>
        </p:nvSpPr>
        <p:spPr>
          <a:xfrm>
            <a:off x="4595075" y="2191823"/>
            <a:ext cx="2855269" cy="492443"/>
          </a:xfrm>
          <a:prstGeom prst="rect">
            <a:avLst/>
          </a:prstGeom>
          <a:noFill/>
        </p:spPr>
        <p:txBody>
          <a:bodyPr wrap="none"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600" b="0" i="0" u="none" strike="noStrike" kern="1200" cap="none" spc="0" normalizeH="0" baseline="0" noProof="0" dirty="0">
                <a:ln>
                  <a:noFill/>
                </a:ln>
                <a:solidFill>
                  <a:srgbClr val="2E2E38"/>
                </a:solidFill>
                <a:effectLst/>
                <a:uLnTx/>
                <a:uFillTx/>
                <a:latin typeface="EYInterstate Light"/>
                <a:ea typeface="+mn-ea"/>
                <a:cs typeface="+mn-cs"/>
              </a:rPr>
              <a:t>DOCUMENT AS PDF</a:t>
            </a:r>
          </a:p>
        </p:txBody>
      </p:sp>
      <p:sp>
        <p:nvSpPr>
          <p:cNvPr id="3" name="Bogen 2">
            <a:extLst>
              <a:ext uri="{FF2B5EF4-FFF2-40B4-BE49-F238E27FC236}">
                <a16:creationId xmlns:a16="http://schemas.microsoft.com/office/drawing/2014/main" id="{199BD684-6430-4D91-9590-0E6CD44C01E9}"/>
              </a:ext>
            </a:extLst>
          </p:cNvPr>
          <p:cNvSpPr/>
          <p:nvPr/>
        </p:nvSpPr>
        <p:spPr>
          <a:xfrm rot="21367581">
            <a:off x="1476956" y="1901446"/>
            <a:ext cx="3543363" cy="7506458"/>
          </a:xfrm>
          <a:prstGeom prst="arc">
            <a:avLst>
              <a:gd name="adj1" fmla="val 17086813"/>
              <a:gd name="adj2" fmla="val 0"/>
            </a:avLst>
          </a:prstGeom>
          <a:noFill/>
          <a:ln w="38100" cap="sq" cmpd="sng" algn="ctr">
            <a:solidFill>
              <a:schemeClr val="tx1">
                <a:lumMod val="60000"/>
                <a:lumOff val="40000"/>
              </a:schemeClr>
            </a:solidFill>
            <a:prstDash val="solid"/>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E2E38"/>
              </a:solidFill>
              <a:effectLst/>
              <a:uLnTx/>
              <a:uFillTx/>
              <a:latin typeface="EYInterstate Light"/>
              <a:ea typeface="+mn-ea"/>
              <a:cs typeface="+mn-cs"/>
            </a:endParaRPr>
          </a:p>
        </p:txBody>
      </p:sp>
      <p:sp>
        <p:nvSpPr>
          <p:cNvPr id="22" name="Bogen 21">
            <a:extLst>
              <a:ext uri="{FF2B5EF4-FFF2-40B4-BE49-F238E27FC236}">
                <a16:creationId xmlns:a16="http://schemas.microsoft.com/office/drawing/2014/main" id="{157E71CA-531C-482A-96A9-57E4E5BB1E68}"/>
              </a:ext>
            </a:extLst>
          </p:cNvPr>
          <p:cNvSpPr/>
          <p:nvPr/>
        </p:nvSpPr>
        <p:spPr>
          <a:xfrm rot="334078" flipH="1">
            <a:off x="7040025" y="2001765"/>
            <a:ext cx="3543363" cy="7506458"/>
          </a:xfrm>
          <a:prstGeom prst="arc">
            <a:avLst>
              <a:gd name="adj1" fmla="val 17086813"/>
              <a:gd name="adj2" fmla="val 0"/>
            </a:avLst>
          </a:prstGeom>
          <a:noFill/>
          <a:ln w="38100" cap="sq" cmpd="sng" algn="ctr">
            <a:solidFill>
              <a:schemeClr val="tx1">
                <a:lumMod val="60000"/>
                <a:lumOff val="40000"/>
              </a:schemeClr>
            </a:solidFill>
            <a:prstDash val="solid"/>
            <a:miter lim="800000"/>
            <a:headEnd type="none" w="med" len="med"/>
            <a:tailEnd type="triangle" w="med" len="me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2E2E38"/>
              </a:solidFill>
              <a:effectLst/>
              <a:uLnTx/>
              <a:uFillTx/>
              <a:latin typeface="EYInterstate Light"/>
              <a:ea typeface="+mn-ea"/>
              <a:cs typeface="+mn-cs"/>
            </a:endParaRPr>
          </a:p>
        </p:txBody>
      </p:sp>
      <p:sp>
        <p:nvSpPr>
          <p:cNvPr id="5" name="Foliennummernplatzhalter 4">
            <a:extLst>
              <a:ext uri="{FF2B5EF4-FFF2-40B4-BE49-F238E27FC236}">
                <a16:creationId xmlns:a16="http://schemas.microsoft.com/office/drawing/2014/main" id="{B572A0E1-4806-4138-8507-DAB13509C55E}"/>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rPr>
              <a:t>Page </a:t>
            </a:r>
            <a:fld id="{F1BC30E3-FFE5-4B91-AA19-87A149EBB9EE}" type="slidenum">
              <a:rPr kumimoji="0" lang="en-US" sz="800" b="0" i="0" u="none" strike="noStrike" kern="1200" cap="none" spc="0" normalizeH="0" baseline="0" noProof="0" smtClean="0">
                <a:ln>
                  <a:noFill/>
                </a:ln>
                <a:solidFill>
                  <a:prstClr val="white"/>
                </a:solidFill>
                <a:effectLst/>
                <a:uLnTx/>
                <a:uFillTx/>
                <a:latin typeface="EYInterstate" panose="02000503020000020004" pitchFamily="2"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a:t>
            </a:fld>
            <a:endParaRPr kumimoji="0" lang="en-US" sz="8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endParaRPr>
          </a:p>
        </p:txBody>
      </p:sp>
      <p:sp>
        <p:nvSpPr>
          <p:cNvPr id="21" name="Rechteck 20">
            <a:extLst>
              <a:ext uri="{FF2B5EF4-FFF2-40B4-BE49-F238E27FC236}">
                <a16:creationId xmlns:a16="http://schemas.microsoft.com/office/drawing/2014/main" id="{E4BCDB3D-9041-E6E0-A652-6B55B50E228E}"/>
              </a:ext>
            </a:extLst>
          </p:cNvPr>
          <p:cNvSpPr/>
          <p:nvPr/>
        </p:nvSpPr>
        <p:spPr>
          <a:xfrm>
            <a:off x="8510105" y="2726369"/>
            <a:ext cx="3132201" cy="659921"/>
          </a:xfrm>
          <a:prstGeom prst="rect">
            <a:avLst/>
          </a:prstGeom>
          <a:solidFill>
            <a:srgbClr val="D2D2DA"/>
          </a:solidFill>
          <a:ln w="28575" cap="sq" cmpd="sng" algn="ctr">
            <a:solidFill>
              <a:srgbClr val="9E9EB0"/>
            </a:solid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de-AT" sz="1200" b="0" i="0" u="none" strike="noStrike" kern="0" cap="none" spc="0" normalizeH="0" baseline="0" noProof="0" dirty="0" err="1">
                <a:ln>
                  <a:noFill/>
                </a:ln>
                <a:solidFill>
                  <a:srgbClr val="2E2E38"/>
                </a:solidFill>
                <a:effectLst/>
                <a:uLnTx/>
                <a:uFillTx/>
              </a:rPr>
              <a:t>Convert</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information</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of</a:t>
            </a:r>
            <a:r>
              <a:rPr kumimoji="0" lang="de-AT" sz="1200" b="0" i="0" u="none" strike="noStrike" kern="0" cap="none" spc="0" normalizeH="0" baseline="0" noProof="0" dirty="0">
                <a:ln>
                  <a:noFill/>
                </a:ln>
                <a:solidFill>
                  <a:srgbClr val="2E2E38"/>
                </a:solidFill>
                <a:effectLst/>
                <a:uLnTx/>
                <a:uFillTx/>
              </a:rPr>
              <a:t> PDF </a:t>
            </a:r>
            <a:r>
              <a:rPr kumimoji="0" lang="de-AT" sz="1200" b="0" i="0" u="none" strike="noStrike" kern="0" cap="none" spc="0" normalizeH="0" baseline="0" noProof="0" dirty="0" err="1">
                <a:ln>
                  <a:noFill/>
                </a:ln>
                <a:solidFill>
                  <a:srgbClr val="2E2E38"/>
                </a:solidFill>
                <a:effectLst/>
                <a:uLnTx/>
                <a:uFillTx/>
              </a:rPr>
              <a:t>into</a:t>
            </a:r>
            <a:r>
              <a:rPr kumimoji="0" lang="de-AT" sz="1200" b="0" i="0" u="none" strike="noStrike" kern="0" cap="none" spc="0" normalizeH="0" baseline="0" noProof="0" dirty="0">
                <a:ln>
                  <a:noFill/>
                </a:ln>
                <a:solidFill>
                  <a:srgbClr val="2E2E38"/>
                </a:solidFill>
                <a:effectLst/>
                <a:uLnTx/>
                <a:uFillTx/>
              </a:rPr>
              <a:t> String</a:t>
            </a:r>
          </a:p>
        </p:txBody>
      </p:sp>
      <p:sp>
        <p:nvSpPr>
          <p:cNvPr id="23" name="Rechteck 22">
            <a:extLst>
              <a:ext uri="{FF2B5EF4-FFF2-40B4-BE49-F238E27FC236}">
                <a16:creationId xmlns:a16="http://schemas.microsoft.com/office/drawing/2014/main" id="{D07FB889-E1EF-05EB-D8F1-0C9B1F0700CF}"/>
              </a:ext>
            </a:extLst>
          </p:cNvPr>
          <p:cNvSpPr/>
          <p:nvPr/>
        </p:nvSpPr>
        <p:spPr>
          <a:xfrm>
            <a:off x="1212135" y="3538120"/>
            <a:ext cx="3132201" cy="659921"/>
          </a:xfrm>
          <a:prstGeom prst="rect">
            <a:avLst/>
          </a:prstGeom>
          <a:solidFill>
            <a:srgbClr val="797991"/>
          </a:solidFill>
          <a:ln w="28575" cap="sq" cmpd="sng" algn="ctr">
            <a:solidFill>
              <a:srgbClr val="656579"/>
            </a:solid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eaLnBrk="1" fontAlgn="auto" latinLnBrk="0" hangingPunct="1">
              <a:lnSpc>
                <a:spcPct val="100000"/>
              </a:lnSpc>
              <a:spcBef>
                <a:spcPts val="0"/>
              </a:spcBef>
              <a:spcAft>
                <a:spcPts val="0"/>
              </a:spcAft>
              <a:buClrTx/>
              <a:buSzTx/>
              <a:buFontTx/>
              <a:buNone/>
              <a:tabLst/>
            </a:pPr>
            <a:r>
              <a:rPr kumimoji="0" lang="de-AT" sz="1200" b="0" i="0" u="none" strike="noStrike" kern="0" cap="none" spc="0" normalizeH="0" baseline="0" noProof="0" dirty="0" err="1">
                <a:ln>
                  <a:noFill/>
                </a:ln>
                <a:solidFill>
                  <a:srgbClr val="2E2E38"/>
                </a:solidFill>
                <a:effectLst/>
                <a:uLnTx/>
                <a:uFillTx/>
              </a:rPr>
              <a:t>Prepare</a:t>
            </a:r>
            <a:r>
              <a:rPr kumimoji="0" lang="de-AT" sz="1200" b="0" i="0" u="none" strike="noStrike" kern="0" cap="none" spc="0" normalizeH="0" baseline="0" noProof="0" dirty="0">
                <a:ln>
                  <a:noFill/>
                </a:ln>
                <a:solidFill>
                  <a:srgbClr val="2E2E38"/>
                </a:solidFill>
                <a:effectLst/>
                <a:uLnTx/>
                <a:uFillTx/>
              </a:rPr>
              <a:t> Data </a:t>
            </a:r>
            <a:r>
              <a:rPr kumimoji="0" lang="de-AT" sz="1200" b="0" i="0" u="none" strike="noStrike" kern="0" cap="none" spc="0" normalizeH="0" baseline="0" noProof="0" dirty="0" err="1">
                <a:ln>
                  <a:noFill/>
                </a:ln>
                <a:solidFill>
                  <a:srgbClr val="2E2E38"/>
                </a:solidFill>
                <a:effectLst/>
                <a:uLnTx/>
                <a:uFillTx/>
              </a:rPr>
              <a:t>as</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one</a:t>
            </a:r>
            <a:r>
              <a:rPr kumimoji="0" lang="de-AT" sz="1200" b="0" i="0" u="none" strike="noStrike" kern="0" cap="none" spc="0" normalizeH="0" baseline="0" noProof="0" dirty="0">
                <a:ln>
                  <a:noFill/>
                </a:ln>
                <a:solidFill>
                  <a:srgbClr val="2E2E38"/>
                </a:solidFill>
                <a:effectLst/>
                <a:uLnTx/>
                <a:uFillTx/>
              </a:rPr>
              <a:t> Input String </a:t>
            </a:r>
            <a:r>
              <a:rPr kumimoji="0" lang="de-AT" sz="1200" b="0" i="0" u="none" strike="noStrike" kern="0" cap="none" spc="0" normalizeH="0" baseline="0" noProof="0" dirty="0" err="1">
                <a:ln>
                  <a:noFill/>
                </a:ln>
                <a:solidFill>
                  <a:srgbClr val="2E2E38"/>
                </a:solidFill>
                <a:effectLst/>
                <a:uLnTx/>
                <a:uFillTx/>
              </a:rPr>
              <a:t>or</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several</a:t>
            </a:r>
            <a:r>
              <a:rPr kumimoji="0" lang="de-AT" sz="1200" b="0" i="0" u="none" strike="noStrike" kern="0" cap="none" spc="0" normalizeH="0" baseline="0" noProof="0" dirty="0">
                <a:ln>
                  <a:noFill/>
                </a:ln>
                <a:solidFill>
                  <a:srgbClr val="2E2E38"/>
                </a:solidFill>
                <a:effectLst/>
                <a:uLnTx/>
                <a:uFillTx/>
              </a:rPr>
              <a:t> Chunks </a:t>
            </a:r>
            <a:r>
              <a:rPr kumimoji="0" lang="de-AT" sz="1200" b="0" i="0" u="none" strike="noStrike" kern="0" cap="none" spc="0" normalizeH="0" baseline="0" noProof="0" dirty="0" err="1">
                <a:ln>
                  <a:noFill/>
                </a:ln>
                <a:solidFill>
                  <a:srgbClr val="2E2E38"/>
                </a:solidFill>
                <a:effectLst/>
                <a:uLnTx/>
                <a:uFillTx/>
              </a:rPr>
              <a:t>for</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OpenAI</a:t>
            </a:r>
            <a:r>
              <a:rPr kumimoji="0" lang="de-AT" sz="1200" b="0" i="0" u="none" strike="noStrike" kern="0" cap="none" spc="0" normalizeH="0" baseline="0" noProof="0" dirty="0">
                <a:ln>
                  <a:noFill/>
                </a:ln>
                <a:solidFill>
                  <a:srgbClr val="2E2E38"/>
                </a:solidFill>
                <a:effectLst/>
                <a:uLnTx/>
                <a:uFillTx/>
              </a:rPr>
              <a:t> Summary</a:t>
            </a:r>
          </a:p>
        </p:txBody>
      </p:sp>
      <p:sp>
        <p:nvSpPr>
          <p:cNvPr id="24" name="Rechteck 23">
            <a:extLst>
              <a:ext uri="{FF2B5EF4-FFF2-40B4-BE49-F238E27FC236}">
                <a16:creationId xmlns:a16="http://schemas.microsoft.com/office/drawing/2014/main" id="{3D2F01A1-D840-BF00-5D0A-0E4595F85C18}"/>
              </a:ext>
            </a:extLst>
          </p:cNvPr>
          <p:cNvSpPr/>
          <p:nvPr/>
        </p:nvSpPr>
        <p:spPr>
          <a:xfrm>
            <a:off x="7475790" y="4344373"/>
            <a:ext cx="4597859" cy="771520"/>
          </a:xfrm>
          <a:prstGeom prst="rect">
            <a:avLst/>
          </a:prstGeom>
          <a:solidFill>
            <a:srgbClr val="D2D2DA"/>
          </a:solidFill>
          <a:ln w="28575" cap="sq" cmpd="sng" algn="ctr">
            <a:solidFill>
              <a:srgbClr val="9E9EB0"/>
            </a:solid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defTabSz="914400" eaLnBrk="1" fontAlgn="auto" latinLnBrk="0" hangingPunct="1">
              <a:lnSpc>
                <a:spcPct val="100000"/>
              </a:lnSpc>
              <a:spcBef>
                <a:spcPts val="0"/>
              </a:spcBef>
              <a:spcAft>
                <a:spcPts val="0"/>
              </a:spcAft>
              <a:buClrTx/>
              <a:buSzTx/>
              <a:buFontTx/>
              <a:buNone/>
              <a:tabLst/>
            </a:pPr>
            <a:r>
              <a:rPr kumimoji="0" lang="de-AT" sz="1200" b="0" i="0" u="none" strike="noStrike" kern="0" cap="none" spc="0" normalizeH="0" baseline="0" noProof="0" dirty="0">
                <a:ln>
                  <a:noFill/>
                </a:ln>
                <a:solidFill>
                  <a:srgbClr val="2E2E38"/>
                </a:solidFill>
                <a:effectLst/>
                <a:uLnTx/>
                <a:uFillTx/>
              </a:rPr>
              <a:t>Use </a:t>
            </a:r>
            <a:r>
              <a:rPr lang="de-AT" sz="1200" kern="0">
                <a:solidFill>
                  <a:srgbClr val="2E2E38"/>
                </a:solidFill>
              </a:rPr>
              <a:t>Prompt</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exchangeable</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for</a:t>
            </a:r>
            <a:r>
              <a:rPr kumimoji="0" lang="de-AT" sz="1200" b="0" i="0" u="none" strike="noStrike" kern="0" cap="none" spc="0" normalizeH="0" baseline="0" noProof="0" dirty="0">
                <a:ln>
                  <a:noFill/>
                </a:ln>
                <a:solidFill>
                  <a:srgbClr val="2E2E38"/>
                </a:solidFill>
                <a:effectLst/>
                <a:uLnTx/>
                <a:uFillTx/>
              </a:rPr>
              <a:t> System &amp; User </a:t>
            </a:r>
            <a:r>
              <a:rPr kumimoji="0" lang="de-AT" sz="1200" b="0" i="0" u="none" strike="noStrike" kern="0" cap="none" spc="0" normalizeH="0" baseline="0" noProof="0" dirty="0" err="1">
                <a:ln>
                  <a:noFill/>
                </a:ln>
                <a:solidFill>
                  <a:srgbClr val="2E2E38"/>
                </a:solidFill>
                <a:effectLst/>
                <a:uLnTx/>
                <a:uFillTx/>
              </a:rPr>
              <a:t>accordingly</a:t>
            </a:r>
            <a:endParaRPr lang="de-AT" sz="1200" kern="0" dirty="0">
              <a:solidFill>
                <a:srgbClr val="2E2E38"/>
              </a:solidFill>
            </a:endParaRP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lang="de-AT" sz="1200" kern="0" dirty="0">
                <a:solidFill>
                  <a:srgbClr val="2E2E38"/>
                </a:solidFill>
              </a:rPr>
              <a:t>System Prompt </a:t>
            </a:r>
            <a:r>
              <a:rPr lang="de-AT" sz="1200" kern="0" dirty="0" err="1">
                <a:solidFill>
                  <a:srgbClr val="2E2E38"/>
                </a:solidFill>
              </a:rPr>
              <a:t>to</a:t>
            </a:r>
            <a:r>
              <a:rPr lang="de-AT" sz="1200" kern="0" dirty="0">
                <a:solidFill>
                  <a:srgbClr val="2E2E38"/>
                </a:solidFill>
              </a:rPr>
              <a:t> </a:t>
            </a:r>
            <a:r>
              <a:rPr lang="de-AT" sz="1200" kern="0" dirty="0" err="1">
                <a:solidFill>
                  <a:srgbClr val="2E2E38"/>
                </a:solidFill>
              </a:rPr>
              <a:t>tell</a:t>
            </a:r>
            <a:r>
              <a:rPr lang="de-AT" sz="1200" kern="0" dirty="0">
                <a:solidFill>
                  <a:srgbClr val="2E2E38"/>
                </a:solidFill>
              </a:rPr>
              <a:t> </a:t>
            </a:r>
            <a:r>
              <a:rPr lang="de-AT" sz="1200" kern="0" dirty="0" err="1">
                <a:solidFill>
                  <a:srgbClr val="2E2E38"/>
                </a:solidFill>
              </a:rPr>
              <a:t>the</a:t>
            </a:r>
            <a:r>
              <a:rPr lang="de-AT" sz="1200" kern="0" dirty="0">
                <a:solidFill>
                  <a:srgbClr val="2E2E38"/>
                </a:solidFill>
              </a:rPr>
              <a:t> System </a:t>
            </a:r>
            <a:r>
              <a:rPr lang="de-AT" sz="1200" kern="0" dirty="0" err="1">
                <a:solidFill>
                  <a:srgbClr val="2E2E38"/>
                </a:solidFill>
              </a:rPr>
              <a:t>how</a:t>
            </a:r>
            <a:r>
              <a:rPr lang="de-AT" sz="1200" kern="0" dirty="0">
                <a:solidFill>
                  <a:srgbClr val="2E2E38"/>
                </a:solidFill>
              </a:rPr>
              <a:t> </a:t>
            </a:r>
            <a:r>
              <a:rPr lang="de-AT" sz="1200" kern="0" dirty="0" err="1">
                <a:solidFill>
                  <a:srgbClr val="2E2E38"/>
                </a:solidFill>
              </a:rPr>
              <a:t>to</a:t>
            </a:r>
            <a:r>
              <a:rPr lang="de-AT" sz="1200" kern="0" dirty="0">
                <a:solidFill>
                  <a:srgbClr val="2E2E38"/>
                </a:solidFill>
              </a:rPr>
              <a:t> </a:t>
            </a:r>
            <a:r>
              <a:rPr lang="de-AT" sz="1200" kern="0" dirty="0" err="1">
                <a:solidFill>
                  <a:srgbClr val="2E2E38"/>
                </a:solidFill>
              </a:rPr>
              <a:t>behave</a:t>
            </a:r>
            <a:endParaRPr lang="de-AT" sz="1200" kern="0" dirty="0">
              <a:solidFill>
                <a:srgbClr val="2E2E38"/>
              </a:solidFill>
            </a:endParaRPr>
          </a:p>
          <a:p>
            <a:pPr marL="171450" marR="0" indent="-171450" defTabSz="914400" eaLnBrk="1" fontAlgn="auto" latinLnBrk="0" hangingPunct="1">
              <a:lnSpc>
                <a:spcPct val="100000"/>
              </a:lnSpc>
              <a:spcBef>
                <a:spcPts val="0"/>
              </a:spcBef>
              <a:spcAft>
                <a:spcPts val="0"/>
              </a:spcAft>
              <a:buClrTx/>
              <a:buSzTx/>
              <a:buFont typeface="Arial" panose="020B0604020202020204" pitchFamily="34" charset="0"/>
              <a:buChar char="•"/>
              <a:tabLst/>
            </a:pPr>
            <a:r>
              <a:rPr kumimoji="0" lang="de-AT" sz="1200" b="0" i="0" u="none" strike="noStrike" kern="0" cap="none" spc="0" normalizeH="0" baseline="0" noProof="0" dirty="0">
                <a:ln>
                  <a:noFill/>
                </a:ln>
                <a:solidFill>
                  <a:srgbClr val="2E2E38"/>
                </a:solidFill>
                <a:effectLst/>
                <a:uLnTx/>
                <a:uFillTx/>
              </a:rPr>
              <a:t>User Prompt </a:t>
            </a:r>
            <a:r>
              <a:rPr kumimoji="0" lang="de-AT" sz="1200" b="0" i="0" u="none" strike="noStrike" kern="0" cap="none" spc="0" normalizeH="0" baseline="0" noProof="0" dirty="0" err="1">
                <a:ln>
                  <a:noFill/>
                </a:ln>
                <a:solidFill>
                  <a:srgbClr val="2E2E38"/>
                </a:solidFill>
                <a:effectLst/>
                <a:uLnTx/>
                <a:uFillTx/>
              </a:rPr>
              <a:t>to</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define</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what</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should</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be</a:t>
            </a:r>
            <a:r>
              <a:rPr kumimoji="0" lang="de-AT" sz="1200" b="0" i="0" u="none" strike="noStrike" kern="0" cap="none" spc="0" normalizeH="0" baseline="0" noProof="0" dirty="0">
                <a:ln>
                  <a:noFill/>
                </a:ln>
                <a:solidFill>
                  <a:srgbClr val="2E2E38"/>
                </a:solidFill>
                <a:effectLst/>
                <a:uLnTx/>
                <a:uFillTx/>
              </a:rPr>
              <a:t> </a:t>
            </a:r>
            <a:r>
              <a:rPr kumimoji="0" lang="de-AT" sz="1200" b="0" i="0" u="none" strike="noStrike" kern="0" cap="none" spc="0" normalizeH="0" baseline="0" noProof="0" dirty="0" err="1">
                <a:ln>
                  <a:noFill/>
                </a:ln>
                <a:solidFill>
                  <a:srgbClr val="2E2E38"/>
                </a:solidFill>
                <a:effectLst/>
                <a:uLnTx/>
                <a:uFillTx/>
              </a:rPr>
              <a:t>gathered</a:t>
            </a:r>
            <a:r>
              <a:rPr kumimoji="0" lang="de-AT" sz="1200" b="0" i="0" u="none" strike="noStrike" kern="0" cap="none" spc="0" normalizeH="0" baseline="0" noProof="0" dirty="0">
                <a:ln>
                  <a:noFill/>
                </a:ln>
                <a:solidFill>
                  <a:srgbClr val="2E2E38"/>
                </a:solidFill>
                <a:effectLst/>
                <a:uLnTx/>
                <a:uFillTx/>
              </a:rPr>
              <a:t> </a:t>
            </a:r>
            <a:r>
              <a:rPr lang="de-AT" sz="1200" kern="0" dirty="0" err="1">
                <a:solidFill>
                  <a:srgbClr val="2E2E38"/>
                </a:solidFill>
              </a:rPr>
              <a:t>exactly</a:t>
            </a:r>
            <a:endParaRPr lang="de-AT" sz="1200" kern="0" dirty="0">
              <a:solidFill>
                <a:srgbClr val="2E2E38"/>
              </a:solidFill>
            </a:endParaRPr>
          </a:p>
        </p:txBody>
      </p:sp>
      <p:sp>
        <p:nvSpPr>
          <p:cNvPr id="27" name="Rechteck 26">
            <a:extLst>
              <a:ext uri="{FF2B5EF4-FFF2-40B4-BE49-F238E27FC236}">
                <a16:creationId xmlns:a16="http://schemas.microsoft.com/office/drawing/2014/main" id="{92CA37C4-BAF7-7F17-494F-0513DDF05487}"/>
              </a:ext>
            </a:extLst>
          </p:cNvPr>
          <p:cNvSpPr/>
          <p:nvPr/>
        </p:nvSpPr>
        <p:spPr>
          <a:xfrm>
            <a:off x="4531676" y="6033040"/>
            <a:ext cx="3132201" cy="659921"/>
          </a:xfrm>
          <a:prstGeom prst="rect">
            <a:avLst/>
          </a:prstGeom>
          <a:solidFill>
            <a:srgbClr val="00A1D9"/>
          </a:solidFill>
          <a:ln w="28575" cap="sq" cmpd="sng" algn="ctr">
            <a:solidFill>
              <a:srgbClr val="9E9EB0"/>
            </a:solidFill>
            <a:prstDash val="solid"/>
            <a:miter lim="800000"/>
            <a:tailEnd type="none"/>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AT" kern="0" dirty="0" err="1">
                <a:solidFill>
                  <a:srgbClr val="2E2E38"/>
                </a:solidFill>
              </a:rPr>
              <a:t>Generated</a:t>
            </a:r>
            <a:r>
              <a:rPr lang="de-AT" kern="0" dirty="0">
                <a:solidFill>
                  <a:srgbClr val="2E2E38"/>
                </a:solidFill>
              </a:rPr>
              <a:t> </a:t>
            </a:r>
            <a:r>
              <a:rPr lang="de-AT" kern="0" dirty="0" err="1">
                <a:solidFill>
                  <a:srgbClr val="2E2E38"/>
                </a:solidFill>
              </a:rPr>
              <a:t>content</a:t>
            </a:r>
            <a:r>
              <a:rPr lang="de-AT" kern="0" dirty="0">
                <a:solidFill>
                  <a:srgbClr val="2E2E38"/>
                </a:solidFill>
              </a:rPr>
              <a:t> </a:t>
            </a:r>
            <a:r>
              <a:rPr lang="de-AT" kern="0" dirty="0" err="1">
                <a:solidFill>
                  <a:srgbClr val="2E2E38"/>
                </a:solidFill>
              </a:rPr>
              <a:t>as</a:t>
            </a:r>
            <a:r>
              <a:rPr kumimoji="0" lang="de-AT" sz="1800" b="0" i="0" u="none" strike="noStrike" kern="0" cap="none" spc="0" normalizeH="0" baseline="0" noProof="0" dirty="0">
                <a:ln>
                  <a:noFill/>
                </a:ln>
                <a:solidFill>
                  <a:srgbClr val="2E2E38"/>
                </a:solidFill>
                <a:effectLst/>
                <a:uLnTx/>
                <a:uFillTx/>
              </a:rPr>
              <a:t> .</a:t>
            </a:r>
            <a:r>
              <a:rPr kumimoji="0" lang="de-AT" sz="1800" b="0" i="0" u="none" strike="noStrike" kern="0" cap="none" spc="0" normalizeH="0" baseline="0" noProof="0" dirty="0" err="1">
                <a:ln>
                  <a:noFill/>
                </a:ln>
                <a:solidFill>
                  <a:srgbClr val="2E2E38"/>
                </a:solidFill>
                <a:effectLst/>
                <a:uLnTx/>
                <a:uFillTx/>
              </a:rPr>
              <a:t>json</a:t>
            </a:r>
            <a:endParaRPr lang="de-AT" sz="1800" b="0" i="0" u="none" strike="noStrike" kern="0" cap="none" spc="0" normalizeH="0" baseline="0" noProof="0" dirty="0">
              <a:ln>
                <a:noFill/>
              </a:ln>
              <a:solidFill>
                <a:srgbClr val="2E2E38"/>
              </a:solidFill>
              <a:effectLst/>
              <a:uLnTx/>
              <a:uFillTx/>
            </a:endParaRPr>
          </a:p>
        </p:txBody>
      </p:sp>
      <p:cxnSp>
        <p:nvCxnSpPr>
          <p:cNvPr id="29" name="Gerade Verbindung mit Pfeil 28">
            <a:extLst>
              <a:ext uri="{FF2B5EF4-FFF2-40B4-BE49-F238E27FC236}">
                <a16:creationId xmlns:a16="http://schemas.microsoft.com/office/drawing/2014/main" id="{334DC62C-DD83-66EF-DBA4-8ADDC64D4B26}"/>
              </a:ext>
            </a:extLst>
          </p:cNvPr>
          <p:cNvCxnSpPr>
            <a:endCxn id="21" idx="1"/>
          </p:cNvCxnSpPr>
          <p:nvPr/>
        </p:nvCxnSpPr>
        <p:spPr>
          <a:xfrm flipV="1">
            <a:off x="7339343" y="3056330"/>
            <a:ext cx="1170762" cy="22438"/>
          </a:xfrm>
          <a:prstGeom prst="straightConnector1">
            <a:avLst/>
          </a:prstGeom>
          <a:noFill/>
          <a:ln w="12700" cap="sq" cmpd="sng" algn="ctr">
            <a:solidFill>
              <a:srgbClr val="D2D2DA"/>
            </a:solidFill>
            <a:prstDash val="solid"/>
            <a:miter lim="800000"/>
            <a:tailEnd type="triangle"/>
          </a:ln>
          <a:effectLst/>
        </p:spPr>
      </p:cxnSp>
      <p:cxnSp>
        <p:nvCxnSpPr>
          <p:cNvPr id="30" name="Gerade Verbindung mit Pfeil 29">
            <a:extLst>
              <a:ext uri="{FF2B5EF4-FFF2-40B4-BE49-F238E27FC236}">
                <a16:creationId xmlns:a16="http://schemas.microsoft.com/office/drawing/2014/main" id="{F8A4FDEE-8166-8212-A5DC-74391F3279CE}"/>
              </a:ext>
            </a:extLst>
          </p:cNvPr>
          <p:cNvCxnSpPr>
            <a:cxnSpLocks/>
            <a:stCxn id="10" idx="20"/>
            <a:endCxn id="23" idx="3"/>
          </p:cNvCxnSpPr>
          <p:nvPr/>
        </p:nvCxnSpPr>
        <p:spPr>
          <a:xfrm flipH="1">
            <a:off x="4344336" y="3862603"/>
            <a:ext cx="779336" cy="5478"/>
          </a:xfrm>
          <a:prstGeom prst="straightConnector1">
            <a:avLst/>
          </a:prstGeom>
          <a:noFill/>
          <a:ln w="12700" cap="sq" cmpd="sng" algn="ctr">
            <a:solidFill>
              <a:srgbClr val="D2D2DA"/>
            </a:solidFill>
            <a:prstDash val="solid"/>
            <a:miter lim="800000"/>
            <a:tailEnd type="triangle"/>
          </a:ln>
          <a:effectLst/>
        </p:spPr>
      </p:cxnSp>
      <p:cxnSp>
        <p:nvCxnSpPr>
          <p:cNvPr id="36" name="Gerade Verbindung mit Pfeil 35">
            <a:extLst>
              <a:ext uri="{FF2B5EF4-FFF2-40B4-BE49-F238E27FC236}">
                <a16:creationId xmlns:a16="http://schemas.microsoft.com/office/drawing/2014/main" id="{534A519D-0A8B-C185-7920-F71BCC41E640}"/>
              </a:ext>
            </a:extLst>
          </p:cNvPr>
          <p:cNvCxnSpPr>
            <a:cxnSpLocks/>
            <a:endCxn id="24" idx="1"/>
          </p:cNvCxnSpPr>
          <p:nvPr/>
        </p:nvCxnSpPr>
        <p:spPr>
          <a:xfrm>
            <a:off x="6829578" y="4727209"/>
            <a:ext cx="646212" cy="2924"/>
          </a:xfrm>
          <a:prstGeom prst="straightConnector1">
            <a:avLst/>
          </a:prstGeom>
          <a:noFill/>
          <a:ln w="12700" cap="sq" cmpd="sng" algn="ctr">
            <a:solidFill>
              <a:srgbClr val="D2D2DA"/>
            </a:solidFill>
            <a:prstDash val="solid"/>
            <a:miter lim="800000"/>
            <a:tailEnd type="triangle"/>
          </a:ln>
          <a:effectLst/>
        </p:spPr>
      </p:cxnSp>
      <p:pic>
        <p:nvPicPr>
          <p:cNvPr id="7" name="Grafik 6" descr="un-logo.png | United Nations">
            <a:extLst>
              <a:ext uri="{FF2B5EF4-FFF2-40B4-BE49-F238E27FC236}">
                <a16:creationId xmlns:a16="http://schemas.microsoft.com/office/drawing/2014/main" id="{0CAF903A-F448-3EEF-1AB6-3821C6774A79}"/>
              </a:ext>
            </a:extLst>
          </p:cNvPr>
          <p:cNvPicPr>
            <a:picLocks noChangeAspect="1"/>
          </p:cNvPicPr>
          <p:nvPr/>
        </p:nvPicPr>
        <p:blipFill>
          <a:blip r:embed="rId5"/>
          <a:stretch>
            <a:fillRect/>
          </a:stretch>
        </p:blipFill>
        <p:spPr>
          <a:xfrm>
            <a:off x="11522689" y="81287"/>
            <a:ext cx="587924" cy="495183"/>
          </a:xfrm>
          <a:prstGeom prst="rect">
            <a:avLst/>
          </a:prstGeom>
        </p:spPr>
      </p:pic>
    </p:spTree>
    <p:extLst>
      <p:ext uri="{BB962C8B-B14F-4D97-AF65-F5344CB8AC3E}">
        <p14:creationId xmlns:p14="http://schemas.microsoft.com/office/powerpoint/2010/main" val="125321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89" name="Objekt 88" hidden="1">
            <a:extLst>
              <a:ext uri="{FF2B5EF4-FFF2-40B4-BE49-F238E27FC236}">
                <a16:creationId xmlns:a16="http://schemas.microsoft.com/office/drawing/2014/main" id="{076938A9-B464-42F1-8B43-EFF76414C7E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406" imgH="403" progId="TCLayout.ActiveDocument.1">
                  <p:embed/>
                </p:oleObj>
              </mc:Choice>
              <mc:Fallback>
                <p:oleObj name="think-cell Folie" r:id="rId4" imgW="406" imgH="403" progId="TCLayout.ActiveDocument.1">
                  <p:embed/>
                  <p:pic>
                    <p:nvPicPr>
                      <p:cNvPr id="89" name="Objekt 88" hidden="1">
                        <a:extLst>
                          <a:ext uri="{FF2B5EF4-FFF2-40B4-BE49-F238E27FC236}">
                            <a16:creationId xmlns:a16="http://schemas.microsoft.com/office/drawing/2014/main" id="{076938A9-B464-42F1-8B43-EFF76414C7E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8" name="Rechteck 87" hidden="1">
            <a:extLst>
              <a:ext uri="{FF2B5EF4-FFF2-40B4-BE49-F238E27FC236}">
                <a16:creationId xmlns:a16="http://schemas.microsoft.com/office/drawing/2014/main" id="{6C2F77FE-24E3-4F56-B8FA-494E17CCEB2A}"/>
              </a:ext>
            </a:extLst>
          </p:cNvPr>
          <p:cNvSpPr/>
          <p:nvPr>
            <p:custDataLst>
              <p:tags r:id="rId2"/>
            </p:custDataLst>
          </p:nvPr>
        </p:nvSpPr>
        <p:spPr>
          <a:xfrm>
            <a:off x="0" y="0"/>
            <a:ext cx="158750" cy="158750"/>
          </a:xfrm>
          <a:prstGeom prst="rect">
            <a:avLst/>
          </a:prstGeom>
          <a:solidFill>
            <a:srgbClr val="D2D2DA"/>
          </a:solidFill>
          <a:ln w="12700" cap="sq" cmpd="sng" algn="ctr">
            <a:noFill/>
            <a:prstDash val="solid"/>
            <a:miter lim="800000"/>
            <a:tailEnd type="none"/>
          </a:ln>
          <a:effectLst/>
        </p:spPr>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2E2E38"/>
              </a:solidFill>
              <a:effectLst/>
              <a:uLnTx/>
              <a:uFillTx/>
              <a:latin typeface="EYInterstate Light" panose="02000506000000020004" pitchFamily="2" charset="0"/>
              <a:ea typeface="+mn-ea"/>
              <a:cs typeface="Arial" panose="020B0604020202020204" pitchFamily="34" charset="0"/>
              <a:sym typeface="EYInterstate Light" panose="02000506000000020004" pitchFamily="2" charset="0"/>
            </a:endParaRPr>
          </a:p>
        </p:txBody>
      </p:sp>
      <p:sp>
        <p:nvSpPr>
          <p:cNvPr id="5" name="Rectangle 6">
            <a:extLst>
              <a:ext uri="{FF2B5EF4-FFF2-40B4-BE49-F238E27FC236}">
                <a16:creationId xmlns:a16="http://schemas.microsoft.com/office/drawing/2014/main" id="{411BA2C8-BA79-4B45-8956-A2314AFDC4F7}"/>
              </a:ext>
            </a:extLst>
          </p:cNvPr>
          <p:cNvSpPr/>
          <p:nvPr/>
        </p:nvSpPr>
        <p:spPr>
          <a:xfrm flipH="1" flipV="1">
            <a:off x="1783228" y="1912540"/>
            <a:ext cx="8285378" cy="1675219"/>
          </a:xfrm>
          <a:custGeom>
            <a:avLst/>
            <a:gdLst>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3505200 h 3505200"/>
              <a:gd name="connsiteX4" fmla="*/ 0 w 6324600"/>
              <a:gd name="connsiteY4" fmla="*/ 0 h 3505200"/>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0 h 3505200"/>
              <a:gd name="connsiteX0" fmla="*/ 6324600 w 6416040"/>
              <a:gd name="connsiteY0" fmla="*/ 3505200 h 3596640"/>
              <a:gd name="connsiteX1" fmla="*/ 0 w 6416040"/>
              <a:gd name="connsiteY1" fmla="*/ 0 h 3596640"/>
              <a:gd name="connsiteX2" fmla="*/ 6324600 w 6416040"/>
              <a:gd name="connsiteY2" fmla="*/ 0 h 3596640"/>
              <a:gd name="connsiteX3" fmla="*/ 6416040 w 6416040"/>
              <a:gd name="connsiteY3" fmla="*/ 3596640 h 3596640"/>
              <a:gd name="connsiteX0" fmla="*/ 2327787 w 6416040"/>
              <a:gd name="connsiteY0" fmla="*/ 1941871 h 3596640"/>
              <a:gd name="connsiteX1" fmla="*/ 0 w 6416040"/>
              <a:gd name="connsiteY1" fmla="*/ 0 h 3596640"/>
              <a:gd name="connsiteX2" fmla="*/ 6324600 w 6416040"/>
              <a:gd name="connsiteY2" fmla="*/ 0 h 3596640"/>
              <a:gd name="connsiteX3" fmla="*/ 6416040 w 6416040"/>
              <a:gd name="connsiteY3" fmla="*/ 3596640 h 3596640"/>
              <a:gd name="connsiteX0" fmla="*/ 0 w 6416040"/>
              <a:gd name="connsiteY0" fmla="*/ 0 h 3596640"/>
              <a:gd name="connsiteX1" fmla="*/ 6324600 w 6416040"/>
              <a:gd name="connsiteY1" fmla="*/ 0 h 3596640"/>
              <a:gd name="connsiteX2" fmla="*/ 6416040 w 6416040"/>
              <a:gd name="connsiteY2" fmla="*/ 3596640 h 3596640"/>
              <a:gd name="connsiteX0" fmla="*/ 0 w 6416040"/>
              <a:gd name="connsiteY0" fmla="*/ 0 h 3596640"/>
              <a:gd name="connsiteX1" fmla="*/ 6324600 w 6416040"/>
              <a:gd name="connsiteY1" fmla="*/ 0 h 3596640"/>
              <a:gd name="connsiteX2" fmla="*/ 6416040 w 6416040"/>
              <a:gd name="connsiteY2" fmla="*/ 3596640 h 3596640"/>
              <a:gd name="connsiteX3" fmla="*/ 0 w 6416040"/>
              <a:gd name="connsiteY3" fmla="*/ 0 h 3596640"/>
              <a:gd name="connsiteX0" fmla="*/ 6416040 w 6507480"/>
              <a:gd name="connsiteY0" fmla="*/ 3596640 h 3688080"/>
              <a:gd name="connsiteX1" fmla="*/ 0 w 6507480"/>
              <a:gd name="connsiteY1" fmla="*/ 0 h 3688080"/>
              <a:gd name="connsiteX2" fmla="*/ 6324600 w 6507480"/>
              <a:gd name="connsiteY2" fmla="*/ 0 h 3688080"/>
              <a:gd name="connsiteX3" fmla="*/ 6507480 w 6507480"/>
              <a:gd name="connsiteY3" fmla="*/ 3688080 h 3688080"/>
              <a:gd name="connsiteX0" fmla="*/ 1563821 w 6507480"/>
              <a:gd name="connsiteY0" fmla="*/ 3050950 h 3688080"/>
              <a:gd name="connsiteX1" fmla="*/ 0 w 6507480"/>
              <a:gd name="connsiteY1" fmla="*/ 0 h 3688080"/>
              <a:gd name="connsiteX2" fmla="*/ 6324600 w 6507480"/>
              <a:gd name="connsiteY2" fmla="*/ 0 h 3688080"/>
              <a:gd name="connsiteX3" fmla="*/ 6507480 w 6507480"/>
              <a:gd name="connsiteY3" fmla="*/ 3688080 h 3688080"/>
              <a:gd name="connsiteX0" fmla="*/ 0 w 6507480"/>
              <a:gd name="connsiteY0" fmla="*/ 0 h 3688080"/>
              <a:gd name="connsiteX1" fmla="*/ 6324600 w 6507480"/>
              <a:gd name="connsiteY1" fmla="*/ 0 h 3688080"/>
              <a:gd name="connsiteX2" fmla="*/ 6507480 w 6507480"/>
              <a:gd name="connsiteY2" fmla="*/ 3688080 h 3688080"/>
              <a:gd name="connsiteX0" fmla="*/ 0 w 6324600"/>
              <a:gd name="connsiteY0" fmla="*/ 0 h 2168996"/>
              <a:gd name="connsiteX1" fmla="*/ 6324600 w 6324600"/>
              <a:gd name="connsiteY1" fmla="*/ 0 h 2168996"/>
              <a:gd name="connsiteX2" fmla="*/ 6242009 w 6324600"/>
              <a:gd name="connsiteY2" fmla="*/ 2168996 h 2168996"/>
              <a:gd name="connsiteX0" fmla="*/ 0 w 6522228"/>
              <a:gd name="connsiteY0" fmla="*/ 0 h 2404970"/>
              <a:gd name="connsiteX1" fmla="*/ 6324600 w 6522228"/>
              <a:gd name="connsiteY1" fmla="*/ 0 h 2404970"/>
              <a:gd name="connsiteX2" fmla="*/ 6522228 w 6522228"/>
              <a:gd name="connsiteY2" fmla="*/ 2404970 h 2404970"/>
              <a:gd name="connsiteX0" fmla="*/ 0 w 7057136"/>
              <a:gd name="connsiteY0" fmla="*/ 0 h 2589105"/>
              <a:gd name="connsiteX1" fmla="*/ 6324600 w 7057136"/>
              <a:gd name="connsiteY1" fmla="*/ 0 h 2589105"/>
              <a:gd name="connsiteX2" fmla="*/ 6522228 w 7057136"/>
              <a:gd name="connsiteY2" fmla="*/ 2404970 h 2589105"/>
              <a:gd name="connsiteX0" fmla="*/ 0 w 6522228"/>
              <a:gd name="connsiteY0" fmla="*/ 0 h 2884378"/>
              <a:gd name="connsiteX1" fmla="*/ 6324600 w 6522228"/>
              <a:gd name="connsiteY1" fmla="*/ 0 h 2884378"/>
              <a:gd name="connsiteX2" fmla="*/ 6522228 w 6522228"/>
              <a:gd name="connsiteY2" fmla="*/ 2404970 h 2884378"/>
              <a:gd name="connsiteX0" fmla="*/ 0 w 6959565"/>
              <a:gd name="connsiteY0" fmla="*/ 0 h 2629590"/>
              <a:gd name="connsiteX1" fmla="*/ 6324600 w 6959565"/>
              <a:gd name="connsiteY1" fmla="*/ 0 h 2629590"/>
              <a:gd name="connsiteX2" fmla="*/ 6522228 w 6959565"/>
              <a:gd name="connsiteY2" fmla="*/ 2404970 h 2629590"/>
              <a:gd name="connsiteX0" fmla="*/ 0 w 6959565"/>
              <a:gd name="connsiteY0" fmla="*/ 0 h 2629590"/>
              <a:gd name="connsiteX1" fmla="*/ 6324600 w 6959565"/>
              <a:gd name="connsiteY1" fmla="*/ 0 h 2629590"/>
              <a:gd name="connsiteX2" fmla="*/ 6522228 w 6959565"/>
              <a:gd name="connsiteY2" fmla="*/ 2404970 h 2629590"/>
              <a:gd name="connsiteX0" fmla="*/ 0 w 6522228"/>
              <a:gd name="connsiteY0" fmla="*/ 0 h 2404970"/>
              <a:gd name="connsiteX1" fmla="*/ 6324600 w 6522228"/>
              <a:gd name="connsiteY1" fmla="*/ 0 h 2404970"/>
              <a:gd name="connsiteX2" fmla="*/ 6522228 w 6522228"/>
              <a:gd name="connsiteY2" fmla="*/ 2404970 h 2404970"/>
              <a:gd name="connsiteX0" fmla="*/ 0 w 6839285"/>
              <a:gd name="connsiteY0" fmla="*/ 178145 h 2583115"/>
              <a:gd name="connsiteX1" fmla="*/ 6324600 w 6839285"/>
              <a:gd name="connsiteY1" fmla="*/ 178145 h 2583115"/>
              <a:gd name="connsiteX2" fmla="*/ 6522228 w 6839285"/>
              <a:gd name="connsiteY2" fmla="*/ 2583115 h 2583115"/>
              <a:gd name="connsiteX0" fmla="*/ 0 w 6522228"/>
              <a:gd name="connsiteY0" fmla="*/ 0 h 2404970"/>
              <a:gd name="connsiteX1" fmla="*/ 3699387 w 6522228"/>
              <a:gd name="connsiteY1" fmla="*/ 575187 h 2404970"/>
              <a:gd name="connsiteX2" fmla="*/ 6522228 w 6522228"/>
              <a:gd name="connsiteY2" fmla="*/ 2404970 h 2404970"/>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6310 h 2411280"/>
              <a:gd name="connsiteX1" fmla="*/ 4628535 w 6522228"/>
              <a:gd name="connsiteY1" fmla="*/ 552000 h 2411280"/>
              <a:gd name="connsiteX2" fmla="*/ 6522228 w 6522228"/>
              <a:gd name="connsiteY2" fmla="*/ 2411280 h 2411280"/>
              <a:gd name="connsiteX0" fmla="*/ 0 w 6522228"/>
              <a:gd name="connsiteY0" fmla="*/ 5347 h 2410317"/>
              <a:gd name="connsiteX1" fmla="*/ 4023851 w 6522228"/>
              <a:gd name="connsiteY1" fmla="*/ 595282 h 2410317"/>
              <a:gd name="connsiteX2" fmla="*/ 6522228 w 6522228"/>
              <a:gd name="connsiteY2" fmla="*/ 2410317 h 2410317"/>
              <a:gd name="connsiteX0" fmla="*/ 0 w 6509203"/>
              <a:gd name="connsiteY0" fmla="*/ 163951 h 1949489"/>
              <a:gd name="connsiteX1" fmla="*/ 4010826 w 6509203"/>
              <a:gd name="connsiteY1" fmla="*/ 134454 h 1949489"/>
              <a:gd name="connsiteX2" fmla="*/ 6509203 w 6509203"/>
              <a:gd name="connsiteY2" fmla="*/ 1949489 h 1949489"/>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0655 h 1678206"/>
              <a:gd name="connsiteX1" fmla="*/ 4062921 w 6535251"/>
              <a:gd name="connsiteY1" fmla="*/ 335120 h 1678206"/>
              <a:gd name="connsiteX2" fmla="*/ 6535251 w 6535251"/>
              <a:gd name="connsiteY2" fmla="*/ 1678206 h 1678206"/>
              <a:gd name="connsiteX0" fmla="*/ 0 w 6535251"/>
              <a:gd name="connsiteY0" fmla="*/ 3375 h 1670926"/>
              <a:gd name="connsiteX1" fmla="*/ 4128041 w 6535251"/>
              <a:gd name="connsiteY1" fmla="*/ 637556 h 1670926"/>
              <a:gd name="connsiteX2" fmla="*/ 6535251 w 6535251"/>
              <a:gd name="connsiteY2" fmla="*/ 1670926 h 1670926"/>
              <a:gd name="connsiteX0" fmla="*/ 0 w 6535251"/>
              <a:gd name="connsiteY0" fmla="*/ 7668 h 1675219"/>
              <a:gd name="connsiteX1" fmla="*/ 4023848 w 6535251"/>
              <a:gd name="connsiteY1" fmla="*/ 391126 h 1675219"/>
              <a:gd name="connsiteX2" fmla="*/ 6535251 w 6535251"/>
              <a:gd name="connsiteY2" fmla="*/ 1675219 h 1675219"/>
              <a:gd name="connsiteX0" fmla="*/ 0 w 6535251"/>
              <a:gd name="connsiteY0" fmla="*/ 7668 h 1675219"/>
              <a:gd name="connsiteX1" fmla="*/ 4023848 w 6535251"/>
              <a:gd name="connsiteY1" fmla="*/ 391126 h 1675219"/>
              <a:gd name="connsiteX2" fmla="*/ 6535251 w 6535251"/>
              <a:gd name="connsiteY2" fmla="*/ 1675219 h 1675219"/>
            </a:gdLst>
            <a:ahLst/>
            <a:cxnLst>
              <a:cxn ang="0">
                <a:pos x="connsiteX0" y="connsiteY0"/>
              </a:cxn>
              <a:cxn ang="0">
                <a:pos x="connsiteX1" y="connsiteY1"/>
              </a:cxn>
              <a:cxn ang="0">
                <a:pos x="connsiteX2" y="connsiteY2"/>
              </a:cxn>
            </a:cxnLst>
            <a:rect l="l" t="t" r="r" b="b"/>
            <a:pathLst>
              <a:path w="6535251" h="1675219">
                <a:moveTo>
                  <a:pt x="0" y="7668"/>
                </a:moveTo>
                <a:cubicBezTo>
                  <a:pt x="618613" y="-36578"/>
                  <a:pt x="2934640" y="113201"/>
                  <a:pt x="4023848" y="391126"/>
                </a:cubicBezTo>
                <a:cubicBezTo>
                  <a:pt x="5113057" y="669051"/>
                  <a:pt x="6017867" y="1075450"/>
                  <a:pt x="6535251" y="1675219"/>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 name="Titel 1">
            <a:extLst>
              <a:ext uri="{FF2B5EF4-FFF2-40B4-BE49-F238E27FC236}">
                <a16:creationId xmlns:a16="http://schemas.microsoft.com/office/drawing/2014/main" id="{7519F52C-AD89-496F-B484-15E25F8409E0}"/>
              </a:ext>
            </a:extLst>
          </p:cNvPr>
          <p:cNvSpPr>
            <a:spLocks noGrp="1"/>
          </p:cNvSpPr>
          <p:nvPr>
            <p:ph type="title"/>
          </p:nvPr>
        </p:nvSpPr>
        <p:spPr/>
        <p:txBody>
          <a:bodyPr/>
          <a:lstStyle/>
          <a:p>
            <a:r>
              <a:rPr lang="en-US" sz="2400" dirty="0">
                <a:ea typeface="+mn-lt"/>
                <a:cs typeface="+mn-lt"/>
              </a:rPr>
              <a:t>5. Classification for 3 Topics</a:t>
            </a:r>
            <a:endParaRPr lang="de-DE" dirty="0"/>
          </a:p>
        </p:txBody>
      </p:sp>
      <p:sp>
        <p:nvSpPr>
          <p:cNvPr id="6" name="Rectangle 6">
            <a:extLst>
              <a:ext uri="{FF2B5EF4-FFF2-40B4-BE49-F238E27FC236}">
                <a16:creationId xmlns:a16="http://schemas.microsoft.com/office/drawing/2014/main" id="{F6B06C20-1F24-4AF4-AA6D-C192764F2E42}"/>
              </a:ext>
            </a:extLst>
          </p:cNvPr>
          <p:cNvSpPr/>
          <p:nvPr/>
        </p:nvSpPr>
        <p:spPr>
          <a:xfrm flipH="1">
            <a:off x="1783228" y="4004357"/>
            <a:ext cx="8285378" cy="1675219"/>
          </a:xfrm>
          <a:custGeom>
            <a:avLst/>
            <a:gdLst>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3505200 h 3505200"/>
              <a:gd name="connsiteX4" fmla="*/ 0 w 6324600"/>
              <a:gd name="connsiteY4" fmla="*/ 0 h 3505200"/>
              <a:gd name="connsiteX0" fmla="*/ 0 w 6324600"/>
              <a:gd name="connsiteY0" fmla="*/ 0 h 3505200"/>
              <a:gd name="connsiteX1" fmla="*/ 6324600 w 6324600"/>
              <a:gd name="connsiteY1" fmla="*/ 0 h 3505200"/>
              <a:gd name="connsiteX2" fmla="*/ 6324600 w 6324600"/>
              <a:gd name="connsiteY2" fmla="*/ 3505200 h 3505200"/>
              <a:gd name="connsiteX3" fmla="*/ 0 w 6324600"/>
              <a:gd name="connsiteY3" fmla="*/ 0 h 3505200"/>
              <a:gd name="connsiteX0" fmla="*/ 6324600 w 6416040"/>
              <a:gd name="connsiteY0" fmla="*/ 3505200 h 3596640"/>
              <a:gd name="connsiteX1" fmla="*/ 0 w 6416040"/>
              <a:gd name="connsiteY1" fmla="*/ 0 h 3596640"/>
              <a:gd name="connsiteX2" fmla="*/ 6324600 w 6416040"/>
              <a:gd name="connsiteY2" fmla="*/ 0 h 3596640"/>
              <a:gd name="connsiteX3" fmla="*/ 6416040 w 6416040"/>
              <a:gd name="connsiteY3" fmla="*/ 3596640 h 3596640"/>
              <a:gd name="connsiteX0" fmla="*/ 2327787 w 6416040"/>
              <a:gd name="connsiteY0" fmla="*/ 1941871 h 3596640"/>
              <a:gd name="connsiteX1" fmla="*/ 0 w 6416040"/>
              <a:gd name="connsiteY1" fmla="*/ 0 h 3596640"/>
              <a:gd name="connsiteX2" fmla="*/ 6324600 w 6416040"/>
              <a:gd name="connsiteY2" fmla="*/ 0 h 3596640"/>
              <a:gd name="connsiteX3" fmla="*/ 6416040 w 6416040"/>
              <a:gd name="connsiteY3" fmla="*/ 3596640 h 3596640"/>
              <a:gd name="connsiteX0" fmla="*/ 0 w 6416040"/>
              <a:gd name="connsiteY0" fmla="*/ 0 h 3596640"/>
              <a:gd name="connsiteX1" fmla="*/ 6324600 w 6416040"/>
              <a:gd name="connsiteY1" fmla="*/ 0 h 3596640"/>
              <a:gd name="connsiteX2" fmla="*/ 6416040 w 6416040"/>
              <a:gd name="connsiteY2" fmla="*/ 3596640 h 3596640"/>
              <a:gd name="connsiteX0" fmla="*/ 0 w 6416040"/>
              <a:gd name="connsiteY0" fmla="*/ 0 h 3596640"/>
              <a:gd name="connsiteX1" fmla="*/ 6324600 w 6416040"/>
              <a:gd name="connsiteY1" fmla="*/ 0 h 3596640"/>
              <a:gd name="connsiteX2" fmla="*/ 6416040 w 6416040"/>
              <a:gd name="connsiteY2" fmla="*/ 3596640 h 3596640"/>
              <a:gd name="connsiteX3" fmla="*/ 0 w 6416040"/>
              <a:gd name="connsiteY3" fmla="*/ 0 h 3596640"/>
              <a:gd name="connsiteX0" fmla="*/ 6416040 w 6507480"/>
              <a:gd name="connsiteY0" fmla="*/ 3596640 h 3688080"/>
              <a:gd name="connsiteX1" fmla="*/ 0 w 6507480"/>
              <a:gd name="connsiteY1" fmla="*/ 0 h 3688080"/>
              <a:gd name="connsiteX2" fmla="*/ 6324600 w 6507480"/>
              <a:gd name="connsiteY2" fmla="*/ 0 h 3688080"/>
              <a:gd name="connsiteX3" fmla="*/ 6507480 w 6507480"/>
              <a:gd name="connsiteY3" fmla="*/ 3688080 h 3688080"/>
              <a:gd name="connsiteX0" fmla="*/ 1563821 w 6507480"/>
              <a:gd name="connsiteY0" fmla="*/ 3050950 h 3688080"/>
              <a:gd name="connsiteX1" fmla="*/ 0 w 6507480"/>
              <a:gd name="connsiteY1" fmla="*/ 0 h 3688080"/>
              <a:gd name="connsiteX2" fmla="*/ 6324600 w 6507480"/>
              <a:gd name="connsiteY2" fmla="*/ 0 h 3688080"/>
              <a:gd name="connsiteX3" fmla="*/ 6507480 w 6507480"/>
              <a:gd name="connsiteY3" fmla="*/ 3688080 h 3688080"/>
              <a:gd name="connsiteX0" fmla="*/ 0 w 6507480"/>
              <a:gd name="connsiteY0" fmla="*/ 0 h 3688080"/>
              <a:gd name="connsiteX1" fmla="*/ 6324600 w 6507480"/>
              <a:gd name="connsiteY1" fmla="*/ 0 h 3688080"/>
              <a:gd name="connsiteX2" fmla="*/ 6507480 w 6507480"/>
              <a:gd name="connsiteY2" fmla="*/ 3688080 h 3688080"/>
              <a:gd name="connsiteX0" fmla="*/ 0 w 6324600"/>
              <a:gd name="connsiteY0" fmla="*/ 0 h 2168996"/>
              <a:gd name="connsiteX1" fmla="*/ 6324600 w 6324600"/>
              <a:gd name="connsiteY1" fmla="*/ 0 h 2168996"/>
              <a:gd name="connsiteX2" fmla="*/ 6242009 w 6324600"/>
              <a:gd name="connsiteY2" fmla="*/ 2168996 h 2168996"/>
              <a:gd name="connsiteX0" fmla="*/ 0 w 6522228"/>
              <a:gd name="connsiteY0" fmla="*/ 0 h 2404970"/>
              <a:gd name="connsiteX1" fmla="*/ 6324600 w 6522228"/>
              <a:gd name="connsiteY1" fmla="*/ 0 h 2404970"/>
              <a:gd name="connsiteX2" fmla="*/ 6522228 w 6522228"/>
              <a:gd name="connsiteY2" fmla="*/ 2404970 h 2404970"/>
              <a:gd name="connsiteX0" fmla="*/ 0 w 7057136"/>
              <a:gd name="connsiteY0" fmla="*/ 0 h 2589105"/>
              <a:gd name="connsiteX1" fmla="*/ 6324600 w 7057136"/>
              <a:gd name="connsiteY1" fmla="*/ 0 h 2589105"/>
              <a:gd name="connsiteX2" fmla="*/ 6522228 w 7057136"/>
              <a:gd name="connsiteY2" fmla="*/ 2404970 h 2589105"/>
              <a:gd name="connsiteX0" fmla="*/ 0 w 6522228"/>
              <a:gd name="connsiteY0" fmla="*/ 0 h 2884378"/>
              <a:gd name="connsiteX1" fmla="*/ 6324600 w 6522228"/>
              <a:gd name="connsiteY1" fmla="*/ 0 h 2884378"/>
              <a:gd name="connsiteX2" fmla="*/ 6522228 w 6522228"/>
              <a:gd name="connsiteY2" fmla="*/ 2404970 h 2884378"/>
              <a:gd name="connsiteX0" fmla="*/ 0 w 6959565"/>
              <a:gd name="connsiteY0" fmla="*/ 0 h 2629590"/>
              <a:gd name="connsiteX1" fmla="*/ 6324600 w 6959565"/>
              <a:gd name="connsiteY1" fmla="*/ 0 h 2629590"/>
              <a:gd name="connsiteX2" fmla="*/ 6522228 w 6959565"/>
              <a:gd name="connsiteY2" fmla="*/ 2404970 h 2629590"/>
              <a:gd name="connsiteX0" fmla="*/ 0 w 6959565"/>
              <a:gd name="connsiteY0" fmla="*/ 0 h 2629590"/>
              <a:gd name="connsiteX1" fmla="*/ 6324600 w 6959565"/>
              <a:gd name="connsiteY1" fmla="*/ 0 h 2629590"/>
              <a:gd name="connsiteX2" fmla="*/ 6522228 w 6959565"/>
              <a:gd name="connsiteY2" fmla="*/ 2404970 h 2629590"/>
              <a:gd name="connsiteX0" fmla="*/ 0 w 6522228"/>
              <a:gd name="connsiteY0" fmla="*/ 0 h 2404970"/>
              <a:gd name="connsiteX1" fmla="*/ 6324600 w 6522228"/>
              <a:gd name="connsiteY1" fmla="*/ 0 h 2404970"/>
              <a:gd name="connsiteX2" fmla="*/ 6522228 w 6522228"/>
              <a:gd name="connsiteY2" fmla="*/ 2404970 h 2404970"/>
              <a:gd name="connsiteX0" fmla="*/ 0 w 6839285"/>
              <a:gd name="connsiteY0" fmla="*/ 178145 h 2583115"/>
              <a:gd name="connsiteX1" fmla="*/ 6324600 w 6839285"/>
              <a:gd name="connsiteY1" fmla="*/ 178145 h 2583115"/>
              <a:gd name="connsiteX2" fmla="*/ 6522228 w 6839285"/>
              <a:gd name="connsiteY2" fmla="*/ 2583115 h 2583115"/>
              <a:gd name="connsiteX0" fmla="*/ 0 w 6522228"/>
              <a:gd name="connsiteY0" fmla="*/ 0 h 2404970"/>
              <a:gd name="connsiteX1" fmla="*/ 3699387 w 6522228"/>
              <a:gd name="connsiteY1" fmla="*/ 575187 h 2404970"/>
              <a:gd name="connsiteX2" fmla="*/ 6522228 w 6522228"/>
              <a:gd name="connsiteY2" fmla="*/ 2404970 h 2404970"/>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5635 h 2410605"/>
              <a:gd name="connsiteX1" fmla="*/ 3699387 w 6522228"/>
              <a:gd name="connsiteY1" fmla="*/ 580822 h 2410605"/>
              <a:gd name="connsiteX2" fmla="*/ 6522228 w 6522228"/>
              <a:gd name="connsiteY2" fmla="*/ 2410605 h 2410605"/>
              <a:gd name="connsiteX0" fmla="*/ 0 w 6522228"/>
              <a:gd name="connsiteY0" fmla="*/ 6310 h 2411280"/>
              <a:gd name="connsiteX1" fmla="*/ 4628535 w 6522228"/>
              <a:gd name="connsiteY1" fmla="*/ 552000 h 2411280"/>
              <a:gd name="connsiteX2" fmla="*/ 6522228 w 6522228"/>
              <a:gd name="connsiteY2" fmla="*/ 2411280 h 2411280"/>
              <a:gd name="connsiteX0" fmla="*/ 0 w 6522228"/>
              <a:gd name="connsiteY0" fmla="*/ 5347 h 2410317"/>
              <a:gd name="connsiteX1" fmla="*/ 4023851 w 6522228"/>
              <a:gd name="connsiteY1" fmla="*/ 595282 h 2410317"/>
              <a:gd name="connsiteX2" fmla="*/ 6522228 w 6522228"/>
              <a:gd name="connsiteY2" fmla="*/ 2410317 h 2410317"/>
              <a:gd name="connsiteX0" fmla="*/ 0 w 6509203"/>
              <a:gd name="connsiteY0" fmla="*/ 163951 h 1949489"/>
              <a:gd name="connsiteX1" fmla="*/ 4010826 w 6509203"/>
              <a:gd name="connsiteY1" fmla="*/ 134454 h 1949489"/>
              <a:gd name="connsiteX2" fmla="*/ 6509203 w 6509203"/>
              <a:gd name="connsiteY2" fmla="*/ 1949489 h 1949489"/>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55212 h 1822763"/>
              <a:gd name="connsiteX1" fmla="*/ 4010826 w 6535251"/>
              <a:gd name="connsiteY1" fmla="*/ 125715 h 1822763"/>
              <a:gd name="connsiteX2" fmla="*/ 6535251 w 6535251"/>
              <a:gd name="connsiteY2" fmla="*/ 1822763 h 1822763"/>
              <a:gd name="connsiteX0" fmla="*/ 0 w 6535251"/>
              <a:gd name="connsiteY0" fmla="*/ 10655 h 1678206"/>
              <a:gd name="connsiteX1" fmla="*/ 4062921 w 6535251"/>
              <a:gd name="connsiteY1" fmla="*/ 335120 h 1678206"/>
              <a:gd name="connsiteX2" fmla="*/ 6535251 w 6535251"/>
              <a:gd name="connsiteY2" fmla="*/ 1678206 h 1678206"/>
              <a:gd name="connsiteX0" fmla="*/ 0 w 6535251"/>
              <a:gd name="connsiteY0" fmla="*/ 3375 h 1670926"/>
              <a:gd name="connsiteX1" fmla="*/ 4128041 w 6535251"/>
              <a:gd name="connsiteY1" fmla="*/ 637556 h 1670926"/>
              <a:gd name="connsiteX2" fmla="*/ 6535251 w 6535251"/>
              <a:gd name="connsiteY2" fmla="*/ 1670926 h 1670926"/>
              <a:gd name="connsiteX0" fmla="*/ 0 w 6535251"/>
              <a:gd name="connsiteY0" fmla="*/ 7668 h 1675219"/>
              <a:gd name="connsiteX1" fmla="*/ 4023848 w 6535251"/>
              <a:gd name="connsiteY1" fmla="*/ 391126 h 1675219"/>
              <a:gd name="connsiteX2" fmla="*/ 6535251 w 6535251"/>
              <a:gd name="connsiteY2" fmla="*/ 1675219 h 1675219"/>
              <a:gd name="connsiteX0" fmla="*/ 0 w 6535251"/>
              <a:gd name="connsiteY0" fmla="*/ 7668 h 1675219"/>
              <a:gd name="connsiteX1" fmla="*/ 4023848 w 6535251"/>
              <a:gd name="connsiteY1" fmla="*/ 391126 h 1675219"/>
              <a:gd name="connsiteX2" fmla="*/ 6535251 w 6535251"/>
              <a:gd name="connsiteY2" fmla="*/ 1675219 h 1675219"/>
            </a:gdLst>
            <a:ahLst/>
            <a:cxnLst>
              <a:cxn ang="0">
                <a:pos x="connsiteX0" y="connsiteY0"/>
              </a:cxn>
              <a:cxn ang="0">
                <a:pos x="connsiteX1" y="connsiteY1"/>
              </a:cxn>
              <a:cxn ang="0">
                <a:pos x="connsiteX2" y="connsiteY2"/>
              </a:cxn>
            </a:cxnLst>
            <a:rect l="l" t="t" r="r" b="b"/>
            <a:pathLst>
              <a:path w="6535251" h="1675219">
                <a:moveTo>
                  <a:pt x="0" y="7668"/>
                </a:moveTo>
                <a:cubicBezTo>
                  <a:pt x="618613" y="-36578"/>
                  <a:pt x="2934640" y="113201"/>
                  <a:pt x="4023848" y="391126"/>
                </a:cubicBezTo>
                <a:cubicBezTo>
                  <a:pt x="5113057" y="669051"/>
                  <a:pt x="6017867" y="1075450"/>
                  <a:pt x="6535251" y="1675219"/>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7" name="Oval 3">
            <a:extLst>
              <a:ext uri="{FF2B5EF4-FFF2-40B4-BE49-F238E27FC236}">
                <a16:creationId xmlns:a16="http://schemas.microsoft.com/office/drawing/2014/main" id="{FA686144-18EC-4131-83AE-4FD0BE12E8F5}"/>
              </a:ext>
            </a:extLst>
          </p:cNvPr>
          <p:cNvSpPr>
            <a:spLocks noChangeAspect="1"/>
          </p:cNvSpPr>
          <p:nvPr/>
        </p:nvSpPr>
        <p:spPr>
          <a:xfrm>
            <a:off x="2715949" y="2746159"/>
            <a:ext cx="403269" cy="403269"/>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8" name="Oval 4">
            <a:extLst>
              <a:ext uri="{FF2B5EF4-FFF2-40B4-BE49-F238E27FC236}">
                <a16:creationId xmlns:a16="http://schemas.microsoft.com/office/drawing/2014/main" id="{E108D7BE-0432-4809-BEE2-79FC7B1B38F7}"/>
              </a:ext>
            </a:extLst>
          </p:cNvPr>
          <p:cNvSpPr>
            <a:spLocks noChangeAspect="1"/>
          </p:cNvSpPr>
          <p:nvPr/>
        </p:nvSpPr>
        <p:spPr>
          <a:xfrm>
            <a:off x="2383042" y="3447916"/>
            <a:ext cx="366608" cy="366608"/>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9" name="Oval 5">
            <a:extLst>
              <a:ext uri="{FF2B5EF4-FFF2-40B4-BE49-F238E27FC236}">
                <a16:creationId xmlns:a16="http://schemas.microsoft.com/office/drawing/2014/main" id="{28798793-EF86-4E24-84D5-AB77193991E8}"/>
              </a:ext>
            </a:extLst>
          </p:cNvPr>
          <p:cNvSpPr>
            <a:spLocks noChangeAspect="1"/>
          </p:cNvSpPr>
          <p:nvPr/>
        </p:nvSpPr>
        <p:spPr>
          <a:xfrm>
            <a:off x="2917413" y="4084907"/>
            <a:ext cx="403269" cy="403269"/>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0" name="Oval 7">
            <a:extLst>
              <a:ext uri="{FF2B5EF4-FFF2-40B4-BE49-F238E27FC236}">
                <a16:creationId xmlns:a16="http://schemas.microsoft.com/office/drawing/2014/main" id="{A95BB638-8FB5-4C1C-B0DB-5F9112364AD6}"/>
              </a:ext>
            </a:extLst>
          </p:cNvPr>
          <p:cNvSpPr>
            <a:spLocks noChangeAspect="1"/>
          </p:cNvSpPr>
          <p:nvPr/>
        </p:nvSpPr>
        <p:spPr>
          <a:xfrm>
            <a:off x="3087481" y="3218008"/>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1" name="Oval 8">
            <a:extLst>
              <a:ext uri="{FF2B5EF4-FFF2-40B4-BE49-F238E27FC236}">
                <a16:creationId xmlns:a16="http://schemas.microsoft.com/office/drawing/2014/main" id="{2098E3EA-813E-40FB-8B96-2863254F4B0B}"/>
              </a:ext>
            </a:extLst>
          </p:cNvPr>
          <p:cNvSpPr>
            <a:spLocks noChangeAspect="1"/>
          </p:cNvSpPr>
          <p:nvPr/>
        </p:nvSpPr>
        <p:spPr>
          <a:xfrm>
            <a:off x="3132321" y="4550725"/>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2" name="Oval 9">
            <a:extLst>
              <a:ext uri="{FF2B5EF4-FFF2-40B4-BE49-F238E27FC236}">
                <a16:creationId xmlns:a16="http://schemas.microsoft.com/office/drawing/2014/main" id="{4C76AAFA-F3B4-458F-9676-7A81C81F4B14}"/>
              </a:ext>
            </a:extLst>
          </p:cNvPr>
          <p:cNvSpPr>
            <a:spLocks noChangeAspect="1"/>
          </p:cNvSpPr>
          <p:nvPr/>
        </p:nvSpPr>
        <p:spPr>
          <a:xfrm>
            <a:off x="3642463" y="4089208"/>
            <a:ext cx="403269" cy="403269"/>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3" name="Oval 10">
            <a:extLst>
              <a:ext uri="{FF2B5EF4-FFF2-40B4-BE49-F238E27FC236}">
                <a16:creationId xmlns:a16="http://schemas.microsoft.com/office/drawing/2014/main" id="{F2652225-A9FA-42AA-9A03-9C4A3F196E3D}"/>
              </a:ext>
            </a:extLst>
          </p:cNvPr>
          <p:cNvSpPr>
            <a:spLocks noChangeAspect="1"/>
          </p:cNvSpPr>
          <p:nvPr/>
        </p:nvSpPr>
        <p:spPr>
          <a:xfrm>
            <a:off x="4157121" y="3400437"/>
            <a:ext cx="366608" cy="366608"/>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4" name="Oval 12">
            <a:extLst>
              <a:ext uri="{FF2B5EF4-FFF2-40B4-BE49-F238E27FC236}">
                <a16:creationId xmlns:a16="http://schemas.microsoft.com/office/drawing/2014/main" id="{445254A7-E31D-4CE6-A4B8-DA7F20B37966}"/>
              </a:ext>
            </a:extLst>
          </p:cNvPr>
          <p:cNvSpPr>
            <a:spLocks noChangeAspect="1"/>
          </p:cNvSpPr>
          <p:nvPr/>
        </p:nvSpPr>
        <p:spPr>
          <a:xfrm>
            <a:off x="3489639" y="3096293"/>
            <a:ext cx="366608" cy="366608"/>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5" name="Oval 14">
            <a:extLst>
              <a:ext uri="{FF2B5EF4-FFF2-40B4-BE49-F238E27FC236}">
                <a16:creationId xmlns:a16="http://schemas.microsoft.com/office/drawing/2014/main" id="{1C165A99-FC5B-4590-9BC8-3B08BF105195}"/>
              </a:ext>
            </a:extLst>
          </p:cNvPr>
          <p:cNvSpPr>
            <a:spLocks noChangeAspect="1"/>
          </p:cNvSpPr>
          <p:nvPr/>
        </p:nvSpPr>
        <p:spPr>
          <a:xfrm>
            <a:off x="4777189" y="3371716"/>
            <a:ext cx="274321" cy="274321"/>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6" name="Oval 16">
            <a:extLst>
              <a:ext uri="{FF2B5EF4-FFF2-40B4-BE49-F238E27FC236}">
                <a16:creationId xmlns:a16="http://schemas.microsoft.com/office/drawing/2014/main" id="{C456E125-7F92-45A2-86E1-419E30DBDE35}"/>
              </a:ext>
            </a:extLst>
          </p:cNvPr>
          <p:cNvSpPr>
            <a:spLocks noChangeAspect="1"/>
          </p:cNvSpPr>
          <p:nvPr/>
        </p:nvSpPr>
        <p:spPr>
          <a:xfrm>
            <a:off x="4888630" y="3745203"/>
            <a:ext cx="137160" cy="137160"/>
          </a:xfrm>
          <a:prstGeom prst="ellipse">
            <a:avLst/>
          </a:prstGeom>
          <a:solidFill>
            <a:srgbClr val="00A1D9"/>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7" name="Oval 17">
            <a:extLst>
              <a:ext uri="{FF2B5EF4-FFF2-40B4-BE49-F238E27FC236}">
                <a16:creationId xmlns:a16="http://schemas.microsoft.com/office/drawing/2014/main" id="{05B17729-3503-42DF-9AAC-8D8C38797C4E}"/>
              </a:ext>
            </a:extLst>
          </p:cNvPr>
          <p:cNvSpPr>
            <a:spLocks noChangeAspect="1"/>
          </p:cNvSpPr>
          <p:nvPr/>
        </p:nvSpPr>
        <p:spPr>
          <a:xfrm>
            <a:off x="3989530" y="3896513"/>
            <a:ext cx="137160" cy="13716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8" name="Oval 18">
            <a:extLst>
              <a:ext uri="{FF2B5EF4-FFF2-40B4-BE49-F238E27FC236}">
                <a16:creationId xmlns:a16="http://schemas.microsoft.com/office/drawing/2014/main" id="{B706F67D-4EBD-4C76-B74A-1DC5211A7AD9}"/>
              </a:ext>
            </a:extLst>
          </p:cNvPr>
          <p:cNvSpPr>
            <a:spLocks noChangeAspect="1"/>
          </p:cNvSpPr>
          <p:nvPr/>
        </p:nvSpPr>
        <p:spPr>
          <a:xfrm>
            <a:off x="4820049" y="4153682"/>
            <a:ext cx="137160" cy="137160"/>
          </a:xfrm>
          <a:prstGeom prst="ellipse">
            <a:avLst/>
          </a:prstGeom>
          <a:solidFill>
            <a:srgbClr val="00A1D9"/>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19" name="Oval 19">
            <a:extLst>
              <a:ext uri="{FF2B5EF4-FFF2-40B4-BE49-F238E27FC236}">
                <a16:creationId xmlns:a16="http://schemas.microsoft.com/office/drawing/2014/main" id="{88913C3A-68DE-4FE4-8ECF-A5E0596A5979}"/>
              </a:ext>
            </a:extLst>
          </p:cNvPr>
          <p:cNvSpPr>
            <a:spLocks noChangeAspect="1"/>
          </p:cNvSpPr>
          <p:nvPr/>
        </p:nvSpPr>
        <p:spPr>
          <a:xfrm>
            <a:off x="3957651" y="3077459"/>
            <a:ext cx="137160" cy="137160"/>
          </a:xfrm>
          <a:prstGeom prst="ellipse">
            <a:avLst/>
          </a:prstGeom>
          <a:solidFill>
            <a:srgbClr val="00A1D9"/>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0" name="Oval 20">
            <a:extLst>
              <a:ext uri="{FF2B5EF4-FFF2-40B4-BE49-F238E27FC236}">
                <a16:creationId xmlns:a16="http://schemas.microsoft.com/office/drawing/2014/main" id="{15415E6D-D499-41FB-9D9B-EB951A7E94F6}"/>
              </a:ext>
            </a:extLst>
          </p:cNvPr>
          <p:cNvSpPr>
            <a:spLocks noChangeAspect="1"/>
          </p:cNvSpPr>
          <p:nvPr/>
        </p:nvSpPr>
        <p:spPr>
          <a:xfrm>
            <a:off x="3501196" y="3952048"/>
            <a:ext cx="137160" cy="13716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1" name="Oval 21">
            <a:extLst>
              <a:ext uri="{FF2B5EF4-FFF2-40B4-BE49-F238E27FC236}">
                <a16:creationId xmlns:a16="http://schemas.microsoft.com/office/drawing/2014/main" id="{97844769-6083-4C68-9744-49A9DFCFF618}"/>
              </a:ext>
            </a:extLst>
          </p:cNvPr>
          <p:cNvSpPr>
            <a:spLocks noChangeAspect="1"/>
          </p:cNvSpPr>
          <p:nvPr/>
        </p:nvSpPr>
        <p:spPr>
          <a:xfrm>
            <a:off x="4533316" y="3773995"/>
            <a:ext cx="137160" cy="137160"/>
          </a:xfrm>
          <a:prstGeom prst="ellipse">
            <a:avLst/>
          </a:prstGeom>
          <a:solidFill>
            <a:srgbClr val="00A1D9"/>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2" name="Oval 22">
            <a:extLst>
              <a:ext uri="{FF2B5EF4-FFF2-40B4-BE49-F238E27FC236}">
                <a16:creationId xmlns:a16="http://schemas.microsoft.com/office/drawing/2014/main" id="{1EEBA077-E654-4F16-A419-B7E6507518A9}"/>
              </a:ext>
            </a:extLst>
          </p:cNvPr>
          <p:cNvSpPr>
            <a:spLocks noChangeAspect="1"/>
          </p:cNvSpPr>
          <p:nvPr/>
        </p:nvSpPr>
        <p:spPr>
          <a:xfrm>
            <a:off x="3920950" y="3493244"/>
            <a:ext cx="137160" cy="137160"/>
          </a:xfrm>
          <a:prstGeom prst="ellipse">
            <a:avLst/>
          </a:prstGeom>
          <a:solidFill>
            <a:srgbClr val="00A1D9"/>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3" name="Oval 23">
            <a:extLst>
              <a:ext uri="{FF2B5EF4-FFF2-40B4-BE49-F238E27FC236}">
                <a16:creationId xmlns:a16="http://schemas.microsoft.com/office/drawing/2014/main" id="{538D1FF7-FF79-42CE-9863-3D2FDB4D1277}"/>
              </a:ext>
            </a:extLst>
          </p:cNvPr>
          <p:cNvSpPr>
            <a:spLocks noChangeAspect="1"/>
          </p:cNvSpPr>
          <p:nvPr/>
        </p:nvSpPr>
        <p:spPr>
          <a:xfrm>
            <a:off x="4140127" y="4331577"/>
            <a:ext cx="137160" cy="13716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4" name="Oval 25">
            <a:extLst>
              <a:ext uri="{FF2B5EF4-FFF2-40B4-BE49-F238E27FC236}">
                <a16:creationId xmlns:a16="http://schemas.microsoft.com/office/drawing/2014/main" id="{178B92BF-FAB3-4071-95C9-0DC95CE13F7F}"/>
              </a:ext>
            </a:extLst>
          </p:cNvPr>
          <p:cNvSpPr>
            <a:spLocks noChangeAspect="1"/>
          </p:cNvSpPr>
          <p:nvPr/>
        </p:nvSpPr>
        <p:spPr>
          <a:xfrm>
            <a:off x="4266429" y="3149428"/>
            <a:ext cx="137160" cy="13716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5" name="Oval 27">
            <a:extLst>
              <a:ext uri="{FF2B5EF4-FFF2-40B4-BE49-F238E27FC236}">
                <a16:creationId xmlns:a16="http://schemas.microsoft.com/office/drawing/2014/main" id="{7566AE9E-7497-4CB2-8314-A511813DF6EE}"/>
              </a:ext>
            </a:extLst>
          </p:cNvPr>
          <p:cNvSpPr>
            <a:spLocks noChangeAspect="1"/>
          </p:cNvSpPr>
          <p:nvPr/>
        </p:nvSpPr>
        <p:spPr>
          <a:xfrm>
            <a:off x="3166693" y="3554595"/>
            <a:ext cx="274321" cy="274321"/>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6" name="Oval 29">
            <a:extLst>
              <a:ext uri="{FF2B5EF4-FFF2-40B4-BE49-F238E27FC236}">
                <a16:creationId xmlns:a16="http://schemas.microsoft.com/office/drawing/2014/main" id="{C33C978B-DC7B-43E8-982F-F82E34465573}"/>
              </a:ext>
            </a:extLst>
          </p:cNvPr>
          <p:cNvSpPr>
            <a:spLocks noChangeAspect="1"/>
          </p:cNvSpPr>
          <p:nvPr/>
        </p:nvSpPr>
        <p:spPr>
          <a:xfrm>
            <a:off x="2389454" y="2443985"/>
            <a:ext cx="137160" cy="13716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7" name="Oval 30">
            <a:extLst>
              <a:ext uri="{FF2B5EF4-FFF2-40B4-BE49-F238E27FC236}">
                <a16:creationId xmlns:a16="http://schemas.microsoft.com/office/drawing/2014/main" id="{DEC5FC3A-7FD4-42F8-803A-459BFCA0A174}"/>
              </a:ext>
            </a:extLst>
          </p:cNvPr>
          <p:cNvSpPr>
            <a:spLocks noChangeAspect="1"/>
          </p:cNvSpPr>
          <p:nvPr/>
        </p:nvSpPr>
        <p:spPr>
          <a:xfrm>
            <a:off x="2440367" y="4004734"/>
            <a:ext cx="274321" cy="274321"/>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8" name="Oval 31">
            <a:extLst>
              <a:ext uri="{FF2B5EF4-FFF2-40B4-BE49-F238E27FC236}">
                <a16:creationId xmlns:a16="http://schemas.microsoft.com/office/drawing/2014/main" id="{882A2224-DC79-470C-AB0A-AADA825FBE2A}"/>
              </a:ext>
            </a:extLst>
          </p:cNvPr>
          <p:cNvSpPr>
            <a:spLocks noChangeAspect="1"/>
          </p:cNvSpPr>
          <p:nvPr/>
        </p:nvSpPr>
        <p:spPr>
          <a:xfrm>
            <a:off x="2238733" y="2903215"/>
            <a:ext cx="403269" cy="403269"/>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29" name="Oval 32">
            <a:extLst>
              <a:ext uri="{FF2B5EF4-FFF2-40B4-BE49-F238E27FC236}">
                <a16:creationId xmlns:a16="http://schemas.microsoft.com/office/drawing/2014/main" id="{7DC99F21-D1B1-4AE6-872A-5E1A5E43B483}"/>
              </a:ext>
            </a:extLst>
          </p:cNvPr>
          <p:cNvSpPr>
            <a:spLocks noChangeAspect="1"/>
          </p:cNvSpPr>
          <p:nvPr/>
        </p:nvSpPr>
        <p:spPr>
          <a:xfrm>
            <a:off x="1929775" y="2723562"/>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0" name="Oval 36">
            <a:extLst>
              <a:ext uri="{FF2B5EF4-FFF2-40B4-BE49-F238E27FC236}">
                <a16:creationId xmlns:a16="http://schemas.microsoft.com/office/drawing/2014/main" id="{F6443825-A7E8-4204-BAC0-F112B7A0772A}"/>
              </a:ext>
            </a:extLst>
          </p:cNvPr>
          <p:cNvSpPr>
            <a:spLocks noChangeAspect="1"/>
          </p:cNvSpPr>
          <p:nvPr/>
        </p:nvSpPr>
        <p:spPr>
          <a:xfrm>
            <a:off x="1838591" y="3417962"/>
            <a:ext cx="274321" cy="274321"/>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1" name="Oval 37">
            <a:extLst>
              <a:ext uri="{FF2B5EF4-FFF2-40B4-BE49-F238E27FC236}">
                <a16:creationId xmlns:a16="http://schemas.microsoft.com/office/drawing/2014/main" id="{1B21BD9F-9484-4926-A8BD-4F8E51B09C2C}"/>
              </a:ext>
            </a:extLst>
          </p:cNvPr>
          <p:cNvSpPr>
            <a:spLocks noChangeAspect="1"/>
          </p:cNvSpPr>
          <p:nvPr/>
        </p:nvSpPr>
        <p:spPr>
          <a:xfrm>
            <a:off x="2087744" y="4383935"/>
            <a:ext cx="366608" cy="366608"/>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2" name="Oval 39">
            <a:extLst>
              <a:ext uri="{FF2B5EF4-FFF2-40B4-BE49-F238E27FC236}">
                <a16:creationId xmlns:a16="http://schemas.microsoft.com/office/drawing/2014/main" id="{1063AD6F-9309-4515-AE8F-3566C557B545}"/>
              </a:ext>
            </a:extLst>
          </p:cNvPr>
          <p:cNvSpPr>
            <a:spLocks noChangeAspect="1"/>
          </p:cNvSpPr>
          <p:nvPr/>
        </p:nvSpPr>
        <p:spPr>
          <a:xfrm>
            <a:off x="1787297" y="4430080"/>
            <a:ext cx="137160" cy="137160"/>
          </a:xfrm>
          <a:prstGeom prst="ellipse">
            <a:avLst/>
          </a:prstGeom>
          <a:solidFill>
            <a:srgbClr val="00A1D9"/>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3" name="Oval 41">
            <a:extLst>
              <a:ext uri="{FF2B5EF4-FFF2-40B4-BE49-F238E27FC236}">
                <a16:creationId xmlns:a16="http://schemas.microsoft.com/office/drawing/2014/main" id="{867D8052-7E58-4375-9FD7-AE122AF74C47}"/>
              </a:ext>
            </a:extLst>
          </p:cNvPr>
          <p:cNvSpPr>
            <a:spLocks noChangeAspect="1"/>
          </p:cNvSpPr>
          <p:nvPr/>
        </p:nvSpPr>
        <p:spPr>
          <a:xfrm>
            <a:off x="2791239" y="4669355"/>
            <a:ext cx="274321" cy="274321"/>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4" name="Oval 42">
            <a:extLst>
              <a:ext uri="{FF2B5EF4-FFF2-40B4-BE49-F238E27FC236}">
                <a16:creationId xmlns:a16="http://schemas.microsoft.com/office/drawing/2014/main" id="{26C65EA4-29D7-4260-A35B-8E025562DD88}"/>
              </a:ext>
            </a:extLst>
          </p:cNvPr>
          <p:cNvSpPr>
            <a:spLocks noChangeAspect="1"/>
          </p:cNvSpPr>
          <p:nvPr/>
        </p:nvSpPr>
        <p:spPr>
          <a:xfrm>
            <a:off x="1805553" y="4176764"/>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5" name="Oval 43">
            <a:extLst>
              <a:ext uri="{FF2B5EF4-FFF2-40B4-BE49-F238E27FC236}">
                <a16:creationId xmlns:a16="http://schemas.microsoft.com/office/drawing/2014/main" id="{34D55D54-A688-4A8C-8899-C7C7300A31DD}"/>
              </a:ext>
            </a:extLst>
          </p:cNvPr>
          <p:cNvSpPr>
            <a:spLocks noChangeAspect="1"/>
          </p:cNvSpPr>
          <p:nvPr/>
        </p:nvSpPr>
        <p:spPr>
          <a:xfrm>
            <a:off x="2015895" y="4895716"/>
            <a:ext cx="274321" cy="274321"/>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6" name="Oval 44">
            <a:extLst>
              <a:ext uri="{FF2B5EF4-FFF2-40B4-BE49-F238E27FC236}">
                <a16:creationId xmlns:a16="http://schemas.microsoft.com/office/drawing/2014/main" id="{00C10D5C-2886-4C01-BBAA-71226C638022}"/>
              </a:ext>
            </a:extLst>
          </p:cNvPr>
          <p:cNvSpPr>
            <a:spLocks noChangeAspect="1"/>
          </p:cNvSpPr>
          <p:nvPr/>
        </p:nvSpPr>
        <p:spPr>
          <a:xfrm>
            <a:off x="1855877" y="5251847"/>
            <a:ext cx="137160" cy="13716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7" name="Oval 46">
            <a:extLst>
              <a:ext uri="{FF2B5EF4-FFF2-40B4-BE49-F238E27FC236}">
                <a16:creationId xmlns:a16="http://schemas.microsoft.com/office/drawing/2014/main" id="{C47FB173-3975-4EA9-AF44-88D241F10BDD}"/>
              </a:ext>
            </a:extLst>
          </p:cNvPr>
          <p:cNvSpPr>
            <a:spLocks noChangeAspect="1"/>
          </p:cNvSpPr>
          <p:nvPr/>
        </p:nvSpPr>
        <p:spPr>
          <a:xfrm>
            <a:off x="6103117" y="3471693"/>
            <a:ext cx="333280" cy="33328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8" name="Oval 47">
            <a:extLst>
              <a:ext uri="{FF2B5EF4-FFF2-40B4-BE49-F238E27FC236}">
                <a16:creationId xmlns:a16="http://schemas.microsoft.com/office/drawing/2014/main" id="{D7D22EB0-A460-4FD9-938F-4FAE5F2F19B8}"/>
              </a:ext>
            </a:extLst>
          </p:cNvPr>
          <p:cNvSpPr>
            <a:spLocks noChangeAspect="1"/>
          </p:cNvSpPr>
          <p:nvPr/>
        </p:nvSpPr>
        <p:spPr>
          <a:xfrm>
            <a:off x="6682530" y="3493669"/>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39" name="Oval 48">
            <a:extLst>
              <a:ext uri="{FF2B5EF4-FFF2-40B4-BE49-F238E27FC236}">
                <a16:creationId xmlns:a16="http://schemas.microsoft.com/office/drawing/2014/main" id="{4444AF0F-72E9-4CD9-86E0-6AEFFEC8E5D7}"/>
              </a:ext>
            </a:extLst>
          </p:cNvPr>
          <p:cNvSpPr>
            <a:spLocks noChangeAspect="1"/>
          </p:cNvSpPr>
          <p:nvPr/>
        </p:nvSpPr>
        <p:spPr>
          <a:xfrm>
            <a:off x="6556715" y="3874989"/>
            <a:ext cx="226712" cy="226712"/>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0" name="Oval 50">
            <a:extLst>
              <a:ext uri="{FF2B5EF4-FFF2-40B4-BE49-F238E27FC236}">
                <a16:creationId xmlns:a16="http://schemas.microsoft.com/office/drawing/2014/main" id="{EEA7FA09-F151-4709-A2A3-AA5531B6C3FA}"/>
              </a:ext>
            </a:extLst>
          </p:cNvPr>
          <p:cNvSpPr>
            <a:spLocks noChangeAspect="1"/>
          </p:cNvSpPr>
          <p:nvPr/>
        </p:nvSpPr>
        <p:spPr>
          <a:xfrm>
            <a:off x="5722740" y="3801953"/>
            <a:ext cx="403269" cy="403269"/>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1" name="Oval 51">
            <a:extLst>
              <a:ext uri="{FF2B5EF4-FFF2-40B4-BE49-F238E27FC236}">
                <a16:creationId xmlns:a16="http://schemas.microsoft.com/office/drawing/2014/main" id="{7B2808DD-F5B2-42AF-B718-A1EE4C55939C}"/>
              </a:ext>
            </a:extLst>
          </p:cNvPr>
          <p:cNvSpPr>
            <a:spLocks noChangeAspect="1"/>
          </p:cNvSpPr>
          <p:nvPr/>
        </p:nvSpPr>
        <p:spPr>
          <a:xfrm>
            <a:off x="5535256" y="3701228"/>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2" name="Oval 54">
            <a:extLst>
              <a:ext uri="{FF2B5EF4-FFF2-40B4-BE49-F238E27FC236}">
                <a16:creationId xmlns:a16="http://schemas.microsoft.com/office/drawing/2014/main" id="{50C55098-4DE0-4BDD-B758-1A4D7B069002}"/>
              </a:ext>
            </a:extLst>
          </p:cNvPr>
          <p:cNvSpPr>
            <a:spLocks noChangeAspect="1"/>
          </p:cNvSpPr>
          <p:nvPr/>
        </p:nvSpPr>
        <p:spPr>
          <a:xfrm>
            <a:off x="5359531" y="3988345"/>
            <a:ext cx="274321" cy="274321"/>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3" name="Oval 56">
            <a:extLst>
              <a:ext uri="{FF2B5EF4-FFF2-40B4-BE49-F238E27FC236}">
                <a16:creationId xmlns:a16="http://schemas.microsoft.com/office/drawing/2014/main" id="{A19EB8C1-9955-4C33-A391-09F042505A15}"/>
              </a:ext>
            </a:extLst>
          </p:cNvPr>
          <p:cNvSpPr>
            <a:spLocks noChangeAspect="1"/>
          </p:cNvSpPr>
          <p:nvPr/>
        </p:nvSpPr>
        <p:spPr>
          <a:xfrm>
            <a:off x="5435169" y="3458553"/>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4" name="Oval 57">
            <a:extLst>
              <a:ext uri="{FF2B5EF4-FFF2-40B4-BE49-F238E27FC236}">
                <a16:creationId xmlns:a16="http://schemas.microsoft.com/office/drawing/2014/main" id="{7F1CE1C7-8053-4DD7-BE28-2AA0728FA7A0}"/>
              </a:ext>
            </a:extLst>
          </p:cNvPr>
          <p:cNvSpPr>
            <a:spLocks noChangeAspect="1"/>
          </p:cNvSpPr>
          <p:nvPr/>
        </p:nvSpPr>
        <p:spPr>
          <a:xfrm>
            <a:off x="5208934" y="3311078"/>
            <a:ext cx="137160" cy="13716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5" name="Oval 58">
            <a:extLst>
              <a:ext uri="{FF2B5EF4-FFF2-40B4-BE49-F238E27FC236}">
                <a16:creationId xmlns:a16="http://schemas.microsoft.com/office/drawing/2014/main" id="{F3779B7C-0BC2-40CB-A129-D1ADB2843491}"/>
              </a:ext>
            </a:extLst>
          </p:cNvPr>
          <p:cNvSpPr>
            <a:spLocks noChangeAspect="1"/>
          </p:cNvSpPr>
          <p:nvPr/>
        </p:nvSpPr>
        <p:spPr>
          <a:xfrm>
            <a:off x="5250484" y="3486542"/>
            <a:ext cx="137160" cy="137160"/>
          </a:xfrm>
          <a:prstGeom prst="ellipse">
            <a:avLst/>
          </a:prstGeom>
          <a:solidFill>
            <a:srgbClr val="00A1D9"/>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6" name="Oval 59">
            <a:extLst>
              <a:ext uri="{FF2B5EF4-FFF2-40B4-BE49-F238E27FC236}">
                <a16:creationId xmlns:a16="http://schemas.microsoft.com/office/drawing/2014/main" id="{576117FE-EB99-481F-86A9-7E1F9FA34084}"/>
              </a:ext>
            </a:extLst>
          </p:cNvPr>
          <p:cNvSpPr>
            <a:spLocks noChangeAspect="1"/>
          </p:cNvSpPr>
          <p:nvPr/>
        </p:nvSpPr>
        <p:spPr>
          <a:xfrm>
            <a:off x="7527334" y="3587496"/>
            <a:ext cx="333280" cy="33328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7" name="Oval 60">
            <a:extLst>
              <a:ext uri="{FF2B5EF4-FFF2-40B4-BE49-F238E27FC236}">
                <a16:creationId xmlns:a16="http://schemas.microsoft.com/office/drawing/2014/main" id="{3C063EF6-A3D3-4717-B95D-883072518335}"/>
              </a:ext>
            </a:extLst>
          </p:cNvPr>
          <p:cNvSpPr>
            <a:spLocks noChangeAspect="1"/>
          </p:cNvSpPr>
          <p:nvPr/>
        </p:nvSpPr>
        <p:spPr>
          <a:xfrm>
            <a:off x="8184091" y="3582515"/>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8" name="Oval 61">
            <a:extLst>
              <a:ext uri="{FF2B5EF4-FFF2-40B4-BE49-F238E27FC236}">
                <a16:creationId xmlns:a16="http://schemas.microsoft.com/office/drawing/2014/main" id="{D0461964-C054-47C2-AC88-8DA8D99EBA9F}"/>
              </a:ext>
            </a:extLst>
          </p:cNvPr>
          <p:cNvSpPr>
            <a:spLocks noChangeAspect="1"/>
          </p:cNvSpPr>
          <p:nvPr/>
        </p:nvSpPr>
        <p:spPr>
          <a:xfrm>
            <a:off x="8424493" y="3753861"/>
            <a:ext cx="274321" cy="274321"/>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49" name="Oval 63">
            <a:extLst>
              <a:ext uri="{FF2B5EF4-FFF2-40B4-BE49-F238E27FC236}">
                <a16:creationId xmlns:a16="http://schemas.microsoft.com/office/drawing/2014/main" id="{D736BB78-EB6E-4CFA-B2DC-F11869EECE13}"/>
              </a:ext>
            </a:extLst>
          </p:cNvPr>
          <p:cNvSpPr>
            <a:spLocks noChangeAspect="1"/>
          </p:cNvSpPr>
          <p:nvPr/>
        </p:nvSpPr>
        <p:spPr>
          <a:xfrm>
            <a:off x="7230644" y="3816917"/>
            <a:ext cx="226712" cy="226712"/>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50" name="Oval 65">
            <a:extLst>
              <a:ext uri="{FF2B5EF4-FFF2-40B4-BE49-F238E27FC236}">
                <a16:creationId xmlns:a16="http://schemas.microsoft.com/office/drawing/2014/main" id="{A6A2CD88-5692-48ED-AF8D-1E9098E4E7A1}"/>
              </a:ext>
            </a:extLst>
          </p:cNvPr>
          <p:cNvSpPr>
            <a:spLocks noChangeAspect="1"/>
          </p:cNvSpPr>
          <p:nvPr/>
        </p:nvSpPr>
        <p:spPr>
          <a:xfrm>
            <a:off x="7937954" y="3577457"/>
            <a:ext cx="137160" cy="137160"/>
          </a:xfrm>
          <a:prstGeom prst="ellipse">
            <a:avLst/>
          </a:prstGeom>
          <a:solidFill>
            <a:srgbClr val="00A1D9"/>
          </a:solid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51" name="Oval 66">
            <a:extLst>
              <a:ext uri="{FF2B5EF4-FFF2-40B4-BE49-F238E27FC236}">
                <a16:creationId xmlns:a16="http://schemas.microsoft.com/office/drawing/2014/main" id="{BA6F448C-731F-4BE5-BCA5-A3A05CDCF722}"/>
              </a:ext>
            </a:extLst>
          </p:cNvPr>
          <p:cNvSpPr>
            <a:spLocks noChangeAspect="1"/>
          </p:cNvSpPr>
          <p:nvPr/>
        </p:nvSpPr>
        <p:spPr>
          <a:xfrm>
            <a:off x="7299140" y="3532930"/>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52" name="Oval 68">
            <a:extLst>
              <a:ext uri="{FF2B5EF4-FFF2-40B4-BE49-F238E27FC236}">
                <a16:creationId xmlns:a16="http://schemas.microsoft.com/office/drawing/2014/main" id="{C493C96A-1426-48A1-A65E-5E25C5BB5B69}"/>
              </a:ext>
            </a:extLst>
          </p:cNvPr>
          <p:cNvSpPr>
            <a:spLocks noChangeAspect="1"/>
          </p:cNvSpPr>
          <p:nvPr/>
        </p:nvSpPr>
        <p:spPr>
          <a:xfrm>
            <a:off x="6870014" y="3879648"/>
            <a:ext cx="187484" cy="187484"/>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53" name="Oval 69">
            <a:extLst>
              <a:ext uri="{FF2B5EF4-FFF2-40B4-BE49-F238E27FC236}">
                <a16:creationId xmlns:a16="http://schemas.microsoft.com/office/drawing/2014/main" id="{31D709EA-7AE9-40EB-8814-F5673C89FE52}"/>
              </a:ext>
            </a:extLst>
          </p:cNvPr>
          <p:cNvSpPr>
            <a:spLocks noChangeAspect="1"/>
          </p:cNvSpPr>
          <p:nvPr/>
        </p:nvSpPr>
        <p:spPr>
          <a:xfrm>
            <a:off x="9644956" y="3670165"/>
            <a:ext cx="273058" cy="273058"/>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54" name="Oval 70">
            <a:extLst>
              <a:ext uri="{FF2B5EF4-FFF2-40B4-BE49-F238E27FC236}">
                <a16:creationId xmlns:a16="http://schemas.microsoft.com/office/drawing/2014/main" id="{7D06CF38-8B68-4CC0-8B20-E0A2290B222F}"/>
              </a:ext>
            </a:extLst>
          </p:cNvPr>
          <p:cNvSpPr>
            <a:spLocks noChangeAspect="1"/>
          </p:cNvSpPr>
          <p:nvPr/>
        </p:nvSpPr>
        <p:spPr>
          <a:xfrm>
            <a:off x="8751002" y="3641494"/>
            <a:ext cx="330400" cy="330400"/>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grpSp>
        <p:nvGrpSpPr>
          <p:cNvPr id="55" name="Group 73">
            <a:extLst>
              <a:ext uri="{FF2B5EF4-FFF2-40B4-BE49-F238E27FC236}">
                <a16:creationId xmlns:a16="http://schemas.microsoft.com/office/drawing/2014/main" id="{F089241A-F301-42F2-A58B-9CD5C09E82BB}"/>
              </a:ext>
            </a:extLst>
          </p:cNvPr>
          <p:cNvGrpSpPr/>
          <p:nvPr/>
        </p:nvGrpSpPr>
        <p:grpSpPr>
          <a:xfrm>
            <a:off x="1695266" y="2242351"/>
            <a:ext cx="7828318" cy="2840849"/>
            <a:chOff x="1686475" y="2147235"/>
            <a:chExt cx="7828318" cy="2840849"/>
          </a:xfrm>
          <a:solidFill>
            <a:srgbClr val="00A1D9"/>
          </a:solidFill>
        </p:grpSpPr>
        <p:sp>
          <p:nvSpPr>
            <p:cNvPr id="66" name="Oval 2">
              <a:extLst>
                <a:ext uri="{FF2B5EF4-FFF2-40B4-BE49-F238E27FC236}">
                  <a16:creationId xmlns:a16="http://schemas.microsoft.com/office/drawing/2014/main" id="{0992C137-0173-4E84-B0C3-41FD29239948}"/>
                </a:ext>
              </a:extLst>
            </p:cNvPr>
            <p:cNvSpPr>
              <a:spLocks noChangeAspect="1"/>
            </p:cNvSpPr>
            <p:nvPr/>
          </p:nvSpPr>
          <p:spPr>
            <a:xfrm>
              <a:off x="1827212" y="2147235"/>
              <a:ext cx="403269" cy="403269"/>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67" name="Oval 6">
              <a:extLst>
                <a:ext uri="{FF2B5EF4-FFF2-40B4-BE49-F238E27FC236}">
                  <a16:creationId xmlns:a16="http://schemas.microsoft.com/office/drawing/2014/main" id="{516487FB-ABA0-4EF4-9E59-BAF7CC7B16D3}"/>
                </a:ext>
              </a:extLst>
            </p:cNvPr>
            <p:cNvSpPr>
              <a:spLocks noChangeAspect="1"/>
            </p:cNvSpPr>
            <p:nvPr/>
          </p:nvSpPr>
          <p:spPr>
            <a:xfrm>
              <a:off x="2939939" y="3741416"/>
              <a:ext cx="187484" cy="187484"/>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68" name="Oval 11">
              <a:extLst>
                <a:ext uri="{FF2B5EF4-FFF2-40B4-BE49-F238E27FC236}">
                  <a16:creationId xmlns:a16="http://schemas.microsoft.com/office/drawing/2014/main" id="{C2534073-12E8-4EB9-85DB-9CAFCFB1C0CB}"/>
                </a:ext>
              </a:extLst>
            </p:cNvPr>
            <p:cNvSpPr>
              <a:spLocks noChangeAspect="1"/>
            </p:cNvSpPr>
            <p:nvPr/>
          </p:nvSpPr>
          <p:spPr>
            <a:xfrm>
              <a:off x="4297610" y="3900857"/>
              <a:ext cx="333280" cy="333280"/>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69" name="Oval 13">
              <a:extLst>
                <a:ext uri="{FF2B5EF4-FFF2-40B4-BE49-F238E27FC236}">
                  <a16:creationId xmlns:a16="http://schemas.microsoft.com/office/drawing/2014/main" id="{EC457254-B4AC-4497-8A5E-BA892B366427}"/>
                </a:ext>
              </a:extLst>
            </p:cNvPr>
            <p:cNvSpPr>
              <a:spLocks noChangeAspect="1"/>
            </p:cNvSpPr>
            <p:nvPr/>
          </p:nvSpPr>
          <p:spPr>
            <a:xfrm>
              <a:off x="3584789" y="3442988"/>
              <a:ext cx="226712" cy="226712"/>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0" name="Oval 15">
              <a:extLst>
                <a:ext uri="{FF2B5EF4-FFF2-40B4-BE49-F238E27FC236}">
                  <a16:creationId xmlns:a16="http://schemas.microsoft.com/office/drawing/2014/main" id="{07FA9D8F-8DC8-4EFC-97F1-FA1906662CC0}"/>
                </a:ext>
              </a:extLst>
            </p:cNvPr>
            <p:cNvSpPr>
              <a:spLocks noChangeAspect="1"/>
            </p:cNvSpPr>
            <p:nvPr/>
          </p:nvSpPr>
          <p:spPr>
            <a:xfrm>
              <a:off x="3526992" y="4455609"/>
              <a:ext cx="137160" cy="137160"/>
            </a:xfrm>
            <a:prstGeom prst="ellipse">
              <a:avLst/>
            </a:prstGeom>
            <a:grp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1" name="Oval 24">
              <a:extLst>
                <a:ext uri="{FF2B5EF4-FFF2-40B4-BE49-F238E27FC236}">
                  <a16:creationId xmlns:a16="http://schemas.microsoft.com/office/drawing/2014/main" id="{C9C46E40-91A8-4EB9-8DAB-1F9BFADEF873}"/>
                </a:ext>
              </a:extLst>
            </p:cNvPr>
            <p:cNvSpPr>
              <a:spLocks noChangeAspect="1"/>
            </p:cNvSpPr>
            <p:nvPr/>
          </p:nvSpPr>
          <p:spPr>
            <a:xfrm>
              <a:off x="4533122" y="3103958"/>
              <a:ext cx="226712" cy="226712"/>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2" name="Oval 26">
              <a:extLst>
                <a:ext uri="{FF2B5EF4-FFF2-40B4-BE49-F238E27FC236}">
                  <a16:creationId xmlns:a16="http://schemas.microsoft.com/office/drawing/2014/main" id="{383B532B-FF20-4EA8-B880-E18C8967C913}"/>
                </a:ext>
              </a:extLst>
            </p:cNvPr>
            <p:cNvSpPr>
              <a:spLocks noChangeAspect="1"/>
            </p:cNvSpPr>
            <p:nvPr/>
          </p:nvSpPr>
          <p:spPr>
            <a:xfrm>
              <a:off x="1962154" y="3657600"/>
              <a:ext cx="403269" cy="403269"/>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3" name="Oval 28">
              <a:extLst>
                <a:ext uri="{FF2B5EF4-FFF2-40B4-BE49-F238E27FC236}">
                  <a16:creationId xmlns:a16="http://schemas.microsoft.com/office/drawing/2014/main" id="{A1E141DD-D16F-443A-B6ED-CBC0701ED8AA}"/>
                </a:ext>
              </a:extLst>
            </p:cNvPr>
            <p:cNvSpPr>
              <a:spLocks noChangeAspect="1"/>
            </p:cNvSpPr>
            <p:nvPr/>
          </p:nvSpPr>
          <p:spPr>
            <a:xfrm>
              <a:off x="2758493" y="3175540"/>
              <a:ext cx="274321" cy="274321"/>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4" name="Oval 33">
              <a:extLst>
                <a:ext uri="{FF2B5EF4-FFF2-40B4-BE49-F238E27FC236}">
                  <a16:creationId xmlns:a16="http://schemas.microsoft.com/office/drawing/2014/main" id="{AEC48B6B-4FDF-4FB8-BE53-5B678FAA9D74}"/>
                </a:ext>
              </a:extLst>
            </p:cNvPr>
            <p:cNvSpPr>
              <a:spLocks noChangeAspect="1"/>
            </p:cNvSpPr>
            <p:nvPr/>
          </p:nvSpPr>
          <p:spPr>
            <a:xfrm>
              <a:off x="1755823" y="2942993"/>
              <a:ext cx="274321" cy="274321"/>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5" name="Oval 34">
              <a:extLst>
                <a:ext uri="{FF2B5EF4-FFF2-40B4-BE49-F238E27FC236}">
                  <a16:creationId xmlns:a16="http://schemas.microsoft.com/office/drawing/2014/main" id="{CFF86D4B-1054-4D32-ADF4-BC9EFC5937E7}"/>
                </a:ext>
              </a:extLst>
            </p:cNvPr>
            <p:cNvSpPr>
              <a:spLocks noChangeAspect="1"/>
            </p:cNvSpPr>
            <p:nvPr/>
          </p:nvSpPr>
          <p:spPr>
            <a:xfrm>
              <a:off x="3154733" y="2722188"/>
              <a:ext cx="137160" cy="137160"/>
            </a:xfrm>
            <a:prstGeom prst="ellipse">
              <a:avLst/>
            </a:prstGeom>
            <a:grp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6" name="Oval 35">
              <a:extLst>
                <a:ext uri="{FF2B5EF4-FFF2-40B4-BE49-F238E27FC236}">
                  <a16:creationId xmlns:a16="http://schemas.microsoft.com/office/drawing/2014/main" id="{EC7C4EC9-F04C-4DDE-9CA9-5F3EA279713E}"/>
                </a:ext>
              </a:extLst>
            </p:cNvPr>
            <p:cNvSpPr>
              <a:spLocks noChangeAspect="1"/>
            </p:cNvSpPr>
            <p:nvPr/>
          </p:nvSpPr>
          <p:spPr>
            <a:xfrm>
              <a:off x="2441623" y="2606040"/>
              <a:ext cx="137160" cy="137160"/>
            </a:xfrm>
            <a:prstGeom prst="ellipse">
              <a:avLst/>
            </a:prstGeom>
            <a:grp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7" name="Oval 38">
              <a:extLst>
                <a:ext uri="{FF2B5EF4-FFF2-40B4-BE49-F238E27FC236}">
                  <a16:creationId xmlns:a16="http://schemas.microsoft.com/office/drawing/2014/main" id="{DC57084A-8A67-4878-8749-B3A06B0E189D}"/>
                </a:ext>
              </a:extLst>
            </p:cNvPr>
            <p:cNvSpPr>
              <a:spLocks noChangeAspect="1"/>
            </p:cNvSpPr>
            <p:nvPr/>
          </p:nvSpPr>
          <p:spPr>
            <a:xfrm>
              <a:off x="2439240" y="4800600"/>
              <a:ext cx="187484" cy="187484"/>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8" name="Oval 40">
              <a:extLst>
                <a:ext uri="{FF2B5EF4-FFF2-40B4-BE49-F238E27FC236}">
                  <a16:creationId xmlns:a16="http://schemas.microsoft.com/office/drawing/2014/main" id="{1527AA18-D4D1-4340-8C47-D77A9D5FCC3F}"/>
                </a:ext>
              </a:extLst>
            </p:cNvPr>
            <p:cNvSpPr>
              <a:spLocks noChangeAspect="1"/>
            </p:cNvSpPr>
            <p:nvPr/>
          </p:nvSpPr>
          <p:spPr>
            <a:xfrm>
              <a:off x="2609904" y="4249401"/>
              <a:ext cx="274321" cy="274321"/>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79" name="Oval 45">
              <a:extLst>
                <a:ext uri="{FF2B5EF4-FFF2-40B4-BE49-F238E27FC236}">
                  <a16:creationId xmlns:a16="http://schemas.microsoft.com/office/drawing/2014/main" id="{083DCFCC-00CF-44CF-8A69-126902A01018}"/>
                </a:ext>
              </a:extLst>
            </p:cNvPr>
            <p:cNvSpPr>
              <a:spLocks noChangeAspect="1"/>
            </p:cNvSpPr>
            <p:nvPr/>
          </p:nvSpPr>
          <p:spPr>
            <a:xfrm>
              <a:off x="1686475" y="4684290"/>
              <a:ext cx="274321" cy="274321"/>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80" name="Oval 49">
              <a:extLst>
                <a:ext uri="{FF2B5EF4-FFF2-40B4-BE49-F238E27FC236}">
                  <a16:creationId xmlns:a16="http://schemas.microsoft.com/office/drawing/2014/main" id="{9885EE72-AAEB-4719-875D-BBAB2383520F}"/>
                </a:ext>
              </a:extLst>
            </p:cNvPr>
            <p:cNvSpPr>
              <a:spLocks noChangeAspect="1"/>
            </p:cNvSpPr>
            <p:nvPr/>
          </p:nvSpPr>
          <p:spPr>
            <a:xfrm>
              <a:off x="6188280" y="3794759"/>
              <a:ext cx="274321" cy="274321"/>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81" name="Oval 52">
              <a:extLst>
                <a:ext uri="{FF2B5EF4-FFF2-40B4-BE49-F238E27FC236}">
                  <a16:creationId xmlns:a16="http://schemas.microsoft.com/office/drawing/2014/main" id="{71DFA7E7-EB30-4398-AB63-2685EA284457}"/>
                </a:ext>
              </a:extLst>
            </p:cNvPr>
            <p:cNvSpPr>
              <a:spLocks noChangeAspect="1"/>
            </p:cNvSpPr>
            <p:nvPr/>
          </p:nvSpPr>
          <p:spPr>
            <a:xfrm>
              <a:off x="5737753" y="3359782"/>
              <a:ext cx="226712" cy="226712"/>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82" name="Oval 53">
              <a:extLst>
                <a:ext uri="{FF2B5EF4-FFF2-40B4-BE49-F238E27FC236}">
                  <a16:creationId xmlns:a16="http://schemas.microsoft.com/office/drawing/2014/main" id="{D235AC87-8AF8-4465-8DE2-5780D558B8DF}"/>
                </a:ext>
              </a:extLst>
            </p:cNvPr>
            <p:cNvSpPr>
              <a:spLocks noChangeAspect="1"/>
            </p:cNvSpPr>
            <p:nvPr/>
          </p:nvSpPr>
          <p:spPr>
            <a:xfrm>
              <a:off x="6496847" y="3581141"/>
              <a:ext cx="137160" cy="137160"/>
            </a:xfrm>
            <a:prstGeom prst="ellipse">
              <a:avLst/>
            </a:prstGeom>
            <a:grp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83" name="Oval 55">
              <a:extLst>
                <a:ext uri="{FF2B5EF4-FFF2-40B4-BE49-F238E27FC236}">
                  <a16:creationId xmlns:a16="http://schemas.microsoft.com/office/drawing/2014/main" id="{F9FD0350-4929-4617-9BE1-F9803EEDBC50}"/>
                </a:ext>
              </a:extLst>
            </p:cNvPr>
            <p:cNvSpPr>
              <a:spLocks noChangeAspect="1"/>
            </p:cNvSpPr>
            <p:nvPr/>
          </p:nvSpPr>
          <p:spPr>
            <a:xfrm>
              <a:off x="5196917" y="3613909"/>
              <a:ext cx="226712" cy="226712"/>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84" name="Oval 62">
              <a:extLst>
                <a:ext uri="{FF2B5EF4-FFF2-40B4-BE49-F238E27FC236}">
                  <a16:creationId xmlns:a16="http://schemas.microsoft.com/office/drawing/2014/main" id="{372C038E-4F32-41A7-BBAA-6FB3AF3D1830}"/>
                </a:ext>
              </a:extLst>
            </p:cNvPr>
            <p:cNvSpPr>
              <a:spLocks noChangeAspect="1"/>
            </p:cNvSpPr>
            <p:nvPr/>
          </p:nvSpPr>
          <p:spPr>
            <a:xfrm>
              <a:off x="7958502" y="3688079"/>
              <a:ext cx="274321" cy="274321"/>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85" name="Oval 64">
              <a:extLst>
                <a:ext uri="{FF2B5EF4-FFF2-40B4-BE49-F238E27FC236}">
                  <a16:creationId xmlns:a16="http://schemas.microsoft.com/office/drawing/2014/main" id="{EFD03F23-AD3D-44DA-8CFB-9110B97D2726}"/>
                </a:ext>
              </a:extLst>
            </p:cNvPr>
            <p:cNvSpPr>
              <a:spLocks noChangeAspect="1"/>
            </p:cNvSpPr>
            <p:nvPr/>
          </p:nvSpPr>
          <p:spPr>
            <a:xfrm>
              <a:off x="8406202" y="3494065"/>
              <a:ext cx="137160" cy="137160"/>
            </a:xfrm>
            <a:prstGeom prst="ellipse">
              <a:avLst/>
            </a:prstGeom>
            <a:grpFill/>
            <a:ln w="3175">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86" name="Oval 67">
              <a:extLst>
                <a:ext uri="{FF2B5EF4-FFF2-40B4-BE49-F238E27FC236}">
                  <a16:creationId xmlns:a16="http://schemas.microsoft.com/office/drawing/2014/main" id="{5CAF0904-B435-447D-B91B-A6E68AA0195C}"/>
                </a:ext>
              </a:extLst>
            </p:cNvPr>
            <p:cNvSpPr>
              <a:spLocks noChangeAspect="1"/>
            </p:cNvSpPr>
            <p:nvPr/>
          </p:nvSpPr>
          <p:spPr>
            <a:xfrm>
              <a:off x="6923728" y="3400562"/>
              <a:ext cx="274321" cy="274321"/>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sp>
          <p:nvSpPr>
            <p:cNvPr id="87" name="Oval 71">
              <a:extLst>
                <a:ext uri="{FF2B5EF4-FFF2-40B4-BE49-F238E27FC236}">
                  <a16:creationId xmlns:a16="http://schemas.microsoft.com/office/drawing/2014/main" id="{A6FA527B-F345-4129-98DB-0FE9EC888850}"/>
                </a:ext>
              </a:extLst>
            </p:cNvPr>
            <p:cNvSpPr>
              <a:spLocks noChangeAspect="1"/>
            </p:cNvSpPr>
            <p:nvPr/>
          </p:nvSpPr>
          <p:spPr>
            <a:xfrm>
              <a:off x="9214429" y="3561396"/>
              <a:ext cx="300364" cy="300364"/>
            </a:xfrm>
            <a:prstGeom prst="ellipse">
              <a:avLst/>
            </a:prstGeom>
            <a:grp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lang="en-US" dirty="0"/>
            </a:p>
          </p:txBody>
        </p:sp>
      </p:grpSp>
      <p:sp>
        <p:nvSpPr>
          <p:cNvPr id="56" name="Oval 72">
            <a:extLst>
              <a:ext uri="{FF2B5EF4-FFF2-40B4-BE49-F238E27FC236}">
                <a16:creationId xmlns:a16="http://schemas.microsoft.com/office/drawing/2014/main" id="{992BFC17-A679-4492-94F0-CD3E0523C584}"/>
              </a:ext>
            </a:extLst>
          </p:cNvPr>
          <p:cNvSpPr>
            <a:spLocks noChangeAspect="1"/>
          </p:cNvSpPr>
          <p:nvPr/>
        </p:nvSpPr>
        <p:spPr>
          <a:xfrm>
            <a:off x="5050802" y="3989006"/>
            <a:ext cx="226712" cy="226712"/>
          </a:xfrm>
          <a:prstGeom prst="ellipse">
            <a:avLst/>
          </a:prstGeom>
          <a:solidFill>
            <a:srgbClr val="00A1D9"/>
          </a:solidFill>
          <a:ln w="12700">
            <a:noFill/>
          </a:ln>
          <a:effectLst>
            <a:outerShdw blurRad="381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61" name="TextBox 84">
            <a:extLst>
              <a:ext uri="{FF2B5EF4-FFF2-40B4-BE49-F238E27FC236}">
                <a16:creationId xmlns:a16="http://schemas.microsoft.com/office/drawing/2014/main" id="{4EBBDDE6-BFC5-4CD0-BD41-7B3A5C0A30AA}"/>
              </a:ext>
            </a:extLst>
          </p:cNvPr>
          <p:cNvSpPr txBox="1"/>
          <p:nvPr/>
        </p:nvSpPr>
        <p:spPr>
          <a:xfrm>
            <a:off x="2467211" y="5167406"/>
            <a:ext cx="3578200" cy="890396"/>
          </a:xfrm>
          <a:prstGeom prst="rect">
            <a:avLst/>
          </a:prstGeom>
          <a:noFill/>
        </p:spPr>
        <p:txBody>
          <a:bodyPr wrap="square" rtlCol="0" anchor="t">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177800" marR="0" lvl="0" indent="-177800" algn="l" defTabSz="1218987" rtl="0" eaLnBrk="1" fontAlgn="auto" latinLnBrk="0" hangingPunct="1">
              <a:lnSpc>
                <a:spcPct val="110000"/>
              </a:lnSpc>
              <a:spcBef>
                <a:spcPts val="0"/>
              </a:spcBef>
              <a:spcAft>
                <a:spcPts val="0"/>
              </a:spcAft>
              <a:buClr>
                <a:srgbClr val="FFE600"/>
              </a:buClr>
              <a:buSzPct val="70000"/>
              <a:buFont typeface="Arial" panose="020B0604020202020204" pitchFamily="34" charset="0"/>
              <a:buChar char="►"/>
              <a:tabLst/>
              <a:defRPr/>
            </a:pPr>
            <a:r>
              <a:rPr kumimoji="0" lang="en-US" sz="1400" b="0" i="0" u="none" strike="noStrike" kern="1200" cap="none" spc="0" normalizeH="0" baseline="0" noProof="0" dirty="0">
                <a:ln>
                  <a:noFill/>
                </a:ln>
                <a:solidFill>
                  <a:srgbClr val="2E2E38">
                    <a:lumMod val="20000"/>
                    <a:lumOff val="80000"/>
                  </a:srgbClr>
                </a:solidFill>
                <a:effectLst/>
                <a:uLnTx/>
                <a:uFillTx/>
                <a:latin typeface="EYInterstate Light"/>
                <a:ea typeface="+mn-ea"/>
                <a:cs typeface="Arial" panose="020B0604020202020204" pitchFamily="34" charset="0"/>
              </a:rPr>
              <a:t>OpenAI: Textual Classification</a:t>
            </a:r>
          </a:p>
          <a:p>
            <a:pPr marL="177800" marR="0" lvl="0" indent="-177800" algn="l" defTabSz="1218987" rtl="0" eaLnBrk="1" fontAlgn="auto" latinLnBrk="0" hangingPunct="1">
              <a:lnSpc>
                <a:spcPct val="110000"/>
              </a:lnSpc>
              <a:spcBef>
                <a:spcPts val="0"/>
              </a:spcBef>
              <a:spcAft>
                <a:spcPts val="0"/>
              </a:spcAft>
              <a:buClr>
                <a:srgbClr val="FFE600"/>
              </a:buClr>
              <a:buSzPct val="70000"/>
              <a:buFont typeface="Arial" panose="020B0604020202020204" pitchFamily="34" charset="0"/>
              <a:buChar char="►"/>
              <a:tabLst/>
              <a:defRPr/>
            </a:pPr>
            <a:r>
              <a:rPr kumimoji="0" lang="en-US" sz="1400" b="0" i="0" u="none" strike="noStrike" kern="1200" cap="none" spc="0" normalizeH="0" baseline="0" noProof="0" dirty="0" err="1">
                <a:ln>
                  <a:noFill/>
                </a:ln>
                <a:solidFill>
                  <a:srgbClr val="2E2E38">
                    <a:lumMod val="20000"/>
                    <a:lumOff val="80000"/>
                  </a:srgbClr>
                </a:solidFill>
                <a:effectLst/>
                <a:uLnTx/>
                <a:uFillTx/>
                <a:latin typeface="EYInterstate Light"/>
                <a:ea typeface="+mn-ea"/>
                <a:cs typeface="Arial" panose="020B0604020202020204" pitchFamily="34" charset="0"/>
              </a:rPr>
              <a:t>ZeroShot</a:t>
            </a:r>
            <a:r>
              <a:rPr kumimoji="0" lang="en-US" sz="1400" b="0" i="0" u="none" strike="noStrike" kern="1200" cap="none" spc="0" normalizeH="0" baseline="0" noProof="0" dirty="0">
                <a:ln>
                  <a:noFill/>
                </a:ln>
                <a:solidFill>
                  <a:srgbClr val="2E2E38">
                    <a:lumMod val="20000"/>
                    <a:lumOff val="80000"/>
                  </a:srgbClr>
                </a:solidFill>
                <a:effectLst/>
                <a:uLnTx/>
                <a:uFillTx/>
                <a:latin typeface="EYInterstate Light"/>
                <a:ea typeface="+mn-ea"/>
                <a:cs typeface="Arial" panose="020B0604020202020204" pitchFamily="34" charset="0"/>
              </a:rPr>
              <a:t>: % Score of SDGs fitting the Project</a:t>
            </a:r>
          </a:p>
          <a:p>
            <a:pPr marL="787293" lvl="1" indent="-177800">
              <a:lnSpc>
                <a:spcPct val="110000"/>
              </a:lnSpc>
              <a:buClr>
                <a:srgbClr val="FFE600"/>
              </a:buClr>
              <a:buSzPct val="70000"/>
              <a:buFont typeface="Arial" panose="020B0604020202020204" pitchFamily="34" charset="0"/>
              <a:buChar char="►"/>
            </a:pPr>
            <a:r>
              <a:rPr lang="en-US" sz="1400" dirty="0">
                <a:solidFill>
                  <a:srgbClr val="2E2E38">
                    <a:lumMod val="20000"/>
                    <a:lumOff val="80000"/>
                  </a:srgbClr>
                </a:solidFill>
                <a:latin typeface="EYInterstate Light"/>
                <a:cs typeface="Arial" panose="020B0604020202020204" pitchFamily="34" charset="0"/>
              </a:rPr>
              <a:t>Classification in Priorities</a:t>
            </a:r>
          </a:p>
          <a:p>
            <a:pPr marL="787293" lvl="1" indent="-177800">
              <a:lnSpc>
                <a:spcPct val="110000"/>
              </a:lnSpc>
              <a:buClr>
                <a:srgbClr val="FFE600"/>
              </a:buClr>
              <a:buSzPct val="70000"/>
              <a:buFont typeface="Arial" panose="020B0604020202020204" pitchFamily="34" charset="0"/>
              <a:buChar char="►"/>
            </a:pPr>
            <a:r>
              <a:rPr lang="en-US" sz="1400" dirty="0">
                <a:solidFill>
                  <a:srgbClr val="2E2E38">
                    <a:lumMod val="20000"/>
                    <a:lumOff val="80000"/>
                  </a:srgbClr>
                </a:solidFill>
                <a:latin typeface="EYInterstate Light"/>
                <a:cs typeface="Arial" panose="020B0604020202020204" pitchFamily="34" charset="0"/>
              </a:rPr>
              <a:t>Focus Areas of Expertise</a:t>
            </a:r>
          </a:p>
          <a:p>
            <a:pPr marL="787293" lvl="1" indent="-177800">
              <a:lnSpc>
                <a:spcPct val="110000"/>
              </a:lnSpc>
              <a:buClr>
                <a:srgbClr val="FFE600"/>
              </a:buClr>
              <a:buSzPct val="70000"/>
              <a:buFont typeface="Arial" panose="020B0604020202020204" pitchFamily="34" charset="0"/>
              <a:buChar char="►"/>
            </a:pPr>
            <a:r>
              <a:rPr kumimoji="0" lang="en-US" sz="1400" b="0" i="0" u="none" strike="noStrike" kern="1200" cap="none" spc="0" normalizeH="0" baseline="0" noProof="0" dirty="0">
                <a:ln>
                  <a:noFill/>
                </a:ln>
                <a:solidFill>
                  <a:srgbClr val="2E2E38">
                    <a:lumMod val="20000"/>
                    <a:lumOff val="80000"/>
                  </a:srgbClr>
                </a:solidFill>
                <a:effectLst/>
                <a:uLnTx/>
                <a:uFillTx/>
                <a:latin typeface="EYInterstate Light"/>
                <a:ea typeface="+mn-ea"/>
                <a:cs typeface="Arial" panose="020B0604020202020204" pitchFamily="34" charset="0"/>
              </a:rPr>
              <a:t>SDGs</a:t>
            </a:r>
          </a:p>
        </p:txBody>
      </p:sp>
      <p:sp>
        <p:nvSpPr>
          <p:cNvPr id="62" name="TextBox 86">
            <a:extLst>
              <a:ext uri="{FF2B5EF4-FFF2-40B4-BE49-F238E27FC236}">
                <a16:creationId xmlns:a16="http://schemas.microsoft.com/office/drawing/2014/main" id="{9EE82957-D460-4764-BC1B-4D205A62960A}"/>
              </a:ext>
            </a:extLst>
          </p:cNvPr>
          <p:cNvSpPr txBox="1"/>
          <p:nvPr/>
        </p:nvSpPr>
        <p:spPr>
          <a:xfrm>
            <a:off x="5471531" y="4394976"/>
            <a:ext cx="3444995" cy="1121128"/>
          </a:xfrm>
          <a:prstGeom prst="rect">
            <a:avLst/>
          </a:prstGeom>
          <a:noFill/>
        </p:spPr>
        <p:txBody>
          <a:bodyPr wrap="square" rtlCol="0" anchor="t">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177800" marR="0" lvl="0" indent="-177800" algn="l" defTabSz="1218987" rtl="0" eaLnBrk="1" fontAlgn="auto" latinLnBrk="0" hangingPunct="1">
              <a:lnSpc>
                <a:spcPct val="110000"/>
              </a:lnSpc>
              <a:spcBef>
                <a:spcPts val="0"/>
              </a:spcBef>
              <a:spcAft>
                <a:spcPts val="0"/>
              </a:spcAft>
              <a:buClr>
                <a:srgbClr val="FFE600"/>
              </a:buClr>
              <a:buSzPct val="70000"/>
              <a:buFont typeface="Arial" panose="020B0604020202020204" pitchFamily="34" charset="0"/>
              <a:buChar char="►"/>
              <a:tabLst/>
              <a:defRPr/>
            </a:pPr>
            <a:r>
              <a:rPr lang="en-US" sz="1400" dirty="0">
                <a:solidFill>
                  <a:srgbClr val="2E2E38">
                    <a:lumMod val="20000"/>
                    <a:lumOff val="80000"/>
                  </a:srgbClr>
                </a:solidFill>
                <a:latin typeface="EYInterstate Light"/>
                <a:cs typeface="Arial" panose="020B0604020202020204" pitchFamily="34" charset="0"/>
              </a:rPr>
              <a:t>F</a:t>
            </a:r>
            <a:r>
              <a:rPr kumimoji="0" lang="en-US" sz="1400" b="0" i="0" u="none" strike="noStrike" kern="1200" cap="none" spc="0" normalizeH="0" baseline="0" noProof="0" dirty="0" err="1">
                <a:ln>
                  <a:noFill/>
                </a:ln>
                <a:solidFill>
                  <a:srgbClr val="2E2E38">
                    <a:lumMod val="20000"/>
                    <a:lumOff val="80000"/>
                  </a:srgbClr>
                </a:solidFill>
                <a:effectLst/>
                <a:uLnTx/>
                <a:uFillTx/>
                <a:latin typeface="EYInterstate Light"/>
                <a:ea typeface="+mn-ea"/>
                <a:cs typeface="Arial" panose="020B0604020202020204" pitchFamily="34" charset="0"/>
              </a:rPr>
              <a:t>acilitate</a:t>
            </a:r>
            <a:r>
              <a:rPr kumimoji="0" lang="en-US" sz="1400" b="0" i="0" u="none" strike="noStrike" kern="1200" cap="none" spc="0" normalizeH="0" baseline="0" noProof="0" dirty="0">
                <a:ln>
                  <a:noFill/>
                </a:ln>
                <a:solidFill>
                  <a:srgbClr val="2E2E38">
                    <a:lumMod val="20000"/>
                    <a:lumOff val="80000"/>
                  </a:srgbClr>
                </a:solidFill>
                <a:effectLst/>
                <a:uLnTx/>
                <a:uFillTx/>
                <a:latin typeface="EYInterstate Light"/>
                <a:ea typeface="+mn-ea"/>
                <a:cs typeface="Arial" panose="020B0604020202020204" pitchFamily="34" charset="0"/>
              </a:rPr>
              <a:t> the automatic classification of project descriptions or similar texts into categories based on the 3 topics</a:t>
            </a:r>
          </a:p>
        </p:txBody>
      </p:sp>
      <p:sp>
        <p:nvSpPr>
          <p:cNvPr id="63" name="TextBox 87">
            <a:extLst>
              <a:ext uri="{FF2B5EF4-FFF2-40B4-BE49-F238E27FC236}">
                <a16:creationId xmlns:a16="http://schemas.microsoft.com/office/drawing/2014/main" id="{AB79F18E-DE92-4BD4-890E-D74861100758}"/>
              </a:ext>
            </a:extLst>
          </p:cNvPr>
          <p:cNvSpPr txBox="1"/>
          <p:nvPr/>
        </p:nvSpPr>
        <p:spPr>
          <a:xfrm>
            <a:off x="8938986" y="4279559"/>
            <a:ext cx="2241144" cy="1121128"/>
          </a:xfrm>
          <a:prstGeom prst="rect">
            <a:avLst/>
          </a:prstGeom>
          <a:noFill/>
        </p:spPr>
        <p:txBody>
          <a:bodyPr wrap="square" rtlCol="0" anchor="t">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177800" marR="0" lvl="0" indent="-177800" algn="l" defTabSz="1218987" rtl="0" eaLnBrk="1" fontAlgn="auto" latinLnBrk="0" hangingPunct="1">
              <a:lnSpc>
                <a:spcPct val="110000"/>
              </a:lnSpc>
              <a:spcBef>
                <a:spcPts val="0"/>
              </a:spcBef>
              <a:spcAft>
                <a:spcPts val="0"/>
              </a:spcAft>
              <a:buClr>
                <a:srgbClr val="FFE600"/>
              </a:buClr>
              <a:buSzPct val="70000"/>
              <a:buFont typeface="Arial" panose="020B0604020202020204" pitchFamily="34" charset="0"/>
              <a:buChar char="►"/>
              <a:tabLst/>
              <a:defRPr/>
            </a:pPr>
            <a:r>
              <a:rPr kumimoji="0" lang="en-US" sz="1400" b="0" i="0" u="none" strike="noStrike" kern="1200" cap="none" spc="0" normalizeH="0" baseline="0" noProof="0" dirty="0">
                <a:ln>
                  <a:noFill/>
                </a:ln>
                <a:solidFill>
                  <a:srgbClr val="2E2E38">
                    <a:lumMod val="20000"/>
                    <a:lumOff val="80000"/>
                  </a:srgbClr>
                </a:solidFill>
                <a:effectLst/>
                <a:uLnTx/>
                <a:uFillTx/>
                <a:latin typeface="EYInterstate Light"/>
                <a:ea typeface="+mn-ea"/>
                <a:cs typeface="Arial" panose="020B0604020202020204" pitchFamily="34" charset="0"/>
              </a:rPr>
              <a:t>Combination of results from OpenAI and </a:t>
            </a:r>
            <a:r>
              <a:rPr kumimoji="0" lang="en-US" sz="1400" b="0" i="0" u="none" strike="noStrike" kern="1200" cap="none" spc="0" normalizeH="0" baseline="0" noProof="0" dirty="0" err="1">
                <a:ln>
                  <a:noFill/>
                </a:ln>
                <a:solidFill>
                  <a:srgbClr val="2E2E38">
                    <a:lumMod val="20000"/>
                    <a:lumOff val="80000"/>
                  </a:srgbClr>
                </a:solidFill>
                <a:effectLst/>
                <a:uLnTx/>
                <a:uFillTx/>
                <a:latin typeface="EYInterstate Light"/>
                <a:ea typeface="+mn-ea"/>
                <a:cs typeface="Arial" panose="020B0604020202020204" pitchFamily="34" charset="0"/>
              </a:rPr>
              <a:t>ZeroShot</a:t>
            </a:r>
            <a:r>
              <a:rPr kumimoji="0" lang="en-US" sz="1400" b="0" i="0" u="none" strike="noStrike" kern="1200" cap="none" spc="0" normalizeH="0" baseline="0" noProof="0" dirty="0">
                <a:ln>
                  <a:noFill/>
                </a:ln>
                <a:solidFill>
                  <a:srgbClr val="2E2E38">
                    <a:lumMod val="20000"/>
                    <a:lumOff val="80000"/>
                  </a:srgbClr>
                </a:solidFill>
                <a:effectLst/>
                <a:uLnTx/>
                <a:uFillTx/>
                <a:latin typeface="EYInterstate Light"/>
                <a:ea typeface="+mn-ea"/>
                <a:cs typeface="Arial" panose="020B0604020202020204" pitchFamily="34" charset="0"/>
              </a:rPr>
              <a:t> into one .JSON</a:t>
            </a:r>
          </a:p>
        </p:txBody>
      </p:sp>
      <p:sp>
        <p:nvSpPr>
          <p:cNvPr id="64" name="Right Arrow 96">
            <a:extLst>
              <a:ext uri="{FF2B5EF4-FFF2-40B4-BE49-F238E27FC236}">
                <a16:creationId xmlns:a16="http://schemas.microsoft.com/office/drawing/2014/main" id="{DA16075A-5C91-4F29-B8EA-DB82595ACC07}"/>
              </a:ext>
            </a:extLst>
          </p:cNvPr>
          <p:cNvSpPr/>
          <p:nvPr/>
        </p:nvSpPr>
        <p:spPr>
          <a:xfrm>
            <a:off x="197530" y="3132535"/>
            <a:ext cx="1507402" cy="1282920"/>
          </a:xfrm>
          <a:prstGeom prst="rightArrow">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EYInterstate Light"/>
                <a:ea typeface="+mn-ea"/>
                <a:cs typeface="Arial" panose="020B0604020202020204" pitchFamily="34" charset="0"/>
              </a:rPr>
              <a:t>Summary</a:t>
            </a:r>
            <a:endParaRPr kumimoji="0" lang="en-US" sz="1400" b="0" i="0" u="none" strike="noStrike" kern="1200" cap="none" spc="0" normalizeH="0" baseline="0" noProof="0" dirty="0">
              <a:ln>
                <a:noFill/>
              </a:ln>
              <a:solidFill>
                <a:schemeClr val="bg2"/>
              </a:solidFill>
              <a:effectLst/>
              <a:uLnTx/>
              <a:uFillTx/>
              <a:latin typeface="EYInterstate Light"/>
              <a:ea typeface="+mn-ea"/>
              <a:cs typeface="Arial" panose="020B0604020202020204" pitchFamily="34" charset="0"/>
            </a:endParaRPr>
          </a:p>
        </p:txBody>
      </p:sp>
      <p:sp>
        <p:nvSpPr>
          <p:cNvPr id="65" name="Right Arrow 97">
            <a:extLst>
              <a:ext uri="{FF2B5EF4-FFF2-40B4-BE49-F238E27FC236}">
                <a16:creationId xmlns:a16="http://schemas.microsoft.com/office/drawing/2014/main" id="{AAD7A6C1-C83D-43E8-BF17-C3B4361449C2}"/>
              </a:ext>
            </a:extLst>
          </p:cNvPr>
          <p:cNvSpPr/>
          <p:nvPr/>
        </p:nvSpPr>
        <p:spPr>
          <a:xfrm>
            <a:off x="10350647" y="3132535"/>
            <a:ext cx="1507402" cy="1282920"/>
          </a:xfrm>
          <a:prstGeom prst="rightArrow">
            <a:avLst/>
          </a:prstGeom>
          <a:solidFill>
            <a:srgbClr val="00A1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bg2"/>
                </a:solidFill>
                <a:effectLst/>
                <a:uLnTx/>
                <a:uFillTx/>
                <a:latin typeface="EYInterstate Light"/>
                <a:ea typeface="+mn-ea"/>
                <a:cs typeface="Arial" panose="020B0604020202020204" pitchFamily="34" charset="0"/>
              </a:rPr>
              <a:t>Output</a:t>
            </a:r>
            <a:endParaRPr kumimoji="0" lang="en-US" sz="1400" b="0" i="0" u="none" strike="noStrike" kern="1200" cap="none" spc="0" normalizeH="0" baseline="0" noProof="0" dirty="0">
              <a:ln>
                <a:noFill/>
              </a:ln>
              <a:solidFill>
                <a:schemeClr val="bg2"/>
              </a:solidFill>
              <a:effectLst/>
              <a:uLnTx/>
              <a:uFillTx/>
              <a:latin typeface="EYInterstate Light"/>
              <a:ea typeface="+mn-ea"/>
              <a:cs typeface="Arial" panose="020B0604020202020204" pitchFamily="34" charset="0"/>
            </a:endParaRPr>
          </a:p>
        </p:txBody>
      </p:sp>
      <p:sp>
        <p:nvSpPr>
          <p:cNvPr id="4" name="Rectangle 78">
            <a:extLst>
              <a:ext uri="{FF2B5EF4-FFF2-40B4-BE49-F238E27FC236}">
                <a16:creationId xmlns:a16="http://schemas.microsoft.com/office/drawing/2014/main" id="{28D92278-B301-4EB5-9BBE-92CBC10DBAFF}"/>
              </a:ext>
            </a:extLst>
          </p:cNvPr>
          <p:cNvSpPr/>
          <p:nvPr/>
        </p:nvSpPr>
        <p:spPr>
          <a:xfrm>
            <a:off x="4762" y="1214485"/>
            <a:ext cx="12188825" cy="675016"/>
          </a:xfrm>
          <a:prstGeom prst="rect">
            <a:avLst/>
          </a:prstGeom>
          <a:solidFill>
            <a:schemeClr val="tx1">
              <a:lumMod val="60000"/>
              <a:lumOff val="40000"/>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1218987" rtl="0" eaLnBrk="1" latinLnBrk="0" hangingPunct="1">
              <a:defRPr sz="2400" kern="1200">
                <a:solidFill>
                  <a:schemeClr val="lt1"/>
                </a:solidFill>
                <a:latin typeface="+mn-lt"/>
                <a:ea typeface="+mn-ea"/>
                <a:cs typeface="+mn-cs"/>
              </a:defRPr>
            </a:lvl1pPr>
            <a:lvl2pPr marL="609493" algn="l" defTabSz="1218987" rtl="0" eaLnBrk="1" latinLnBrk="0" hangingPunct="1">
              <a:defRPr sz="2400" kern="1200">
                <a:solidFill>
                  <a:schemeClr val="lt1"/>
                </a:solidFill>
                <a:latin typeface="+mn-lt"/>
                <a:ea typeface="+mn-ea"/>
                <a:cs typeface="+mn-cs"/>
              </a:defRPr>
            </a:lvl2pPr>
            <a:lvl3pPr marL="1218987" algn="l" defTabSz="1218987" rtl="0" eaLnBrk="1" latinLnBrk="0" hangingPunct="1">
              <a:defRPr sz="2400" kern="1200">
                <a:solidFill>
                  <a:schemeClr val="lt1"/>
                </a:solidFill>
                <a:latin typeface="+mn-lt"/>
                <a:ea typeface="+mn-ea"/>
                <a:cs typeface="+mn-cs"/>
              </a:defRPr>
            </a:lvl3pPr>
            <a:lvl4pPr marL="1828480" algn="l" defTabSz="1218987" rtl="0" eaLnBrk="1" latinLnBrk="0" hangingPunct="1">
              <a:defRPr sz="2400" kern="1200">
                <a:solidFill>
                  <a:schemeClr val="lt1"/>
                </a:solidFill>
                <a:latin typeface="+mn-lt"/>
                <a:ea typeface="+mn-ea"/>
                <a:cs typeface="+mn-cs"/>
              </a:defRPr>
            </a:lvl4pPr>
            <a:lvl5pPr marL="2437973" algn="l" defTabSz="1218987" rtl="0" eaLnBrk="1" latinLnBrk="0" hangingPunct="1">
              <a:defRPr sz="2400" kern="1200">
                <a:solidFill>
                  <a:schemeClr val="lt1"/>
                </a:solidFill>
                <a:latin typeface="+mn-lt"/>
                <a:ea typeface="+mn-ea"/>
                <a:cs typeface="+mn-cs"/>
              </a:defRPr>
            </a:lvl5pPr>
            <a:lvl6pPr marL="3047467" algn="l" defTabSz="1218987" rtl="0" eaLnBrk="1" latinLnBrk="0" hangingPunct="1">
              <a:defRPr sz="2400" kern="1200">
                <a:solidFill>
                  <a:schemeClr val="lt1"/>
                </a:solidFill>
                <a:latin typeface="+mn-lt"/>
                <a:ea typeface="+mn-ea"/>
                <a:cs typeface="+mn-cs"/>
              </a:defRPr>
            </a:lvl6pPr>
            <a:lvl7pPr marL="3656960" algn="l" defTabSz="1218987" rtl="0" eaLnBrk="1" latinLnBrk="0" hangingPunct="1">
              <a:defRPr sz="2400" kern="1200">
                <a:solidFill>
                  <a:schemeClr val="lt1"/>
                </a:solidFill>
                <a:latin typeface="+mn-lt"/>
                <a:ea typeface="+mn-ea"/>
                <a:cs typeface="+mn-cs"/>
              </a:defRPr>
            </a:lvl7pPr>
            <a:lvl8pPr marL="4266453" algn="l" defTabSz="1218987" rtl="0" eaLnBrk="1" latinLnBrk="0" hangingPunct="1">
              <a:defRPr sz="2400" kern="1200">
                <a:solidFill>
                  <a:schemeClr val="lt1"/>
                </a:solidFill>
                <a:latin typeface="+mn-lt"/>
                <a:ea typeface="+mn-ea"/>
                <a:cs typeface="+mn-cs"/>
              </a:defRPr>
            </a:lvl8pPr>
            <a:lvl9pPr marL="4875947" algn="l" defTabSz="1218987" rtl="0" eaLnBrk="1" latinLnBrk="0" hangingPunct="1">
              <a:defRPr sz="2400" kern="1200">
                <a:solidFill>
                  <a:schemeClr val="lt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white"/>
              </a:solidFill>
              <a:effectLst/>
              <a:uLnTx/>
              <a:uFillTx/>
              <a:latin typeface="EYInterstate Light"/>
              <a:ea typeface="+mn-ea"/>
              <a:cs typeface="+mn-cs"/>
            </a:endParaRPr>
          </a:p>
        </p:txBody>
      </p:sp>
      <p:sp>
        <p:nvSpPr>
          <p:cNvPr id="57" name="TextBox 79">
            <a:extLst>
              <a:ext uri="{FF2B5EF4-FFF2-40B4-BE49-F238E27FC236}">
                <a16:creationId xmlns:a16="http://schemas.microsoft.com/office/drawing/2014/main" id="{674AE358-CB94-4A4B-8A70-90A02404EFB5}"/>
              </a:ext>
            </a:extLst>
          </p:cNvPr>
          <p:cNvSpPr txBox="1"/>
          <p:nvPr/>
        </p:nvSpPr>
        <p:spPr>
          <a:xfrm>
            <a:off x="2724413" y="1245965"/>
            <a:ext cx="1816010" cy="665738"/>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E2E38">
                    <a:lumMod val="20000"/>
                    <a:lumOff val="80000"/>
                  </a:srgbClr>
                </a:solidFill>
                <a:effectLst/>
                <a:uLnTx/>
                <a:uFillTx/>
                <a:latin typeface="EYInterstate Light"/>
                <a:ea typeface="+mn-ea"/>
                <a:cs typeface="Arial" panose="020B0604020202020204" pitchFamily="34" charset="0"/>
              </a:rPr>
              <a:t>OpenAI &amp; </a:t>
            </a:r>
            <a:r>
              <a:rPr kumimoji="0" lang="en-US" sz="1600" b="0" i="0" u="none" strike="noStrike" kern="1200" cap="none" spc="0" normalizeH="0" baseline="0" noProof="0" dirty="0" err="1">
                <a:ln>
                  <a:noFill/>
                </a:ln>
                <a:solidFill>
                  <a:srgbClr val="2E2E38">
                    <a:lumMod val="20000"/>
                    <a:lumOff val="80000"/>
                  </a:srgbClr>
                </a:solidFill>
                <a:effectLst/>
                <a:uLnTx/>
                <a:uFillTx/>
                <a:latin typeface="EYInterstate Light"/>
                <a:ea typeface="+mn-ea"/>
                <a:cs typeface="Arial" panose="020B0604020202020204" pitchFamily="34" charset="0"/>
              </a:rPr>
              <a:t>ZeroShot</a:t>
            </a:r>
            <a:endParaRPr kumimoji="0" lang="en-US" sz="1600" b="0" i="0" u="none" strike="noStrike" kern="1200" cap="none" spc="0" normalizeH="0" baseline="0" noProof="0" dirty="0">
              <a:ln>
                <a:noFill/>
              </a:ln>
              <a:solidFill>
                <a:srgbClr val="2E2E38">
                  <a:lumMod val="20000"/>
                  <a:lumOff val="80000"/>
                </a:srgbClr>
              </a:solidFill>
              <a:effectLst/>
              <a:uLnTx/>
              <a:uFillTx/>
              <a:latin typeface="EYInterstate Light"/>
              <a:cs typeface="Arial" panose="020B0604020202020204" pitchFamily="34" charset="0"/>
            </a:endParaRPr>
          </a:p>
        </p:txBody>
      </p:sp>
      <p:sp>
        <p:nvSpPr>
          <p:cNvPr id="58" name="TextBox 80">
            <a:extLst>
              <a:ext uri="{FF2B5EF4-FFF2-40B4-BE49-F238E27FC236}">
                <a16:creationId xmlns:a16="http://schemas.microsoft.com/office/drawing/2014/main" id="{DFDB2324-BFEA-4E8F-A04E-578731963BCE}"/>
              </a:ext>
            </a:extLst>
          </p:cNvPr>
          <p:cNvSpPr txBox="1"/>
          <p:nvPr/>
        </p:nvSpPr>
        <p:spPr>
          <a:xfrm>
            <a:off x="5797926" y="1231767"/>
            <a:ext cx="2207990" cy="665738"/>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E2E38">
                    <a:lumMod val="20000"/>
                    <a:lumOff val="80000"/>
                  </a:srgbClr>
                </a:solidFill>
                <a:effectLst/>
                <a:uLnTx/>
                <a:uFillTx/>
                <a:latin typeface="EYInterstate Light"/>
                <a:ea typeface="+mn-ea"/>
                <a:cs typeface="Arial" panose="020B0604020202020204" pitchFamily="34" charset="0"/>
              </a:rPr>
              <a:t>Further Classification</a:t>
            </a:r>
          </a:p>
        </p:txBody>
      </p:sp>
      <p:sp>
        <p:nvSpPr>
          <p:cNvPr id="59" name="TextBox 81">
            <a:extLst>
              <a:ext uri="{FF2B5EF4-FFF2-40B4-BE49-F238E27FC236}">
                <a16:creationId xmlns:a16="http://schemas.microsoft.com/office/drawing/2014/main" id="{81BF8850-C9ED-4100-B925-197181C2EB92}"/>
              </a:ext>
            </a:extLst>
          </p:cNvPr>
          <p:cNvSpPr txBox="1"/>
          <p:nvPr/>
        </p:nvSpPr>
        <p:spPr>
          <a:xfrm>
            <a:off x="8053947" y="1224668"/>
            <a:ext cx="1727538" cy="665738"/>
          </a:xfrm>
          <a:prstGeom prst="rect">
            <a:avLst/>
          </a:prstGeom>
          <a:noFill/>
        </p:spPr>
        <p:txBody>
          <a:bodyPr wrap="square" rtlCol="0" anchor="ctr">
            <a:noAutofit/>
          </a:bodyPr>
          <a:ls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2E2E38">
                    <a:lumMod val="20000"/>
                    <a:lumOff val="80000"/>
                  </a:srgbClr>
                </a:solidFill>
                <a:effectLst/>
                <a:uLnTx/>
                <a:uFillTx/>
                <a:latin typeface="EYInterstate Light"/>
                <a:ea typeface="+mn-ea"/>
                <a:cs typeface="Arial" panose="020B0604020202020204" pitchFamily="34" charset="0"/>
              </a:rPr>
              <a:t>.JSON</a:t>
            </a:r>
          </a:p>
        </p:txBody>
      </p:sp>
      <p:sp>
        <p:nvSpPr>
          <p:cNvPr id="3" name="Foliennummernplatzhalter 2">
            <a:extLst>
              <a:ext uri="{FF2B5EF4-FFF2-40B4-BE49-F238E27FC236}">
                <a16:creationId xmlns:a16="http://schemas.microsoft.com/office/drawing/2014/main" id="{A0199B7B-AE21-494E-A18F-75EB2FA27445}"/>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rPr>
              <a:t>Page </a:t>
            </a:r>
            <a:fld id="{F1BC30E3-FFE5-4B91-AA19-87A149EBB9EE}" type="slidenum">
              <a:rPr kumimoji="0" lang="en-US" sz="800" b="0" i="0" u="none" strike="noStrike" kern="1200" cap="none" spc="0" normalizeH="0" baseline="0" noProof="0" smtClean="0">
                <a:ln>
                  <a:noFill/>
                </a:ln>
                <a:solidFill>
                  <a:prstClr val="white"/>
                </a:solidFill>
                <a:effectLst/>
                <a:uLnTx/>
                <a:uFillTx/>
                <a:latin typeface="EYInterstate" panose="02000503020000020004" pitchFamily="2"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9</a:t>
            </a:fld>
            <a:endParaRPr kumimoji="0" lang="en-US" sz="800" b="0" i="0" u="none" strike="noStrike" kern="1200" cap="none" spc="0" normalizeH="0" baseline="0" noProof="0" dirty="0">
              <a:ln>
                <a:noFill/>
              </a:ln>
              <a:solidFill>
                <a:prstClr val="white"/>
              </a:solidFill>
              <a:effectLst/>
              <a:uLnTx/>
              <a:uFillTx/>
              <a:latin typeface="EYInterstate" panose="02000503020000020004" pitchFamily="2" charset="0"/>
              <a:ea typeface="+mn-ea"/>
              <a:cs typeface="+mn-cs"/>
            </a:endParaRPr>
          </a:p>
        </p:txBody>
      </p:sp>
      <p:pic>
        <p:nvPicPr>
          <p:cNvPr id="60" name="Grafik 59" descr="un-logo.png | United Nations">
            <a:extLst>
              <a:ext uri="{FF2B5EF4-FFF2-40B4-BE49-F238E27FC236}">
                <a16:creationId xmlns:a16="http://schemas.microsoft.com/office/drawing/2014/main" id="{4FD5C2B8-A7F7-BD32-0CE6-79B3B2782F72}"/>
              </a:ext>
            </a:extLst>
          </p:cNvPr>
          <p:cNvPicPr>
            <a:picLocks noChangeAspect="1"/>
          </p:cNvPicPr>
          <p:nvPr/>
        </p:nvPicPr>
        <p:blipFill>
          <a:blip r:embed="rId6"/>
          <a:stretch>
            <a:fillRect/>
          </a:stretch>
        </p:blipFill>
        <p:spPr>
          <a:xfrm>
            <a:off x="11522689" y="81287"/>
            <a:ext cx="587924" cy="495183"/>
          </a:xfrm>
          <a:prstGeom prst="rect">
            <a:avLst/>
          </a:prstGeom>
        </p:spPr>
      </p:pic>
    </p:spTree>
    <p:extLst>
      <p:ext uri="{BB962C8B-B14F-4D97-AF65-F5344CB8AC3E}">
        <p14:creationId xmlns:p14="http://schemas.microsoft.com/office/powerpoint/2010/main" val="34349631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5/8 [5]&quot; Source=&quot;Harvey 8&quot; /&gt;"/>
</p:tagLst>
</file>

<file path=ppt/tags/tag1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6/8 [6]&quot; Source=&quot;Harvey 8&quot; /&gt;"/>
</p:tagLst>
</file>

<file path=ppt/tags/tag1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7/8 [7]&quot; Source=&quot;Harvey 8&quot; /&gt;"/>
</p:tagLst>
</file>

<file path=ppt/tags/tag1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8/8 [8]&quot; Source=&quot;Harvey 8&quot; /&gt;"/>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GzTHXaJJnf4mTzCNxkiBmA"/>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8vTia7dIOdBhlhb.PsOg1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Kd6ErCep08dkY.Ww7Mz2ZQ"/>
</p:tagLst>
</file>

<file path=ppt/tags/tag2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8&quot; Source=&quot;Harvey 8&quot; /&gt;"/>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Kd6ErCep08dkY.Ww7Mz2ZQ"/>
</p:tagLst>
</file>

<file path=ppt/tags/tag30.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0/8 [0]&quot; Source=&quot;Harvey 8&quot; /&gt;"/>
</p:tagLst>
</file>

<file path=ppt/tags/tag31.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1/8 [1]&quot; Source=&quot;Harvey 8&quot; /&gt;"/>
</p:tagLst>
</file>

<file path=ppt/tags/tag32.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2/8 [2]&quot; Source=&quot;Harvey 8&quot; /&gt;"/>
</p:tagLst>
</file>

<file path=ppt/tags/tag33.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3/8 [3]&quot; Source=&quot;Harvey 8&quot; /&gt;"/>
</p:tagLst>
</file>

<file path=ppt/tags/tag3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4/8 [4]&quot; Source=&quot;Harvey 8&quot; /&gt;"/>
</p:tagLst>
</file>

<file path=ppt/tags/tag3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5/8 [5]&quot; Source=&quot;Harvey 8&quot; /&gt;"/>
</p:tagLst>
</file>

<file path=ppt/tags/tag3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6/8 [6]&quot; Source=&quot;Harvey 8&quot; /&gt;"/>
</p:tagLst>
</file>

<file path=ppt/tags/tag3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7/8 [7]&quot; Source=&quot;Harvey 8&quot; /&gt;"/>
</p:tagLst>
</file>

<file path=ppt/tags/tag3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8/8 [8]&quot; Source=&quot;Harvey 8&quot; /&gt;"/>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8&quot; Source=&quot;Harvey 8&quot; /&gt;"/>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GzTHXaJJnf4mTzCNxkiBm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8vTia7dIOdBhlhb.PsOg1Q"/>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5.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0/8 [0]&quot; Source=&quot;Harvey 8&quot; /&gt;"/>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WT9ejcgeCZ_2oaECBJvpU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YanvRMEuL8Cs2TCpuWxzD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1/8 [1]&quot; Source=&quot;Harvey 8&quot; /&gt;"/>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l6CVzgFnRaI_U_v1jXqWf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QJHCh9q2fd38Y_Lat4bxw"/>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YanvRMEuL8Cs2TCpuWxzDw"/>
</p:tagLst>
</file>

<file path=ppt/tags/tag7.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2/8 [2]&quot; Source=&quot;Harvey 8&quot; /&gt;"/>
</p:tagLst>
</file>

<file path=ppt/tags/tag8.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3/8 [3]&quot; Source=&quot;Harvey 8&quot; /&gt;"/>
</p:tagLst>
</file>

<file path=ppt/tags/tag9.xml><?xml version="1.0" encoding="utf-8"?>
<p:tagLst xmlns:a="http://schemas.openxmlformats.org/drawingml/2006/main" xmlns:r="http://schemas.openxmlformats.org/officeDocument/2006/relationships" xmlns:p="http://schemas.openxmlformats.org/presentationml/2006/main">
  <p:tag name="SP_LIBRARY" val="&lt;LibraryShapeTag ClassVersion=&quot;0&quot; GUID=&quot;3ac6243e-138b-4d24-9233-68986636b925&quot; /&gt;"/>
  <p:tag name="SP_POWERSHAPE" val="&lt;PowerShapeTag ClassVersion=&quot;0&quot; GUID=&quot;2700577b-d3de-467d-a9b0-050efc349743&quot; IsConsolidated=&quot;False&quot; IsTopLevel=&quot;False&quot; Layer=&quot;Harvey 4/8 [4]&quot; Source=&quot;Harvey 8&quot; /&gt;"/>
</p:tagLst>
</file>

<file path=ppt/theme/theme1.xml><?xml version="1.0" encoding="utf-8"?>
<a:theme xmlns:a="http://schemas.openxmlformats.org/drawingml/2006/main" name="EY dark background">
  <a:themeElements>
    <a:clrScheme name="Benutzerdefiniert 8">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FFE600"/>
      </a:hlink>
      <a:folHlink>
        <a:srgbClr val="FFE600"/>
      </a:folHlink>
    </a:clrScheme>
    <a:fontScheme name="GSA_Pursuits">
      <a:majorFont>
        <a:latin typeface="EYInterstate"/>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2D2DA"/>
        </a:solidFill>
        <a:ln w="12700" cap="sq" cmpd="sng" algn="ctr">
          <a:noFill/>
          <a:prstDash val="solid"/>
          <a:miter lim="800000"/>
          <a:tailEnd type="none"/>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srgbClr val="2E2E38"/>
            </a:solidFill>
            <a:effectLst/>
            <a:uLnTx/>
            <a:uFillTx/>
          </a:defRPr>
        </a:defPPr>
      </a:lstStyle>
    </a:spDef>
    <a:lnDef>
      <a:spPr>
        <a:noFill/>
        <a:ln w="12700" cap="sq" cmpd="sng" algn="ctr">
          <a:solidFill>
            <a:srgbClr val="D2D2DA"/>
          </a:solidFill>
          <a:prstDash val="solid"/>
          <a:miter lim="800000"/>
          <a:tailEnd type="none"/>
        </a:ln>
        <a:effectLst/>
      </a:spPr>
      <a:bodyPr/>
      <a:lstStyle/>
    </a:lnDef>
    <a:txDef>
      <a:spPr>
        <a:noFill/>
        <a:ln w="12700" cap="sq">
          <a:noFill/>
          <a:miter lim="800000"/>
        </a:ln>
      </a:spPr>
      <a:bodyPr wrap="square" lIns="0" tIns="0" rIns="0" bIns="0" rtlCol="0">
        <a:noAutofit/>
      </a:bodyPr>
      <a:lstStyle>
        <a:defPPr algn="l" defTabSz="685434">
          <a:spcAft>
            <a:spcPts val="600"/>
          </a:spcAft>
          <a:buClr>
            <a:srgbClr val="FFE600"/>
          </a:buClr>
          <a:buSzPct val="80000"/>
          <a:defRPr sz="1400" kern="0" dirty="0">
            <a:solidFill>
              <a:schemeClr val="bg1"/>
            </a:solidFill>
          </a:defRPr>
        </a:defPPr>
      </a:lstStyle>
    </a:txDef>
  </a:objectDefaults>
  <a:extraClrSchemeLst/>
  <a:extLst>
    <a:ext uri="{05A4C25C-085E-4340-85A3-A5531E510DB2}">
      <thm15:themeFamily xmlns:thm15="http://schemas.microsoft.com/office/thememl/2012/main" name="EY_DE_presentation_16x9_2019.pptx" id="{498DFC7E-2F02-4EC1-809D-1FC35964144A}" vid="{61C89142-1D04-4713-9D4A-29A35BAFA165}"/>
    </a:ext>
  </a:extLst>
</a:theme>
</file>

<file path=ppt/theme/theme2.xml><?xml version="1.0" encoding="utf-8"?>
<a:theme xmlns:a="http://schemas.openxmlformats.org/drawingml/2006/main" name="EY dark background">
  <a:themeElements>
    <a:clrScheme name="Benutzerdefiniert 8">
      <a:dk1>
        <a:srgbClr val="2E2E38"/>
      </a:dk1>
      <a:lt1>
        <a:sysClr val="window" lastClr="FFFFFF"/>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FFE600"/>
      </a:hlink>
      <a:folHlink>
        <a:srgbClr val="FFE600"/>
      </a:folHlink>
    </a:clrScheme>
    <a:fontScheme name="GSA_Pursuits">
      <a:majorFont>
        <a:latin typeface="EYInterstate"/>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2D2DA"/>
        </a:solidFill>
        <a:ln w="12700" cap="sq" cmpd="sng" algn="ctr">
          <a:noFill/>
          <a:prstDash val="solid"/>
          <a:miter lim="800000"/>
          <a:tailEnd type="none"/>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smtClean="0">
            <a:ln>
              <a:noFill/>
            </a:ln>
            <a:solidFill>
              <a:srgbClr val="2E2E38"/>
            </a:solidFill>
            <a:effectLst/>
            <a:uLnTx/>
            <a:uFillTx/>
          </a:defRPr>
        </a:defPPr>
      </a:lstStyle>
    </a:spDef>
    <a:lnDef>
      <a:spPr>
        <a:noFill/>
        <a:ln w="12700" cap="sq" cmpd="sng" algn="ctr">
          <a:solidFill>
            <a:srgbClr val="D2D2DA"/>
          </a:solidFill>
          <a:prstDash val="solid"/>
          <a:miter lim="800000"/>
          <a:tailEnd type="none"/>
        </a:ln>
        <a:effectLst/>
      </a:spPr>
      <a:bodyPr/>
      <a:lstStyle/>
    </a:lnDef>
    <a:txDef>
      <a:spPr>
        <a:noFill/>
        <a:ln w="12700" cap="sq">
          <a:noFill/>
          <a:miter lim="800000"/>
        </a:ln>
      </a:spPr>
      <a:bodyPr wrap="square" lIns="0" tIns="0" rIns="0" bIns="0" rtlCol="0">
        <a:noAutofit/>
      </a:bodyPr>
      <a:lstStyle>
        <a:defPPr algn="l" defTabSz="685434">
          <a:spcAft>
            <a:spcPts val="600"/>
          </a:spcAft>
          <a:buClr>
            <a:srgbClr val="FFE600"/>
          </a:buClr>
          <a:buSzPct val="80000"/>
          <a:defRPr sz="1400" kern="0" dirty="0">
            <a:solidFill>
              <a:schemeClr val="bg1"/>
            </a:solidFill>
          </a:defRPr>
        </a:defPPr>
      </a:lstStyle>
    </a:txDef>
  </a:objectDefaults>
  <a:extraClrSchemeLst/>
  <a:extLst>
    <a:ext uri="{05A4C25C-085E-4340-85A3-A5531E510DB2}">
      <thm15:themeFamily xmlns:thm15="http://schemas.microsoft.com/office/thememl/2012/main" name="EY_DE_presentation_16x9_2019.pptx" id="{498DFC7E-2F02-4EC1-809D-1FC35964144A}" vid="{61C89142-1D04-4713-9D4A-29A35BAFA1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CE54433A071454438B1B105AE09B26BE" ma:contentTypeVersion="8" ma:contentTypeDescription="Ein neues Dokument erstellen." ma:contentTypeScope="" ma:versionID="3818b1bec30de635599f4c6ab3a85a43">
  <xsd:schema xmlns:xsd="http://www.w3.org/2001/XMLSchema" xmlns:xs="http://www.w3.org/2001/XMLSchema" xmlns:p="http://schemas.microsoft.com/office/2006/metadata/properties" xmlns:ns2="e682a44b-852c-47e4-b842-054fffc5a4e0" targetNamespace="http://schemas.microsoft.com/office/2006/metadata/properties" ma:root="true" ma:fieldsID="ac1166fd611e6996fef61ebb0788bb1d" ns2:_="">
    <xsd:import namespace="e682a44b-852c-47e4-b842-054fffc5a4e0"/>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682a44b-852c-47e4-b842-054fffc5a4e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BEA82F-5B22-447C-8390-54E819F66F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682a44b-852c-47e4-b842-054fffc5a4e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6BFF52D-4218-4A59-994B-2459665D9531}">
  <ds:schemaRefs>
    <ds:schemaRef ds:uri="http://schemas.microsoft.com/sharepoint/v3/contenttype/forms"/>
  </ds:schemaRefs>
</ds:datastoreItem>
</file>

<file path=customXml/itemProps3.xml><?xml version="1.0" encoding="utf-8"?>
<ds:datastoreItem xmlns:ds="http://schemas.openxmlformats.org/officeDocument/2006/customXml" ds:itemID="{BA3CEB16-7648-4B2D-A1AD-EE921B910B3E}">
  <ds:schemaRefs>
    <ds:schemaRef ds:uri="http://purl.org/dc/elements/1.1/"/>
    <ds:schemaRef ds:uri="http://schemas.microsoft.com/office/2006/documentManagement/types"/>
    <ds:schemaRef ds:uri="http://www.w3.org/XML/1998/namespace"/>
    <ds:schemaRef ds:uri="http://schemas.openxmlformats.org/package/2006/metadata/core-properties"/>
    <ds:schemaRef ds:uri="http://schemas.microsoft.com/office/2006/metadata/properties"/>
    <ds:schemaRef ds:uri="http://purl.org/dc/terms/"/>
    <ds:schemaRef ds:uri="http://schemas.microsoft.com/office/infopath/2007/PartnerControls"/>
    <ds:schemaRef ds:uri="e682a44b-852c-47e4-b842-054fffc5a4e0"/>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EY_DE_presentation_16x9_2019</Template>
  <TotalTime>0</TotalTime>
  <Words>2945</Words>
  <Application>Microsoft Macintosh PowerPoint</Application>
  <PresentationFormat>Custom</PresentationFormat>
  <Paragraphs>287</Paragraphs>
  <Slides>20</Slides>
  <Notes>4</Notes>
  <HiddenSlides>0</HiddenSlides>
  <MMClips>1</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1</vt:i4>
      </vt:variant>
      <vt:variant>
        <vt:lpstr>Slide Titles</vt:lpstr>
      </vt:variant>
      <vt:variant>
        <vt:i4>20</vt:i4>
      </vt:variant>
    </vt:vector>
  </HeadingPairs>
  <TitlesOfParts>
    <vt:vector size="34" baseType="lpstr">
      <vt:lpstr>Arial</vt:lpstr>
      <vt:lpstr>Calibri</vt:lpstr>
      <vt:lpstr>Courier New</vt:lpstr>
      <vt:lpstr>EYInterstate</vt:lpstr>
      <vt:lpstr>EYInterstate Light</vt:lpstr>
      <vt:lpstr>FZShuTi</vt:lpstr>
      <vt:lpstr>Georgia</vt:lpstr>
      <vt:lpstr>Georgia Pro</vt:lpstr>
      <vt:lpstr>Noto Sans</vt:lpstr>
      <vt:lpstr>Söhne</vt:lpstr>
      <vt:lpstr>Wingdings</vt:lpstr>
      <vt:lpstr>EY dark background</vt:lpstr>
      <vt:lpstr>EY dark background</vt:lpstr>
      <vt:lpstr>think-cell Folie</vt:lpstr>
      <vt:lpstr>PowerPoint Presentation</vt:lpstr>
      <vt:lpstr>Problem definition</vt:lpstr>
      <vt:lpstr>Initial overview of model, outputs, and goals</vt:lpstr>
      <vt:lpstr>Agenda</vt:lpstr>
      <vt:lpstr>1. Input Approach</vt:lpstr>
      <vt:lpstr>2. Data &amp; Extraction</vt:lpstr>
      <vt:lpstr>3. Settings &amp; Modularity</vt:lpstr>
      <vt:lpstr>4. Summarization of the chosen Project/s</vt:lpstr>
      <vt:lpstr>5. Classification for 3 Topics</vt:lpstr>
      <vt:lpstr>Zero-Shot-Approach with SDGs</vt:lpstr>
      <vt:lpstr>Limitations of Zero-Shot-Approach</vt:lpstr>
      <vt:lpstr>Prompts – SDG</vt:lpstr>
      <vt:lpstr>6. Output</vt:lpstr>
      <vt:lpstr>Subset</vt:lpstr>
      <vt:lpstr>7. Visuals</vt:lpstr>
      <vt:lpstr>7. Visuals</vt:lpstr>
      <vt:lpstr>7. Visuals - Video</vt:lpstr>
      <vt:lpstr>Financials and Tokens for the OpenAI Models</vt:lpstr>
      <vt:lpstr>UNique because our solution does it all</vt:lpstr>
      <vt:lpstr>How does our solution help UNIDO?</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keywords/>
  <cp:lastModifiedBy/>
  <cp:revision>405</cp:revision>
  <dcterms:created xsi:type="dcterms:W3CDTF">2019-10-30T12:25:37Z</dcterms:created>
  <dcterms:modified xsi:type="dcterms:W3CDTF">2024-03-15T21:59:22Z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0x010100CE54433A071454438B1B105AE09B26BE</vt:lpwstr>
  </property>
</Properties>
</file>